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1"/>
  </p:sldMasterIdLst>
  <p:notesMasterIdLst>
    <p:notesMasterId r:id="rId249"/>
  </p:notesMasterIdLst>
  <p:sldIdLst>
    <p:sldId id="256" r:id="rId2"/>
    <p:sldId id="341" r:id="rId3"/>
    <p:sldId id="342" r:id="rId4"/>
    <p:sldId id="344" r:id="rId5"/>
    <p:sldId id="345" r:id="rId6"/>
    <p:sldId id="369" r:id="rId7"/>
    <p:sldId id="368" r:id="rId8"/>
    <p:sldId id="349" r:id="rId9"/>
    <p:sldId id="348" r:id="rId10"/>
    <p:sldId id="276" r:id="rId11"/>
    <p:sldId id="353" r:id="rId12"/>
    <p:sldId id="355" r:id="rId13"/>
    <p:sldId id="257" r:id="rId14"/>
    <p:sldId id="258" r:id="rId15"/>
    <p:sldId id="259" r:id="rId16"/>
    <p:sldId id="354" r:id="rId17"/>
    <p:sldId id="260" r:id="rId18"/>
    <p:sldId id="261" r:id="rId19"/>
    <p:sldId id="262" r:id="rId20"/>
    <p:sldId id="263" r:id="rId21"/>
    <p:sldId id="264" r:id="rId22"/>
    <p:sldId id="265" r:id="rId23"/>
    <p:sldId id="359" r:id="rId24"/>
    <p:sldId id="325" r:id="rId25"/>
    <p:sldId id="333" r:id="rId26"/>
    <p:sldId id="330" r:id="rId27"/>
    <p:sldId id="332" r:id="rId28"/>
    <p:sldId id="360" r:id="rId29"/>
    <p:sldId id="364" r:id="rId30"/>
    <p:sldId id="267" r:id="rId31"/>
    <p:sldId id="361" r:id="rId32"/>
    <p:sldId id="362" r:id="rId33"/>
    <p:sldId id="277" r:id="rId34"/>
    <p:sldId id="318" r:id="rId35"/>
    <p:sldId id="363" r:id="rId36"/>
    <p:sldId id="320" r:id="rId37"/>
    <p:sldId id="356" r:id="rId38"/>
    <p:sldId id="357" r:id="rId39"/>
    <p:sldId id="358" r:id="rId40"/>
    <p:sldId id="566" r:id="rId41"/>
    <p:sldId id="326" r:id="rId42"/>
    <p:sldId id="270" r:id="rId43"/>
    <p:sldId id="271" r:id="rId44"/>
    <p:sldId id="272" r:id="rId45"/>
    <p:sldId id="273" r:id="rId46"/>
    <p:sldId id="275" r:id="rId47"/>
    <p:sldId id="608" r:id="rId48"/>
    <p:sldId id="587" r:id="rId49"/>
    <p:sldId id="588" r:id="rId50"/>
    <p:sldId id="278" r:id="rId51"/>
    <p:sldId id="589" r:id="rId52"/>
    <p:sldId id="383" r:id="rId53"/>
    <p:sldId id="389" r:id="rId54"/>
    <p:sldId id="390" r:id="rId55"/>
    <p:sldId id="382" r:id="rId56"/>
    <p:sldId id="378" r:id="rId57"/>
    <p:sldId id="379" r:id="rId58"/>
    <p:sldId id="380" r:id="rId59"/>
    <p:sldId id="381" r:id="rId60"/>
    <p:sldId id="286" r:id="rId61"/>
    <p:sldId id="287" r:id="rId62"/>
    <p:sldId id="288" r:id="rId63"/>
    <p:sldId id="289" r:id="rId64"/>
    <p:sldId id="290" r:id="rId65"/>
    <p:sldId id="351" r:id="rId66"/>
    <p:sldId id="338" r:id="rId67"/>
    <p:sldId id="297" r:id="rId68"/>
    <p:sldId id="298" r:id="rId69"/>
    <p:sldId id="299" r:id="rId70"/>
    <p:sldId id="365" r:id="rId71"/>
    <p:sldId id="340" r:id="rId72"/>
    <p:sldId id="567" r:id="rId73"/>
    <p:sldId id="301" r:id="rId74"/>
    <p:sldId id="370" r:id="rId75"/>
    <p:sldId id="391" r:id="rId76"/>
    <p:sldId id="568" r:id="rId77"/>
    <p:sldId id="372" r:id="rId78"/>
    <p:sldId id="392" r:id="rId79"/>
    <p:sldId id="396" r:id="rId80"/>
    <p:sldId id="411" r:id="rId81"/>
    <p:sldId id="398" r:id="rId82"/>
    <p:sldId id="397" r:id="rId83"/>
    <p:sldId id="399" r:id="rId84"/>
    <p:sldId id="400" r:id="rId85"/>
    <p:sldId id="401" r:id="rId86"/>
    <p:sldId id="402" r:id="rId87"/>
    <p:sldId id="409" r:id="rId88"/>
    <p:sldId id="410" r:id="rId89"/>
    <p:sldId id="403" r:id="rId90"/>
    <p:sldId id="404" r:id="rId91"/>
    <p:sldId id="406" r:id="rId92"/>
    <p:sldId id="590" r:id="rId93"/>
    <p:sldId id="591" r:id="rId94"/>
    <p:sldId id="592" r:id="rId95"/>
    <p:sldId id="407" r:id="rId96"/>
    <p:sldId id="408" r:id="rId97"/>
    <p:sldId id="412" r:id="rId98"/>
    <p:sldId id="599" r:id="rId99"/>
    <p:sldId id="597" r:id="rId100"/>
    <p:sldId id="600" r:id="rId101"/>
    <p:sldId id="603" r:id="rId102"/>
    <p:sldId id="601" r:id="rId103"/>
    <p:sldId id="593" r:id="rId104"/>
    <p:sldId id="563" r:id="rId105"/>
    <p:sldId id="564" r:id="rId106"/>
    <p:sldId id="413" r:id="rId107"/>
    <p:sldId id="373" r:id="rId108"/>
    <p:sldId id="384" r:id="rId109"/>
    <p:sldId id="387" r:id="rId110"/>
    <p:sldId id="426" r:id="rId111"/>
    <p:sldId id="575" r:id="rId112"/>
    <p:sldId id="602" r:id="rId113"/>
    <p:sldId id="420" r:id="rId114"/>
    <p:sldId id="419" r:id="rId115"/>
    <p:sldId id="433" r:id="rId116"/>
    <p:sldId id="515" r:id="rId117"/>
    <p:sldId id="418" r:id="rId118"/>
    <p:sldId id="434" r:id="rId119"/>
    <p:sldId id="421" r:id="rId120"/>
    <p:sldId id="435" r:id="rId121"/>
    <p:sldId id="424" r:id="rId122"/>
    <p:sldId id="574" r:id="rId123"/>
    <p:sldId id="573" r:id="rId124"/>
    <p:sldId id="572" r:id="rId125"/>
    <p:sldId id="571" r:id="rId126"/>
    <p:sldId id="570" r:id="rId127"/>
    <p:sldId id="604" r:id="rId128"/>
    <p:sldId id="432" r:id="rId129"/>
    <p:sldId id="569" r:id="rId130"/>
    <p:sldId id="429" r:id="rId131"/>
    <p:sldId id="430" r:id="rId132"/>
    <p:sldId id="576" r:id="rId133"/>
    <p:sldId id="440" r:id="rId134"/>
    <p:sldId id="577" r:id="rId135"/>
    <p:sldId id="442" r:id="rId136"/>
    <p:sldId id="445" r:id="rId137"/>
    <p:sldId id="446" r:id="rId138"/>
    <p:sldId id="605" r:id="rId139"/>
    <p:sldId id="448" r:id="rId140"/>
    <p:sldId id="451" r:id="rId141"/>
    <p:sldId id="606" r:id="rId142"/>
    <p:sldId id="453" r:id="rId143"/>
    <p:sldId id="454" r:id="rId144"/>
    <p:sldId id="455" r:id="rId145"/>
    <p:sldId id="607" r:id="rId146"/>
    <p:sldId id="457" r:id="rId147"/>
    <p:sldId id="609" r:id="rId148"/>
    <p:sldId id="610" r:id="rId149"/>
    <p:sldId id="459" r:id="rId150"/>
    <p:sldId id="460" r:id="rId151"/>
    <p:sldId id="462" r:id="rId152"/>
    <p:sldId id="461" r:id="rId153"/>
    <p:sldId id="465" r:id="rId154"/>
    <p:sldId id="470" r:id="rId155"/>
    <p:sldId id="471" r:id="rId156"/>
    <p:sldId id="472" r:id="rId157"/>
    <p:sldId id="473" r:id="rId158"/>
    <p:sldId id="466" r:id="rId159"/>
    <p:sldId id="468" r:id="rId160"/>
    <p:sldId id="467" r:id="rId161"/>
    <p:sldId id="469" r:id="rId162"/>
    <p:sldId id="474" r:id="rId163"/>
    <p:sldId id="475" r:id="rId164"/>
    <p:sldId id="477" r:id="rId165"/>
    <p:sldId id="478" r:id="rId166"/>
    <p:sldId id="479" r:id="rId167"/>
    <p:sldId id="480" r:id="rId168"/>
    <p:sldId id="481" r:id="rId169"/>
    <p:sldId id="482" r:id="rId170"/>
    <p:sldId id="483" r:id="rId171"/>
    <p:sldId id="484" r:id="rId172"/>
    <p:sldId id="485" r:id="rId173"/>
    <p:sldId id="486" r:id="rId174"/>
    <p:sldId id="487" r:id="rId175"/>
    <p:sldId id="488" r:id="rId176"/>
    <p:sldId id="490" r:id="rId177"/>
    <p:sldId id="489" r:id="rId178"/>
    <p:sldId id="492" r:id="rId179"/>
    <p:sldId id="500" r:id="rId180"/>
    <p:sldId id="493" r:id="rId181"/>
    <p:sldId id="494" r:id="rId182"/>
    <p:sldId id="518" r:id="rId183"/>
    <p:sldId id="496" r:id="rId184"/>
    <p:sldId id="497" r:id="rId185"/>
    <p:sldId id="584" r:id="rId186"/>
    <p:sldId id="503" r:id="rId187"/>
    <p:sldId id="519" r:id="rId188"/>
    <p:sldId id="505" r:id="rId189"/>
    <p:sldId id="506" r:id="rId190"/>
    <p:sldId id="520" r:id="rId191"/>
    <p:sldId id="507" r:id="rId192"/>
    <p:sldId id="579" r:id="rId193"/>
    <p:sldId id="512" r:id="rId194"/>
    <p:sldId id="509" r:id="rId195"/>
    <p:sldId id="510" r:id="rId196"/>
    <p:sldId id="580" r:id="rId197"/>
    <p:sldId id="521" r:id="rId198"/>
    <p:sldId id="523" r:id="rId199"/>
    <p:sldId id="526" r:id="rId200"/>
    <p:sldId id="524" r:id="rId201"/>
    <p:sldId id="525" r:id="rId202"/>
    <p:sldId id="527" r:id="rId203"/>
    <p:sldId id="528" r:id="rId204"/>
    <p:sldId id="529" r:id="rId205"/>
    <p:sldId id="531" r:id="rId206"/>
    <p:sldId id="530" r:id="rId207"/>
    <p:sldId id="532" r:id="rId208"/>
    <p:sldId id="533" r:id="rId209"/>
    <p:sldId id="534" r:id="rId210"/>
    <p:sldId id="535" r:id="rId211"/>
    <p:sldId id="536" r:id="rId212"/>
    <p:sldId id="537" r:id="rId213"/>
    <p:sldId id="538" r:id="rId214"/>
    <p:sldId id="539" r:id="rId215"/>
    <p:sldId id="540" r:id="rId216"/>
    <p:sldId id="541" r:id="rId217"/>
    <p:sldId id="542" r:id="rId218"/>
    <p:sldId id="543" r:id="rId219"/>
    <p:sldId id="544" r:id="rId220"/>
    <p:sldId id="545" r:id="rId221"/>
    <p:sldId id="546" r:id="rId222"/>
    <p:sldId id="547" r:id="rId223"/>
    <p:sldId id="552" r:id="rId224"/>
    <p:sldId id="551" r:id="rId225"/>
    <p:sldId id="549" r:id="rId226"/>
    <p:sldId id="550" r:id="rId227"/>
    <p:sldId id="553" r:id="rId228"/>
    <p:sldId id="554" r:id="rId229"/>
    <p:sldId id="555" r:id="rId230"/>
    <p:sldId id="582" r:id="rId231"/>
    <p:sldId id="583" r:id="rId232"/>
    <p:sldId id="556" r:id="rId233"/>
    <p:sldId id="557" r:id="rId234"/>
    <p:sldId id="559" r:id="rId235"/>
    <p:sldId id="560" r:id="rId236"/>
    <p:sldId id="581" r:id="rId237"/>
    <p:sldId id="561" r:id="rId238"/>
    <p:sldId id="562" r:id="rId239"/>
    <p:sldId id="307" r:id="rId240"/>
    <p:sldId id="308" r:id="rId241"/>
    <p:sldId id="309" r:id="rId242"/>
    <p:sldId id="310" r:id="rId243"/>
    <p:sldId id="311" r:id="rId244"/>
    <p:sldId id="312" r:id="rId245"/>
    <p:sldId id="313" r:id="rId246"/>
    <p:sldId id="314" r:id="rId247"/>
    <p:sldId id="315" r:id="rId248"/>
  </p:sldIdLst>
  <p:sldSz cx="12188825" cy="6858000"/>
  <p:notesSz cx="6858000" cy="9144000"/>
  <p:embeddedFontLst>
    <p:embeddedFont>
      <p:font typeface="DM Mono" panose="020B0509040201040103" pitchFamily="49" charset="77"/>
      <p:regular r:id="rId250"/>
      <p:italic r:id="rId251"/>
    </p:embeddedFont>
    <p:embeddedFont>
      <p:font typeface="DM Mono Medium" panose="020F0502020204030204" pitchFamily="34" charset="0"/>
      <p:regular r:id="rId252"/>
      <p:italic r:id="rId253"/>
    </p:embeddedFont>
    <p:embeddedFont>
      <p:font typeface="DM Sans" pitchFamily="2" charset="77"/>
      <p:regular r:id="rId254"/>
      <p:bold r:id="rId255"/>
      <p:italic r:id="rId256"/>
      <p:boldItalic r:id="rId257"/>
    </p:embeddedFont>
    <p:embeddedFont>
      <p:font typeface="DM Sans Medium" pitchFamily="2" charset="77"/>
      <p:regular r:id="rId258"/>
      <p:bold r:id="rId259"/>
      <p:italic r:id="rId260"/>
      <p:boldItalic r:id="rId261"/>
    </p:embeddedFont>
    <p:embeddedFont>
      <p:font typeface="Impact" panose="020B0806030902050204" pitchFamily="34" charset="0"/>
      <p:regular r:id="rId262"/>
    </p:embeddedFont>
    <p:embeddedFont>
      <p:font typeface="Inter" panose="02000503000000020004" pitchFamily="2" charset="0"/>
      <p:regular r:id="rId263"/>
      <p:bold r:id="rId264"/>
    </p:embeddedFont>
    <p:embeddedFont>
      <p:font typeface="Nothing You Could Do" panose="02000000000000000000" pitchFamily="2" charset="0"/>
      <p:regular r:id="rId2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368BE52-D695-D04A-A51A-3AB18D34FC96}">
          <p14:sldIdLst>
            <p14:sldId id="256"/>
          </p14:sldIdLst>
        </p14:section>
        <p14:section name="Intro -2 mins (2:30)" id="{DDC39A85-1A3F-9842-8322-B95779DAFA6B}">
          <p14:sldIdLst>
            <p14:sldId id="341"/>
            <p14:sldId id="342"/>
            <p14:sldId id="344"/>
            <p14:sldId id="345"/>
            <p14:sldId id="369"/>
            <p14:sldId id="368"/>
            <p14:sldId id="349"/>
            <p14:sldId id="348"/>
          </p14:sldIdLst>
        </p14:section>
        <p14:section name="The bug - 5 mins (7:30)" id="{C14D927E-9464-7041-905F-4805733AF566}">
          <p14:sldIdLst>
            <p14:sldId id="276"/>
            <p14:sldId id="353"/>
            <p14:sldId id="355"/>
            <p14:sldId id="257"/>
            <p14:sldId id="258"/>
            <p14:sldId id="259"/>
            <p14:sldId id="354"/>
            <p14:sldId id="260"/>
            <p14:sldId id="261"/>
            <p14:sldId id="262"/>
            <p14:sldId id="263"/>
            <p14:sldId id="264"/>
            <p14:sldId id="265"/>
            <p14:sldId id="359"/>
            <p14:sldId id="325"/>
            <p14:sldId id="333"/>
            <p14:sldId id="330"/>
            <p14:sldId id="332"/>
            <p14:sldId id="360"/>
            <p14:sldId id="364"/>
            <p14:sldId id="267"/>
            <p14:sldId id="361"/>
            <p14:sldId id="362"/>
            <p14:sldId id="277"/>
            <p14:sldId id="318"/>
            <p14:sldId id="363"/>
            <p14:sldId id="320"/>
            <p14:sldId id="356"/>
            <p14:sldId id="357"/>
            <p14:sldId id="358"/>
            <p14:sldId id="566"/>
            <p14:sldId id="326"/>
            <p14:sldId id="270"/>
            <p14:sldId id="271"/>
            <p14:sldId id="272"/>
            <p14:sldId id="273"/>
            <p14:sldId id="275"/>
          </p14:sldIdLst>
        </p14:section>
        <p14:section name="The test" id="{652D6630-AD7F-CC4B-98BF-78CD76FD9303}">
          <p14:sldIdLst>
            <p14:sldId id="608"/>
            <p14:sldId id="587"/>
            <p14:sldId id="588"/>
            <p14:sldId id="278"/>
            <p14:sldId id="589"/>
            <p14:sldId id="383"/>
            <p14:sldId id="389"/>
            <p14:sldId id="390"/>
            <p14:sldId id="382"/>
            <p14:sldId id="378"/>
            <p14:sldId id="379"/>
            <p14:sldId id="380"/>
            <p14:sldId id="381"/>
            <p14:sldId id="286"/>
            <p14:sldId id="287"/>
            <p14:sldId id="288"/>
            <p14:sldId id="289"/>
            <p14:sldId id="290"/>
            <p14:sldId id="351"/>
            <p14:sldId id="338"/>
            <p14:sldId id="297"/>
            <p14:sldId id="298"/>
            <p14:sldId id="299"/>
            <p14:sldId id="365"/>
            <p14:sldId id="340"/>
            <p14:sldId id="567"/>
            <p14:sldId id="301"/>
            <p14:sldId id="370"/>
            <p14:sldId id="391"/>
            <p14:sldId id="568"/>
            <p14:sldId id="372"/>
            <p14:sldId id="392"/>
            <p14:sldId id="396"/>
            <p14:sldId id="411"/>
            <p14:sldId id="398"/>
            <p14:sldId id="397"/>
            <p14:sldId id="399"/>
            <p14:sldId id="400"/>
            <p14:sldId id="401"/>
            <p14:sldId id="402"/>
            <p14:sldId id="409"/>
            <p14:sldId id="410"/>
            <p14:sldId id="403"/>
            <p14:sldId id="404"/>
            <p14:sldId id="406"/>
            <p14:sldId id="590"/>
            <p14:sldId id="591"/>
            <p14:sldId id="592"/>
            <p14:sldId id="407"/>
            <p14:sldId id="408"/>
          </p14:sldIdLst>
        </p14:section>
        <p14:section name="Code Example" id="{175FE5B8-5047-9E4D-AA14-521C08E19BAB}">
          <p14:sldIdLst>
            <p14:sldId id="412"/>
            <p14:sldId id="599"/>
            <p14:sldId id="597"/>
            <p14:sldId id="600"/>
            <p14:sldId id="603"/>
            <p14:sldId id="601"/>
            <p14:sldId id="593"/>
            <p14:sldId id="563"/>
            <p14:sldId id="564"/>
            <p14:sldId id="413"/>
            <p14:sldId id="373"/>
            <p14:sldId id="384"/>
            <p14:sldId id="387"/>
            <p14:sldId id="426"/>
            <p14:sldId id="575"/>
            <p14:sldId id="602"/>
            <p14:sldId id="420"/>
            <p14:sldId id="419"/>
            <p14:sldId id="433"/>
            <p14:sldId id="515"/>
            <p14:sldId id="418"/>
            <p14:sldId id="434"/>
            <p14:sldId id="421"/>
            <p14:sldId id="435"/>
            <p14:sldId id="424"/>
            <p14:sldId id="574"/>
            <p14:sldId id="573"/>
            <p14:sldId id="572"/>
            <p14:sldId id="571"/>
            <p14:sldId id="570"/>
            <p14:sldId id="604"/>
            <p14:sldId id="432"/>
            <p14:sldId id="569"/>
            <p14:sldId id="429"/>
            <p14:sldId id="430"/>
            <p14:sldId id="576"/>
            <p14:sldId id="440"/>
            <p14:sldId id="577"/>
            <p14:sldId id="442"/>
            <p14:sldId id="445"/>
            <p14:sldId id="446"/>
            <p14:sldId id="605"/>
            <p14:sldId id="448"/>
            <p14:sldId id="451"/>
            <p14:sldId id="606"/>
            <p14:sldId id="453"/>
            <p14:sldId id="454"/>
            <p14:sldId id="455"/>
            <p14:sldId id="607"/>
            <p14:sldId id="457"/>
            <p14:sldId id="609"/>
            <p14:sldId id="610"/>
            <p14:sldId id="459"/>
            <p14:sldId id="460"/>
            <p14:sldId id="462"/>
            <p14:sldId id="461"/>
            <p14:sldId id="465"/>
            <p14:sldId id="470"/>
            <p14:sldId id="471"/>
            <p14:sldId id="472"/>
            <p14:sldId id="473"/>
            <p14:sldId id="466"/>
            <p14:sldId id="468"/>
            <p14:sldId id="467"/>
            <p14:sldId id="469"/>
            <p14:sldId id="474"/>
            <p14:sldId id="475"/>
            <p14:sldId id="477"/>
            <p14:sldId id="478"/>
            <p14:sldId id="479"/>
            <p14:sldId id="480"/>
            <p14:sldId id="481"/>
            <p14:sldId id="482"/>
            <p14:sldId id="483"/>
            <p14:sldId id="484"/>
            <p14:sldId id="485"/>
            <p14:sldId id="486"/>
            <p14:sldId id="487"/>
            <p14:sldId id="488"/>
            <p14:sldId id="490"/>
            <p14:sldId id="489"/>
            <p14:sldId id="492"/>
            <p14:sldId id="500"/>
            <p14:sldId id="493"/>
            <p14:sldId id="494"/>
            <p14:sldId id="518"/>
            <p14:sldId id="496"/>
            <p14:sldId id="497"/>
            <p14:sldId id="584"/>
            <p14:sldId id="503"/>
            <p14:sldId id="519"/>
            <p14:sldId id="505"/>
            <p14:sldId id="506"/>
            <p14:sldId id="520"/>
            <p14:sldId id="507"/>
            <p14:sldId id="579"/>
            <p14:sldId id="512"/>
            <p14:sldId id="509"/>
            <p14:sldId id="510"/>
            <p14:sldId id="580"/>
            <p14:sldId id="521"/>
            <p14:sldId id="523"/>
            <p14:sldId id="526"/>
            <p14:sldId id="524"/>
            <p14:sldId id="525"/>
            <p14:sldId id="527"/>
            <p14:sldId id="528"/>
            <p14:sldId id="529"/>
            <p14:sldId id="531"/>
            <p14:sldId id="530"/>
            <p14:sldId id="532"/>
            <p14:sldId id="533"/>
            <p14:sldId id="534"/>
            <p14:sldId id="535"/>
            <p14:sldId id="536"/>
            <p14:sldId id="537"/>
            <p14:sldId id="538"/>
            <p14:sldId id="539"/>
            <p14:sldId id="540"/>
            <p14:sldId id="541"/>
            <p14:sldId id="542"/>
            <p14:sldId id="543"/>
            <p14:sldId id="544"/>
            <p14:sldId id="545"/>
            <p14:sldId id="546"/>
            <p14:sldId id="547"/>
            <p14:sldId id="552"/>
            <p14:sldId id="551"/>
            <p14:sldId id="549"/>
            <p14:sldId id="550"/>
            <p14:sldId id="553"/>
            <p14:sldId id="554"/>
            <p14:sldId id="555"/>
            <p14:sldId id="582"/>
            <p14:sldId id="583"/>
            <p14:sldId id="556"/>
            <p14:sldId id="557"/>
            <p14:sldId id="559"/>
            <p14:sldId id="560"/>
            <p14:sldId id="581"/>
            <p14:sldId id="561"/>
            <p14:sldId id="562"/>
            <p14:sldId id="307"/>
          </p14:sldIdLst>
        </p14:section>
        <p14:section name="Unused slides" id="{0224A10C-9B3A-BD44-9629-260EA2B90369}">
          <p14:sldIdLst>
            <p14:sldId id="308"/>
            <p14:sldId id="309"/>
            <p14:sldId id="310"/>
            <p14:sldId id="311"/>
            <p14:sldId id="312"/>
            <p14:sldId id="313"/>
            <p14:sldId id="314"/>
            <p14:sldId id="31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16047"/>
    <a:srgbClr val="0086B3"/>
    <a:srgbClr val="795DA3"/>
    <a:srgbClr val="FFC000"/>
    <a:srgbClr val="85DDB5"/>
    <a:srgbClr val="00B0F0"/>
    <a:srgbClr val="00B6E0"/>
    <a:srgbClr val="BFE8F1"/>
    <a:srgbClr val="008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F6AE26-5EB4-0549-94D9-81324903284B}" v="1267" dt="2022-05-31T23:50:01.787"/>
  </p1510:revLst>
</p1510:revInfo>
</file>

<file path=ppt/tableStyles.xml><?xml version="1.0" encoding="utf-8"?>
<a:tblStyleLst xmlns:a="http://schemas.openxmlformats.org/drawingml/2006/main" def="{D7E440C0-9F9F-4B7A-B09E-0B7364B92A36}">
  <a:tblStyle styleId="{D7E440C0-9F9F-4B7A-B09E-0B7364B92A3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035"/>
    <p:restoredTop sz="95680"/>
  </p:normalViewPr>
  <p:slideViewPr>
    <p:cSldViewPr snapToGrid="0" snapToObjects="1">
      <p:cViewPr>
        <p:scale>
          <a:sx n="74" d="100"/>
          <a:sy n="74" d="100"/>
        </p:scale>
        <p:origin x="272" y="904"/>
      </p:cViewPr>
      <p:guideLst/>
    </p:cSldViewPr>
  </p:slideViewPr>
  <p:notesTextViewPr>
    <p:cViewPr>
      <p:scale>
        <a:sx n="1" d="1"/>
        <a:sy n="1" d="1"/>
      </p:scale>
      <p:origin x="0" y="0"/>
    </p:cViewPr>
  </p:notesTextViewPr>
  <p:sorterViewPr>
    <p:cViewPr>
      <p:scale>
        <a:sx n="45" d="100"/>
        <a:sy n="45"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font" Target="fonts/font9.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font" Target="fonts/font10.fntdata"/><Relationship Id="rId23" Type="http://schemas.openxmlformats.org/officeDocument/2006/relationships/slide" Target="slides/slide22.xml"/><Relationship Id="rId119" Type="http://schemas.openxmlformats.org/officeDocument/2006/relationships/slide" Target="slides/slide118.xml"/><Relationship Id="rId270" Type="http://schemas.microsoft.com/office/2015/10/relationships/revisionInfo" Target="revisionInfo.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notesMaster" Target="notesMasters/notesMaster1.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font" Target="fonts/font11.fntdata"/><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font" Target="fonts/font1.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font" Target="fonts/font12.fntdata"/><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font" Target="fonts/font2.fntdata"/><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font" Target="fonts/font13.fntdata"/><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font" Target="fonts/font3.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font" Target="fonts/font14.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font" Target="fonts/font4.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font" Target="fonts/font15.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font" Target="fonts/font5.fntdata"/><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font" Target="fonts/font16.fntdata"/><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font" Target="fonts/font6.fntdata"/><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presProps" Target="pres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font" Target="fonts/font7.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viewProps" Target="viewProps.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font" Target="fonts/font8.fntdata"/><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2063"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DM Mono" panose="020B0509040201040103" pitchFamily="49" charset="77"/>
        <a:ea typeface="DM Mono" panose="020B0509040201040103" pitchFamily="49"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10fbcab3b51_0_19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10fbcab3b51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Good Afternoon, My name is Jacqueline Bilston. I’m a software developer with Yelp on the Clickstream Platform team. Today I’d like to share with you the story of how I learned to efficiently test my ETL pipelines.  I have a lot of really cool stuff to share, so if you would save your questions until the end, I will make sure to take time after the presentation to answer them.</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208585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039691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3612997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348343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238652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1380698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3801924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584379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422112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1929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229471059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487929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8327651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1486203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40997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136386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2374941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5707320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332386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455634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75589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148362012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303460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551406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914177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629840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586033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04184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003798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009405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54209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0039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eb6608f85_0_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1eb6608f8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631567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294967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28833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033819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0572138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432739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550713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376256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213740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9870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f3edd3360f_0_8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f3edd3360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920874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674952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881631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706554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025401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7578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141950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526362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569195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64911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1e55e00af0_0_3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1e55e00af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96092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7485423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717827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513153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027201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5745539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068884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4036919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2550365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04067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41093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9781433"/>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6160598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58869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6338747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430557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134293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15723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0200917"/>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476519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810938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22a417ca9a_0_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22a417ca9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439416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8609790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499544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2208851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635886"/>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505121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794093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589468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2761396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63975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22a417ca9a_0_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22a417ca9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82160509"/>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3840276"/>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55433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5614769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66283992"/>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8134865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9706133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43354119"/>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493316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95273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22a417ca9a_0_6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22a417ca9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7112000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73791456"/>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1347326"/>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85193212"/>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9113577"/>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9896616"/>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20505363"/>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2231289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3159646"/>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51073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e55e00af0_0_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1e55e00af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88736229"/>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1803642"/>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0744974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9078251"/>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56599936"/>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06389003"/>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445418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6539293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41201378"/>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5391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22a417ca9a_0_3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22a417ca9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8040161"/>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15844024"/>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25904513"/>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10500597"/>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6101638"/>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37200366"/>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19466593"/>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24247981"/>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85781034"/>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405620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24eb64c8a4_0_14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24eb64c8a4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13875220"/>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20725370"/>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8453022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91557498"/>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66285802"/>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48460597"/>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82972870"/>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7475045"/>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98290855"/>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779883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3307680421"/>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4743279"/>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98324746"/>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34569971"/>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99485449"/>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59313797"/>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281384"/>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6141668"/>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11054eeab4c_0_76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11054eeab4c_0_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12785880b2a_0_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12785880b2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12785880b2a_0_9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 name="Google Shape;1331;g12785880b2a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outputs</a:t>
            </a:r>
            <a:endParaRPr dirty="0">
              <a:latin typeface="DM Mono" panose="020B0509040201040103" pitchFamily="49" charset="77"/>
            </a:endParaRPr>
          </a:p>
        </p:txBody>
      </p:sp>
    </p:spTree>
    <p:extLst>
      <p:ext uri="{BB962C8B-B14F-4D97-AF65-F5344CB8AC3E}">
        <p14:creationId xmlns:p14="http://schemas.microsoft.com/office/powerpoint/2010/main" val="1230066489"/>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1"/>
        <p:cNvGrpSpPr/>
        <p:nvPr/>
      </p:nvGrpSpPr>
      <p:grpSpPr>
        <a:xfrm>
          <a:off x="0" y="0"/>
          <a:ext cx="0" cy="0"/>
          <a:chOff x="0" y="0"/>
          <a:chExt cx="0" cy="0"/>
        </a:xfrm>
      </p:grpSpPr>
      <p:sp>
        <p:nvSpPr>
          <p:cNvPr id="1352" name="Google Shape;1352;g12785880b2a_0_13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3" name="Google Shape;1353;g12785880b2a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12785880b2a_0_15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12785880b2a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12785880b2a_0_17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12785880b2a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12785880b2a_0_19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 name="Google Shape;1417;g12785880b2a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12785880b2a_0_21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12785880b2a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g12785880b2a_0_23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0" name="Google Shape;1460;g12785880b2a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124c0fb9b03_0_40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124c0fb9b03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 puts</a:t>
            </a:r>
            <a:endParaRPr dirty="0">
              <a:latin typeface="DM Mono" panose="020B0509040201040103" pitchFamily="49" charset="77"/>
            </a:endParaRPr>
          </a:p>
        </p:txBody>
      </p:sp>
    </p:spTree>
    <p:extLst>
      <p:ext uri="{BB962C8B-B14F-4D97-AF65-F5344CB8AC3E}">
        <p14:creationId xmlns:p14="http://schemas.microsoft.com/office/powerpoint/2010/main" val="3495947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407264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31473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outputs</a:t>
            </a:r>
            <a:endParaRPr dirty="0">
              <a:latin typeface="DM Mono" panose="020B0509040201040103" pitchFamily="49" charset="77"/>
            </a:endParaRPr>
          </a:p>
        </p:txBody>
      </p:sp>
    </p:spTree>
    <p:extLst>
      <p:ext uri="{BB962C8B-B14F-4D97-AF65-F5344CB8AC3E}">
        <p14:creationId xmlns:p14="http://schemas.microsoft.com/office/powerpoint/2010/main" val="6121874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2157486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f3edd3360f_0_9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f3edd3360f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853533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24c0fb9b03_0_24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24c0fb9b03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DBT is the Data Build Tool</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It is traditionally an ELT tool that allows you to transform data in your warehouse, but it has a bunch of features that also make it useful for ETL too.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In this specific case, it allows us to place checks on our output datasets in production and set alerts on that output.</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30308300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13653476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22949218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24232875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33660642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27009438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0246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57364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24c0fb9b03_0_13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124c0fb9b03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extLst>
      <p:ext uri="{BB962C8B-B14F-4D97-AF65-F5344CB8AC3E}">
        <p14:creationId xmlns:p14="http://schemas.microsoft.com/office/powerpoint/2010/main" val="27771170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24eb64c8a4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124eb64c8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24eb64c8a4_0_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124eb64c8a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1251ccded53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1251ccded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1251ccded53_0_4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1251ccded53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12431048d57_0_33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12431048d57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16510044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34493915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41043734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24473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85097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07112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34299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95645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34340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06566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232229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935768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094074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24c0fb9b03_0_29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24c0fb9b03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7477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22a417ca9a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22a417ca9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122a417ca9a_0_1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22a417ca9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122a417ca9a_0_2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122a417ca9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124c0fb9b03_0_3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124c0fb9b03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124c0fb9b03_0_40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124c0fb9b03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 puts</a:t>
            </a:r>
            <a:endParaRPr dirty="0">
              <a:latin typeface="DM Mono" panose="020B0509040201040103" pitchFamily="49" charset="77"/>
            </a:endParaRPr>
          </a:p>
        </p:txBody>
      </p:sp>
    </p:spTree>
    <p:extLst>
      <p:ext uri="{BB962C8B-B14F-4D97-AF65-F5344CB8AC3E}">
        <p14:creationId xmlns:p14="http://schemas.microsoft.com/office/powerpoint/2010/main" val="30316151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6094447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124c0fb9b03_0_4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124c0fb9b03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1251ccded53_0_1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1251ccded53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9399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465171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12006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410027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3260827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4433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7079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264507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714189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70379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93195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858596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35199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00557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2679134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814713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9042099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2250627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677989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449242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98512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01739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55712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4191695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014065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1264683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5356193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273278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3068914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736441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449808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033984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407722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1 Title - Blue Square" type="title">
  <p:cSld name="TITLE">
    <p:spTree>
      <p:nvGrpSpPr>
        <p:cNvPr id="1" name="Shape 10"/>
        <p:cNvGrpSpPr/>
        <p:nvPr/>
      </p:nvGrpSpPr>
      <p:grpSpPr>
        <a:xfrm>
          <a:off x="0" y="0"/>
          <a:ext cx="0" cy="0"/>
          <a:chOff x="0" y="0"/>
          <a:chExt cx="0" cy="0"/>
        </a:xfrm>
      </p:grpSpPr>
      <p:pic>
        <p:nvPicPr>
          <p:cNvPr id="11" name="Google Shape;11;p2"/>
          <p:cNvPicPr preferRelativeResize="0"/>
          <p:nvPr/>
        </p:nvPicPr>
        <p:blipFill>
          <a:blip r:embed="rId2">
            <a:alphaModFix/>
          </a:blip>
          <a:stretch>
            <a:fillRect/>
          </a:stretch>
        </p:blipFill>
        <p:spPr>
          <a:xfrm>
            <a:off x="0" y="1714"/>
            <a:ext cx="12188948" cy="6856292"/>
          </a:xfrm>
          <a:prstGeom prst="rect">
            <a:avLst/>
          </a:prstGeom>
          <a:noFill/>
          <a:ln>
            <a:noFill/>
          </a:ln>
        </p:spPr>
      </p:pic>
      <p:sp>
        <p:nvSpPr>
          <p:cNvPr id="12" name="Google Shape;12;p2"/>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dirty="0"/>
          </a:p>
        </p:txBody>
      </p:sp>
      <p:sp>
        <p:nvSpPr>
          <p:cNvPr id="13" name="Google Shape;13;p2"/>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dirty="0"/>
          </a:p>
        </p:txBody>
      </p:sp>
      <p:sp>
        <p:nvSpPr>
          <p:cNvPr id="14" name="Google Shape;14;p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a:buNone/>
              <a:defRPr b="0" i="0">
                <a:latin typeface="DM Mono" panose="020B0509040201040103" pitchFamily="49" charset="77"/>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pic>
        <p:nvPicPr>
          <p:cNvPr id="15" name="Google Shape;15;p2"/>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16" name="Google Shape;16;p2"/>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17" name="Google Shape;17;p2"/>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18" name="Google Shape;18;p2"/>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19" name="Google Shape;19;p2"/>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 Basic Content">
  <p:cSld name="OBJECT_1_2">
    <p:bg>
      <p:bgPr>
        <a:solidFill>
          <a:schemeClr val="lt1"/>
        </a:solidFill>
        <a:effectLst/>
      </p:bgPr>
    </p:bg>
    <p:spTree>
      <p:nvGrpSpPr>
        <p:cNvPr id="1" name="Shape 100"/>
        <p:cNvGrpSpPr/>
        <p:nvPr/>
      </p:nvGrpSpPr>
      <p:grpSpPr>
        <a:xfrm>
          <a:off x="0" y="0"/>
          <a:ext cx="0" cy="0"/>
          <a:chOff x="0" y="0"/>
          <a:chExt cx="0" cy="0"/>
        </a:xfrm>
      </p:grpSpPr>
      <p:sp>
        <p:nvSpPr>
          <p:cNvPr id="101" name="Google Shape;101;p11"/>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sz="4000"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02" name="Google Shape;102;p1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sz="2400">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03" name="Google Shape;103;p11"/>
          <p:cNvSpPr txBox="1">
            <a:spLocks noGrp="1"/>
          </p:cNvSpPr>
          <p:nvPr>
            <p:ph type="body" idx="2"/>
          </p:nvPr>
        </p:nvSpPr>
        <p:spPr>
          <a:xfrm>
            <a:off x="761809" y="1988833"/>
            <a:ext cx="10659300" cy="4149900"/>
          </a:xfrm>
          <a:prstGeom prst="rect">
            <a:avLst/>
          </a:prstGeom>
          <a:noFill/>
          <a:ln>
            <a:noFill/>
          </a:ln>
        </p:spPr>
        <p:txBody>
          <a:bodyPr spcFirstLastPara="1" wrap="square" lIns="0" tIns="0" rIns="0" bIns="0" anchor="t" anchorCtr="0">
            <a:noAutofit/>
          </a:bodyPr>
          <a:lstStyle>
            <a:lvl1pPr marL="457200" marR="0" lvl="0" indent="-381000" algn="l" rtl="0">
              <a:lnSpc>
                <a:spcPct val="115000"/>
              </a:lnSpc>
              <a:spcBef>
                <a:spcPts val="1100"/>
              </a:spcBef>
              <a:spcAft>
                <a:spcPts val="0"/>
              </a:spcAft>
              <a:buClr>
                <a:schemeClr val="accent1"/>
              </a:buClr>
              <a:buSzPts val="2400"/>
              <a:buFont typeface="DM Sans"/>
              <a:buChar char="•"/>
              <a:defRPr sz="24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55600" algn="l" rtl="0">
              <a:lnSpc>
                <a:spcPct val="115000"/>
              </a:lnSpc>
              <a:spcBef>
                <a:spcPts val="500"/>
              </a:spcBef>
              <a:spcAft>
                <a:spcPts val="0"/>
              </a:spcAft>
              <a:buClr>
                <a:schemeClr val="accent4"/>
              </a:buClr>
              <a:buSzPts val="2000"/>
              <a:buFont typeface="DM Sans"/>
              <a:buChar char="•"/>
              <a:defRPr sz="20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9pPr>
          </a:lstStyle>
          <a:p>
            <a:endParaRPr dirty="0"/>
          </a:p>
        </p:txBody>
      </p:sp>
      <p:sp>
        <p:nvSpPr>
          <p:cNvPr id="104" name="Google Shape;104;p1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 One Column">
  <p:cSld name="OBJECT_2_1_1_1_2_1_3">
    <p:spTree>
      <p:nvGrpSpPr>
        <p:cNvPr id="1" name="Shape 105"/>
        <p:cNvGrpSpPr/>
        <p:nvPr/>
      </p:nvGrpSpPr>
      <p:grpSpPr>
        <a:xfrm>
          <a:off x="0" y="0"/>
          <a:ext cx="0" cy="0"/>
          <a:chOff x="0" y="0"/>
          <a:chExt cx="0" cy="0"/>
        </a:xfrm>
      </p:grpSpPr>
      <p:sp>
        <p:nvSpPr>
          <p:cNvPr id="106" name="Google Shape;106;p12"/>
          <p:cNvSpPr/>
          <p:nvPr/>
        </p:nvSpPr>
        <p:spPr>
          <a:xfrm>
            <a:off x="609450" y="1775625"/>
            <a:ext cx="109851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07" name="Google Shape;107;p12"/>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08" name="Google Shape;108;p12"/>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09" name="Google Shape;109;p12"/>
          <p:cNvSpPr txBox="1">
            <a:spLocks noGrp="1"/>
          </p:cNvSpPr>
          <p:nvPr>
            <p:ph type="body" idx="2"/>
          </p:nvPr>
        </p:nvSpPr>
        <p:spPr>
          <a:xfrm>
            <a:off x="765975" y="2387049"/>
            <a:ext cx="10658100" cy="36981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10" name="Google Shape;110;p12"/>
          <p:cNvSpPr txBox="1">
            <a:spLocks noGrp="1"/>
          </p:cNvSpPr>
          <p:nvPr>
            <p:ph type="subTitle" idx="3"/>
          </p:nvPr>
        </p:nvSpPr>
        <p:spPr>
          <a:xfrm>
            <a:off x="764800" y="1970325"/>
            <a:ext cx="106581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11" name="Google Shape;111;p1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 Two Column">
  <p:cSld name="OBJECT_2_1_1_1_2_1_1_3">
    <p:spTree>
      <p:nvGrpSpPr>
        <p:cNvPr id="1" name="Shape 112"/>
        <p:cNvGrpSpPr/>
        <p:nvPr/>
      </p:nvGrpSpPr>
      <p:grpSpPr>
        <a:xfrm>
          <a:off x="0" y="0"/>
          <a:ext cx="0" cy="0"/>
          <a:chOff x="0" y="0"/>
          <a:chExt cx="0" cy="0"/>
        </a:xfrm>
      </p:grpSpPr>
      <p:sp>
        <p:nvSpPr>
          <p:cNvPr id="113" name="Google Shape;113;p13"/>
          <p:cNvSpPr/>
          <p:nvPr/>
        </p:nvSpPr>
        <p:spPr>
          <a:xfrm>
            <a:off x="6180021"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14" name="Google Shape;114;p13"/>
          <p:cNvSpPr/>
          <p:nvPr/>
        </p:nvSpPr>
        <p:spPr>
          <a:xfrm>
            <a:off x="609450"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15" name="Google Shape;115;p13"/>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16" name="Google Shape;116;p13"/>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17" name="Google Shape;117;p13"/>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18" name="Google Shape;118;p13"/>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19" name="Google Shape;119;p1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20" name="Google Shape;120;p13"/>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21" name="Google Shape;121;p13"/>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 Three Column">
  <p:cSld name="OBJECT_2_1_1_1_2_1_1_1_3">
    <p:spTree>
      <p:nvGrpSpPr>
        <p:cNvPr id="1" name="Shape 122"/>
        <p:cNvGrpSpPr/>
        <p:nvPr/>
      </p:nvGrpSpPr>
      <p:grpSpPr>
        <a:xfrm>
          <a:off x="0" y="0"/>
          <a:ext cx="0" cy="0"/>
          <a:chOff x="0" y="0"/>
          <a:chExt cx="0" cy="0"/>
        </a:xfrm>
      </p:grpSpPr>
      <p:sp>
        <p:nvSpPr>
          <p:cNvPr id="123" name="Google Shape;123;p14"/>
          <p:cNvSpPr/>
          <p:nvPr/>
        </p:nvSpPr>
        <p:spPr>
          <a:xfrm>
            <a:off x="7998646" y="1775625"/>
            <a:ext cx="3599400" cy="4472700"/>
          </a:xfrm>
          <a:prstGeom prst="roundRect">
            <a:avLst>
              <a:gd name="adj" fmla="val 4394"/>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24" name="Google Shape;124;p14"/>
          <p:cNvSpPr/>
          <p:nvPr/>
        </p:nvSpPr>
        <p:spPr>
          <a:xfrm>
            <a:off x="4304048" y="1775625"/>
            <a:ext cx="3599400" cy="4472700"/>
          </a:xfrm>
          <a:prstGeom prst="roundRect">
            <a:avLst>
              <a:gd name="adj" fmla="val 4394"/>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25" name="Google Shape;125;p14"/>
          <p:cNvSpPr txBox="1">
            <a:spLocks noGrp="1"/>
          </p:cNvSpPr>
          <p:nvPr>
            <p:ph type="body" idx="1"/>
          </p:nvPr>
        </p:nvSpPr>
        <p:spPr>
          <a:xfrm>
            <a:off x="8135825"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26" name="Google Shape;126;p14"/>
          <p:cNvSpPr txBox="1">
            <a:spLocks noGrp="1"/>
          </p:cNvSpPr>
          <p:nvPr>
            <p:ph type="subTitle" idx="2"/>
          </p:nvPr>
        </p:nvSpPr>
        <p:spPr>
          <a:xfrm>
            <a:off x="8135475"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27" name="Google Shape;127;p14"/>
          <p:cNvSpPr txBox="1">
            <a:spLocks noGrp="1"/>
          </p:cNvSpPr>
          <p:nvPr>
            <p:ph type="body" idx="3"/>
          </p:nvPr>
        </p:nvSpPr>
        <p:spPr>
          <a:xfrm>
            <a:off x="4450488"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28" name="Google Shape;128;p14"/>
          <p:cNvSpPr txBox="1">
            <a:spLocks noGrp="1"/>
          </p:cNvSpPr>
          <p:nvPr>
            <p:ph type="subTitle" idx="4"/>
          </p:nvPr>
        </p:nvSpPr>
        <p:spPr>
          <a:xfrm>
            <a:off x="4450138"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29" name="Google Shape;129;p14"/>
          <p:cNvSpPr/>
          <p:nvPr/>
        </p:nvSpPr>
        <p:spPr>
          <a:xfrm>
            <a:off x="609450" y="1775625"/>
            <a:ext cx="3599400" cy="4472700"/>
          </a:xfrm>
          <a:prstGeom prst="roundRect">
            <a:avLst>
              <a:gd name="adj" fmla="val 4394"/>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30" name="Google Shape;130;p14"/>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31" name="Google Shape;131;p14"/>
          <p:cNvSpPr txBox="1">
            <a:spLocks noGrp="1"/>
          </p:cNvSpPr>
          <p:nvPr>
            <p:ph type="subTitle" idx="5"/>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32" name="Google Shape;132;p14"/>
          <p:cNvSpPr txBox="1">
            <a:spLocks noGrp="1"/>
          </p:cNvSpPr>
          <p:nvPr>
            <p:ph type="body" idx="6"/>
          </p:nvPr>
        </p:nvSpPr>
        <p:spPr>
          <a:xfrm>
            <a:off x="765150"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33" name="Google Shape;133;p14"/>
          <p:cNvSpPr txBox="1">
            <a:spLocks noGrp="1"/>
          </p:cNvSpPr>
          <p:nvPr>
            <p:ph type="subTitle" idx="7"/>
          </p:nvPr>
        </p:nvSpPr>
        <p:spPr>
          <a:xfrm>
            <a:off x="764800"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34" name="Google Shape;134;p1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 Four Column">
  <p:cSld name="OBJECT_2_1_1_1_2_1_1_1_1_2">
    <p:spTree>
      <p:nvGrpSpPr>
        <p:cNvPr id="1" name="Shape 135"/>
        <p:cNvGrpSpPr/>
        <p:nvPr/>
      </p:nvGrpSpPr>
      <p:grpSpPr>
        <a:xfrm>
          <a:off x="0" y="0"/>
          <a:ext cx="0" cy="0"/>
          <a:chOff x="0" y="0"/>
          <a:chExt cx="0" cy="0"/>
        </a:xfrm>
      </p:grpSpPr>
      <p:sp>
        <p:nvSpPr>
          <p:cNvPr id="136" name="Google Shape;136;p15"/>
          <p:cNvSpPr/>
          <p:nvPr/>
        </p:nvSpPr>
        <p:spPr>
          <a:xfrm>
            <a:off x="8886696" y="1775625"/>
            <a:ext cx="2710500" cy="4472700"/>
          </a:xfrm>
          <a:prstGeom prst="roundRect">
            <a:avLst>
              <a:gd name="adj" fmla="val 583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37" name="Google Shape;137;p15"/>
          <p:cNvSpPr/>
          <p:nvPr/>
        </p:nvSpPr>
        <p:spPr>
          <a:xfrm>
            <a:off x="6127614" y="1775625"/>
            <a:ext cx="2710500" cy="4472700"/>
          </a:xfrm>
          <a:prstGeom prst="roundRect">
            <a:avLst>
              <a:gd name="adj" fmla="val 583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38" name="Google Shape;138;p15"/>
          <p:cNvSpPr/>
          <p:nvPr/>
        </p:nvSpPr>
        <p:spPr>
          <a:xfrm>
            <a:off x="3368532" y="1775625"/>
            <a:ext cx="2710500" cy="4472700"/>
          </a:xfrm>
          <a:prstGeom prst="roundRect">
            <a:avLst>
              <a:gd name="adj" fmla="val 583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39" name="Google Shape;139;p15"/>
          <p:cNvSpPr/>
          <p:nvPr/>
        </p:nvSpPr>
        <p:spPr>
          <a:xfrm>
            <a:off x="609450" y="1775625"/>
            <a:ext cx="2710500" cy="4472700"/>
          </a:xfrm>
          <a:prstGeom prst="roundRect">
            <a:avLst>
              <a:gd name="adj" fmla="val 583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40" name="Google Shape;140;p15"/>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41" name="Google Shape;141;p15"/>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42" name="Google Shape;142;p15"/>
          <p:cNvSpPr txBox="1">
            <a:spLocks noGrp="1"/>
          </p:cNvSpPr>
          <p:nvPr>
            <p:ph type="body" idx="2"/>
          </p:nvPr>
        </p:nvSpPr>
        <p:spPr>
          <a:xfrm>
            <a:off x="76506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43" name="Google Shape;143;p15"/>
          <p:cNvSpPr txBox="1">
            <a:spLocks noGrp="1"/>
          </p:cNvSpPr>
          <p:nvPr>
            <p:ph type="subTitle" idx="3"/>
          </p:nvPr>
        </p:nvSpPr>
        <p:spPr>
          <a:xfrm>
            <a:off x="76480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44" name="Google Shape;144;p1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45" name="Google Shape;145;p15"/>
          <p:cNvSpPr txBox="1">
            <a:spLocks noGrp="1"/>
          </p:cNvSpPr>
          <p:nvPr>
            <p:ph type="body" idx="4"/>
          </p:nvPr>
        </p:nvSpPr>
        <p:spPr>
          <a:xfrm>
            <a:off x="9024489"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46" name="Google Shape;146;p15"/>
          <p:cNvSpPr txBox="1">
            <a:spLocks noGrp="1"/>
          </p:cNvSpPr>
          <p:nvPr>
            <p:ph type="subTitle" idx="5"/>
          </p:nvPr>
        </p:nvSpPr>
        <p:spPr>
          <a:xfrm>
            <a:off x="9024225"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47" name="Google Shape;147;p15"/>
          <p:cNvSpPr txBox="1">
            <a:spLocks noGrp="1"/>
          </p:cNvSpPr>
          <p:nvPr>
            <p:ph type="body" idx="6"/>
          </p:nvPr>
        </p:nvSpPr>
        <p:spPr>
          <a:xfrm>
            <a:off x="627216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48" name="Google Shape;148;p15"/>
          <p:cNvSpPr txBox="1">
            <a:spLocks noGrp="1"/>
          </p:cNvSpPr>
          <p:nvPr>
            <p:ph type="subTitle" idx="7"/>
          </p:nvPr>
        </p:nvSpPr>
        <p:spPr>
          <a:xfrm>
            <a:off x="627190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49" name="Google Shape;149;p15"/>
          <p:cNvSpPr txBox="1">
            <a:spLocks noGrp="1"/>
          </p:cNvSpPr>
          <p:nvPr>
            <p:ph type="body" idx="8"/>
          </p:nvPr>
        </p:nvSpPr>
        <p:spPr>
          <a:xfrm>
            <a:off x="351901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50" name="Google Shape;150;p15"/>
          <p:cNvSpPr txBox="1">
            <a:spLocks noGrp="1"/>
          </p:cNvSpPr>
          <p:nvPr>
            <p:ph type="subTitle" idx="9"/>
          </p:nvPr>
        </p:nvSpPr>
        <p:spPr>
          <a:xfrm>
            <a:off x="351875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 Half Card Right">
  <p:cSld name="OBJECT_2_4">
    <p:spTree>
      <p:nvGrpSpPr>
        <p:cNvPr id="1" name="Shape 151"/>
        <p:cNvGrpSpPr/>
        <p:nvPr/>
      </p:nvGrpSpPr>
      <p:grpSpPr>
        <a:xfrm>
          <a:off x="0" y="0"/>
          <a:ext cx="0" cy="0"/>
          <a:chOff x="0" y="0"/>
          <a:chExt cx="0" cy="0"/>
        </a:xfrm>
      </p:grpSpPr>
      <p:sp>
        <p:nvSpPr>
          <p:cNvPr id="152" name="Google Shape;152;p16"/>
          <p:cNvSpPr/>
          <p:nvPr/>
        </p:nvSpPr>
        <p:spPr>
          <a:xfrm>
            <a:off x="6180021"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53" name="Google Shape;153;p16"/>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54" name="Google Shape;154;p16"/>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400"/>
              <a:buNone/>
              <a:defRPr sz="2400"/>
            </a:lvl2pPr>
            <a:lvl3pPr lvl="2" rtl="0">
              <a:spcBef>
                <a:spcPts val="500"/>
              </a:spcBef>
              <a:spcAft>
                <a:spcPts val="0"/>
              </a:spcAft>
              <a:buSzPts val="2400"/>
              <a:buNone/>
              <a:defRPr sz="2400"/>
            </a:lvl3pPr>
            <a:lvl4pPr lvl="3" rtl="0">
              <a:spcBef>
                <a:spcPts val="500"/>
              </a:spcBef>
              <a:spcAft>
                <a:spcPts val="0"/>
              </a:spcAft>
              <a:buSzPts val="2400"/>
              <a:buNone/>
              <a:defRPr sz="2400"/>
            </a:lvl4pPr>
            <a:lvl5pPr lvl="4" rtl="0">
              <a:spcBef>
                <a:spcPts val="500"/>
              </a:spcBef>
              <a:spcAft>
                <a:spcPts val="0"/>
              </a:spcAft>
              <a:buSzPts val="2400"/>
              <a:buNone/>
              <a:defRPr sz="2400"/>
            </a:lvl5pPr>
            <a:lvl6pPr lvl="5" rtl="0">
              <a:spcBef>
                <a:spcPts val="500"/>
              </a:spcBef>
              <a:spcAft>
                <a:spcPts val="0"/>
              </a:spcAft>
              <a:buSzPts val="2400"/>
              <a:buNone/>
              <a:defRPr sz="2400"/>
            </a:lvl6pPr>
            <a:lvl7pPr lvl="6" rtl="0">
              <a:spcBef>
                <a:spcPts val="500"/>
              </a:spcBef>
              <a:spcAft>
                <a:spcPts val="0"/>
              </a:spcAft>
              <a:buSzPts val="2400"/>
              <a:buNone/>
              <a:defRPr sz="2400"/>
            </a:lvl7pPr>
            <a:lvl8pPr lvl="7" rtl="0">
              <a:spcBef>
                <a:spcPts val="500"/>
              </a:spcBef>
              <a:spcAft>
                <a:spcPts val="0"/>
              </a:spcAft>
              <a:buSzPts val="2400"/>
              <a:buNone/>
              <a:defRPr sz="2400"/>
            </a:lvl8pPr>
            <a:lvl9pPr lvl="8" rtl="0">
              <a:spcBef>
                <a:spcPts val="500"/>
              </a:spcBef>
              <a:spcAft>
                <a:spcPts val="0"/>
              </a:spcAft>
              <a:buSzPts val="2400"/>
              <a:buNone/>
              <a:defRPr sz="2400"/>
            </a:lvl9pPr>
          </a:lstStyle>
          <a:p>
            <a:endParaRPr/>
          </a:p>
        </p:txBody>
      </p:sp>
      <p:sp>
        <p:nvSpPr>
          <p:cNvPr id="155" name="Google Shape;155;p1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56" name="Google Shape;156;p16"/>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57" name="Google Shape;157;p16"/>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58" name="Google Shape;158;p16"/>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59" name="Google Shape;159;p16"/>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 Half Card Left">
  <p:cSld name="OBJECT_2_2_2">
    <p:spTree>
      <p:nvGrpSpPr>
        <p:cNvPr id="1" name="Shape 160"/>
        <p:cNvGrpSpPr/>
        <p:nvPr/>
      </p:nvGrpSpPr>
      <p:grpSpPr>
        <a:xfrm>
          <a:off x="0" y="0"/>
          <a:ext cx="0" cy="0"/>
          <a:chOff x="0" y="0"/>
          <a:chExt cx="0" cy="0"/>
        </a:xfrm>
      </p:grpSpPr>
      <p:sp>
        <p:nvSpPr>
          <p:cNvPr id="161" name="Google Shape;161;p17"/>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62" name="Google Shape;162;p17"/>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63" name="Google Shape;163;p1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64" name="Google Shape;164;p17"/>
          <p:cNvSpPr/>
          <p:nvPr/>
        </p:nvSpPr>
        <p:spPr>
          <a:xfrm>
            <a:off x="609450"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65" name="Google Shape;165;p17"/>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66" name="Google Shape;166;p17"/>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67" name="Google Shape;167;p17"/>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68" name="Google Shape;168;p17"/>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 2/3 Card Right">
  <p:cSld name="OBJECT_2_2_1_1_3">
    <p:spTree>
      <p:nvGrpSpPr>
        <p:cNvPr id="1" name="Shape 169"/>
        <p:cNvGrpSpPr/>
        <p:nvPr/>
      </p:nvGrpSpPr>
      <p:grpSpPr>
        <a:xfrm>
          <a:off x="0" y="0"/>
          <a:ext cx="0" cy="0"/>
          <a:chOff x="0" y="0"/>
          <a:chExt cx="0" cy="0"/>
        </a:xfrm>
      </p:grpSpPr>
      <p:sp>
        <p:nvSpPr>
          <p:cNvPr id="170" name="Google Shape;170;p18"/>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71" name="Google Shape;171;p18"/>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72" name="Google Shape;172;p1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73" name="Google Shape;173;p18"/>
          <p:cNvSpPr/>
          <p:nvPr/>
        </p:nvSpPr>
        <p:spPr>
          <a:xfrm>
            <a:off x="4386823" y="1775625"/>
            <a:ext cx="72051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74" name="Google Shape;174;p18"/>
          <p:cNvSpPr txBox="1">
            <a:spLocks noGrp="1"/>
          </p:cNvSpPr>
          <p:nvPr>
            <p:ph type="body" idx="2"/>
          </p:nvPr>
        </p:nvSpPr>
        <p:spPr>
          <a:xfrm>
            <a:off x="4542924" y="2387055"/>
            <a:ext cx="68178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75" name="Google Shape;175;p18"/>
          <p:cNvSpPr txBox="1">
            <a:spLocks noGrp="1"/>
          </p:cNvSpPr>
          <p:nvPr>
            <p:ph type="subTitle" idx="3"/>
          </p:nvPr>
        </p:nvSpPr>
        <p:spPr>
          <a:xfrm>
            <a:off x="4542181" y="1970325"/>
            <a:ext cx="68178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76" name="Google Shape;176;p18"/>
          <p:cNvSpPr txBox="1">
            <a:spLocks noGrp="1"/>
          </p:cNvSpPr>
          <p:nvPr>
            <p:ph type="body" idx="4"/>
          </p:nvPr>
        </p:nvSpPr>
        <p:spPr>
          <a:xfrm>
            <a:off x="749249" y="2387055"/>
            <a:ext cx="32355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77" name="Google Shape;177;p18"/>
          <p:cNvSpPr txBox="1">
            <a:spLocks noGrp="1"/>
          </p:cNvSpPr>
          <p:nvPr>
            <p:ph type="subTitle" idx="5"/>
          </p:nvPr>
        </p:nvSpPr>
        <p:spPr>
          <a:xfrm>
            <a:off x="760750" y="1970325"/>
            <a:ext cx="32355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 2/3 Card Left">
  <p:cSld name="OBJECT_2_2_1_1_1_3">
    <p:spTree>
      <p:nvGrpSpPr>
        <p:cNvPr id="1" name="Shape 178"/>
        <p:cNvGrpSpPr/>
        <p:nvPr/>
      </p:nvGrpSpPr>
      <p:grpSpPr>
        <a:xfrm>
          <a:off x="0" y="0"/>
          <a:ext cx="0" cy="0"/>
          <a:chOff x="0" y="0"/>
          <a:chExt cx="0" cy="0"/>
        </a:xfrm>
      </p:grpSpPr>
      <p:sp>
        <p:nvSpPr>
          <p:cNvPr id="179" name="Google Shape;179;p19"/>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80" name="Google Shape;180;p19"/>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81" name="Google Shape;181;p1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82" name="Google Shape;182;p19"/>
          <p:cNvSpPr/>
          <p:nvPr/>
        </p:nvSpPr>
        <p:spPr>
          <a:xfrm>
            <a:off x="609450" y="1775625"/>
            <a:ext cx="72051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83" name="Google Shape;183;p19"/>
          <p:cNvSpPr txBox="1">
            <a:spLocks noGrp="1"/>
          </p:cNvSpPr>
          <p:nvPr>
            <p:ph type="body" idx="2"/>
          </p:nvPr>
        </p:nvSpPr>
        <p:spPr>
          <a:xfrm>
            <a:off x="765551" y="2387055"/>
            <a:ext cx="68178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84" name="Google Shape;184;p19"/>
          <p:cNvSpPr txBox="1">
            <a:spLocks noGrp="1"/>
          </p:cNvSpPr>
          <p:nvPr>
            <p:ph type="subTitle" idx="3"/>
          </p:nvPr>
        </p:nvSpPr>
        <p:spPr>
          <a:xfrm>
            <a:off x="764800" y="1970325"/>
            <a:ext cx="68178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85" name="Google Shape;185;p19"/>
          <p:cNvSpPr txBox="1">
            <a:spLocks noGrp="1"/>
          </p:cNvSpPr>
          <p:nvPr>
            <p:ph type="body" idx="4"/>
          </p:nvPr>
        </p:nvSpPr>
        <p:spPr>
          <a:xfrm>
            <a:off x="8166049" y="2387055"/>
            <a:ext cx="32355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86" name="Google Shape;186;p19"/>
          <p:cNvSpPr txBox="1">
            <a:spLocks noGrp="1"/>
          </p:cNvSpPr>
          <p:nvPr>
            <p:ph type="subTitle" idx="5"/>
          </p:nvPr>
        </p:nvSpPr>
        <p:spPr>
          <a:xfrm>
            <a:off x="8177546" y="1970325"/>
            <a:ext cx="32355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 Code Display">
  <p:cSld name="OBJECT_2_2_1_1_1_1_1">
    <p:spTree>
      <p:nvGrpSpPr>
        <p:cNvPr id="1" name="Shape 187"/>
        <p:cNvGrpSpPr/>
        <p:nvPr/>
      </p:nvGrpSpPr>
      <p:grpSpPr>
        <a:xfrm>
          <a:off x="0" y="0"/>
          <a:ext cx="0" cy="0"/>
          <a:chOff x="0" y="0"/>
          <a:chExt cx="0" cy="0"/>
        </a:xfrm>
      </p:grpSpPr>
      <p:sp>
        <p:nvSpPr>
          <p:cNvPr id="188" name="Google Shape;188;p20"/>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89" name="Google Shape;189;p20"/>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90" name="Google Shape;190;p2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91" name="Google Shape;191;p20"/>
          <p:cNvSpPr/>
          <p:nvPr/>
        </p:nvSpPr>
        <p:spPr>
          <a:xfrm>
            <a:off x="609450" y="1775625"/>
            <a:ext cx="10985100" cy="4472700"/>
          </a:xfrm>
          <a:prstGeom prst="roundRect">
            <a:avLst>
              <a:gd name="adj" fmla="val 3515"/>
            </a:avLst>
          </a:prstGeom>
          <a:solidFill>
            <a:schemeClr val="dk1"/>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92" name="Google Shape;192;p20"/>
          <p:cNvSpPr txBox="1">
            <a:spLocks noGrp="1"/>
          </p:cNvSpPr>
          <p:nvPr>
            <p:ph type="subTitle" idx="2"/>
          </p:nvPr>
        </p:nvSpPr>
        <p:spPr>
          <a:xfrm>
            <a:off x="1183750" y="1970325"/>
            <a:ext cx="10239300" cy="4114800"/>
          </a:xfrm>
          <a:prstGeom prst="rect">
            <a:avLst/>
          </a:prstGeom>
        </p:spPr>
        <p:txBody>
          <a:bodyPr spcFirstLastPara="1" wrap="square" lIns="0" tIns="0" rIns="0" bIns="0" anchor="t" anchorCtr="0">
            <a:noAutofit/>
          </a:bodyPr>
          <a:lstStyle>
            <a:lvl1pPr lvl="0" rtl="0">
              <a:lnSpc>
                <a:spcPct val="100000"/>
              </a:lnSpc>
              <a:spcBef>
                <a:spcPts val="1100"/>
              </a:spcBef>
              <a:spcAft>
                <a:spcPts val="0"/>
              </a:spcAft>
              <a:buClr>
                <a:schemeClr val="lt2"/>
              </a:buClr>
              <a:buSzPts val="1600"/>
              <a:buFont typeface="DM Mono"/>
              <a:buNone/>
              <a:defRPr sz="1600" b="0" i="0">
                <a:solidFill>
                  <a:schemeClr val="lt2"/>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Clr>
                <a:schemeClr val="lt2"/>
              </a:buClr>
              <a:buSzPts val="1600"/>
              <a:buFont typeface="DM Mono"/>
              <a:buNone/>
              <a:defRPr sz="1600">
                <a:solidFill>
                  <a:schemeClr val="lt2"/>
                </a:solidFill>
                <a:latin typeface="DM Mono"/>
                <a:ea typeface="DM Mono"/>
                <a:cs typeface="DM Mono"/>
                <a:sym typeface="DM Mono"/>
              </a:defRPr>
            </a:lvl2pPr>
            <a:lvl3pPr lvl="2"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3pPr>
            <a:lvl4pPr lvl="3"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4pPr>
            <a:lvl5pPr lvl="4"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5pPr>
            <a:lvl6pPr lvl="5"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6pPr>
            <a:lvl7pPr lvl="6"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7pPr>
            <a:lvl8pPr lvl="7"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8pPr>
            <a:lvl9pPr lvl="8"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9pPr>
          </a:lstStyle>
          <a:p>
            <a:endParaRPr dirty="0"/>
          </a:p>
        </p:txBody>
      </p:sp>
      <p:sp>
        <p:nvSpPr>
          <p:cNvPr id="193" name="Google Shape;193;p20"/>
          <p:cNvSpPr txBox="1">
            <a:spLocks noGrp="1"/>
          </p:cNvSpPr>
          <p:nvPr>
            <p:ph type="subTitle" idx="3"/>
          </p:nvPr>
        </p:nvSpPr>
        <p:spPr>
          <a:xfrm>
            <a:off x="764800" y="1970325"/>
            <a:ext cx="324300" cy="4114800"/>
          </a:xfrm>
          <a:prstGeom prst="rect">
            <a:avLst/>
          </a:prstGeom>
        </p:spPr>
        <p:txBody>
          <a:bodyPr spcFirstLastPara="1" wrap="square" lIns="0" tIns="0" rIns="0" bIns="0" anchor="t" anchorCtr="0">
            <a:noAutofit/>
          </a:bodyPr>
          <a:lstStyle>
            <a:lvl1pPr lvl="0" rtl="0">
              <a:lnSpc>
                <a:spcPct val="100000"/>
              </a:lnSpc>
              <a:spcBef>
                <a:spcPts val="1100"/>
              </a:spcBef>
              <a:spcAft>
                <a:spcPts val="0"/>
              </a:spcAft>
              <a:buClr>
                <a:srgbClr val="666666"/>
              </a:buClr>
              <a:buSzPts val="1600"/>
              <a:buFont typeface="DM Mono"/>
              <a:buNone/>
              <a:defRPr sz="1600" b="0" i="0">
                <a:solidFill>
                  <a:srgbClr val="666666"/>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Clr>
                <a:srgbClr val="666666"/>
              </a:buClr>
              <a:buSzPts val="1600"/>
              <a:buFont typeface="DM Mono"/>
              <a:buNone/>
              <a:defRPr sz="1600">
                <a:solidFill>
                  <a:srgbClr val="666666"/>
                </a:solidFill>
                <a:latin typeface="DM Mono"/>
                <a:ea typeface="DM Mono"/>
                <a:cs typeface="DM Mono"/>
                <a:sym typeface="DM Mono"/>
              </a:defRPr>
            </a:lvl2pPr>
            <a:lvl3pPr lvl="2"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3pPr>
            <a:lvl4pPr lvl="3"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4pPr>
            <a:lvl5pPr lvl="4"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5pPr>
            <a:lvl6pPr lvl="5"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6pPr>
            <a:lvl7pPr lvl="6"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7pPr>
            <a:lvl8pPr lvl="7"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8pPr>
            <a:lvl9pPr lvl="8"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9pPr>
          </a:lstStyle>
          <a:p>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2 Title - Blue Circle">
  <p:cSld name="TITLE_3_3">
    <p:spTree>
      <p:nvGrpSpPr>
        <p:cNvPr id="1" name="Shape 20"/>
        <p:cNvGrpSpPr/>
        <p:nvPr/>
      </p:nvGrpSpPr>
      <p:grpSpPr>
        <a:xfrm>
          <a:off x="0" y="0"/>
          <a:ext cx="0" cy="0"/>
          <a:chOff x="0" y="0"/>
          <a:chExt cx="0" cy="0"/>
        </a:xfrm>
      </p:grpSpPr>
      <p:pic>
        <p:nvPicPr>
          <p:cNvPr id="21" name="Google Shape;21;p3"/>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2" name="Google Shape;22;p3"/>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23" name="Google Shape;23;p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4" name="Google Shape;24;p3"/>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5" name="Google Shape;25;p3"/>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6" name="Google Shape;26;p3"/>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27" name="Google Shape;27;p3"/>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28" name="Google Shape;28;p3"/>
          <p:cNvSpPr>
            <a:spLocks noGrp="1"/>
          </p:cNvSpPr>
          <p:nvPr>
            <p:ph type="pic" idx="4"/>
          </p:nvPr>
        </p:nvSpPr>
        <p:spPr>
          <a:xfrm>
            <a:off x="3468025" y="5650850"/>
            <a:ext cx="740700" cy="740700"/>
          </a:xfrm>
          <a:prstGeom prst="ellipse">
            <a:avLst/>
          </a:prstGeom>
          <a:noFill/>
          <a:ln>
            <a:noFill/>
          </a:ln>
        </p:spPr>
      </p:sp>
      <p:sp>
        <p:nvSpPr>
          <p:cNvPr id="29" name="Google Shape;29;p3"/>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Title - Blue Square Dark">
  <p:cSld name="TITLE_5">
    <p:spTree>
      <p:nvGrpSpPr>
        <p:cNvPr id="1" name="Shape 194"/>
        <p:cNvGrpSpPr/>
        <p:nvPr/>
      </p:nvGrpSpPr>
      <p:grpSpPr>
        <a:xfrm>
          <a:off x="0" y="0"/>
          <a:ext cx="0" cy="0"/>
          <a:chOff x="0" y="0"/>
          <a:chExt cx="0" cy="0"/>
        </a:xfrm>
      </p:grpSpPr>
      <p:pic>
        <p:nvPicPr>
          <p:cNvPr id="195" name="Google Shape;195;p21"/>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196" name="Google Shape;196;p21"/>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197" name="Google Shape;197;p21"/>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198" name="Google Shape;198;p2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199" name="Google Shape;199;p21"/>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00" name="Google Shape;200;p21"/>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01" name="Google Shape;201;p21"/>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02" name="Google Shape;202;p21"/>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03" name="Google Shape;203;p21"/>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Title - Blue Circle Dark">
  <p:cSld name="TITLE_5_1">
    <p:spTree>
      <p:nvGrpSpPr>
        <p:cNvPr id="1" name="Shape 204"/>
        <p:cNvGrpSpPr/>
        <p:nvPr/>
      </p:nvGrpSpPr>
      <p:grpSpPr>
        <a:xfrm>
          <a:off x="0" y="0"/>
          <a:ext cx="0" cy="0"/>
          <a:chOff x="0" y="0"/>
          <a:chExt cx="0" cy="0"/>
        </a:xfrm>
      </p:grpSpPr>
      <p:pic>
        <p:nvPicPr>
          <p:cNvPr id="205" name="Google Shape;205;p22"/>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06" name="Google Shape;206;p22"/>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07" name="Google Shape;207;p22"/>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08" name="Google Shape;208;p2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09" name="Google Shape;209;p22"/>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10" name="Google Shape;210;p22"/>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11" name="Google Shape;211;p22"/>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12" name="Google Shape;212;p22"/>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13" name="Google Shape;213;p22"/>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Title - Blue Triangle Dark">
  <p:cSld name="TITLE_5_1_1">
    <p:spTree>
      <p:nvGrpSpPr>
        <p:cNvPr id="1" name="Shape 214"/>
        <p:cNvGrpSpPr/>
        <p:nvPr/>
      </p:nvGrpSpPr>
      <p:grpSpPr>
        <a:xfrm>
          <a:off x="0" y="0"/>
          <a:ext cx="0" cy="0"/>
          <a:chOff x="0" y="0"/>
          <a:chExt cx="0" cy="0"/>
        </a:xfrm>
      </p:grpSpPr>
      <p:pic>
        <p:nvPicPr>
          <p:cNvPr id="215" name="Google Shape;215;p23"/>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16" name="Google Shape;216;p23"/>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17" name="Google Shape;217;p23"/>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18" name="Google Shape;218;p2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19" name="Google Shape;219;p23"/>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20" name="Google Shape;220;p23"/>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21" name="Google Shape;221;p23"/>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22" name="Google Shape;222;p23"/>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23" name="Google Shape;223;p23"/>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Title - Green Square Dark">
  <p:cSld name="TITLE_5_1_1_1">
    <p:spTree>
      <p:nvGrpSpPr>
        <p:cNvPr id="1" name="Shape 224"/>
        <p:cNvGrpSpPr/>
        <p:nvPr/>
      </p:nvGrpSpPr>
      <p:grpSpPr>
        <a:xfrm>
          <a:off x="0" y="0"/>
          <a:ext cx="0" cy="0"/>
          <a:chOff x="0" y="0"/>
          <a:chExt cx="0" cy="0"/>
        </a:xfrm>
      </p:grpSpPr>
      <p:pic>
        <p:nvPicPr>
          <p:cNvPr id="225" name="Google Shape;225;p24"/>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26" name="Google Shape;226;p24"/>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27" name="Google Shape;227;p24"/>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28" name="Google Shape;228;p2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29" name="Google Shape;229;p24"/>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30" name="Google Shape;230;p24"/>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31" name="Google Shape;231;p24"/>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32" name="Google Shape;232;p24"/>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33" name="Google Shape;233;p24"/>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Title - Green Circle Dark">
  <p:cSld name="TITLE_5_1_1_1_1">
    <p:spTree>
      <p:nvGrpSpPr>
        <p:cNvPr id="1" name="Shape 234"/>
        <p:cNvGrpSpPr/>
        <p:nvPr/>
      </p:nvGrpSpPr>
      <p:grpSpPr>
        <a:xfrm>
          <a:off x="0" y="0"/>
          <a:ext cx="0" cy="0"/>
          <a:chOff x="0" y="0"/>
          <a:chExt cx="0" cy="0"/>
        </a:xfrm>
      </p:grpSpPr>
      <p:pic>
        <p:nvPicPr>
          <p:cNvPr id="235" name="Google Shape;235;p25"/>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36" name="Google Shape;236;p25"/>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37" name="Google Shape;237;p25"/>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38" name="Google Shape;238;p2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39" name="Google Shape;239;p25"/>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40" name="Google Shape;240;p25"/>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41" name="Google Shape;241;p25"/>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42" name="Google Shape;242;p25"/>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43" name="Google Shape;243;p25"/>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Title - Green Triangle Dark">
  <p:cSld name="TITLE_5_1_1_1_1_1">
    <p:spTree>
      <p:nvGrpSpPr>
        <p:cNvPr id="1" name="Shape 244"/>
        <p:cNvGrpSpPr/>
        <p:nvPr/>
      </p:nvGrpSpPr>
      <p:grpSpPr>
        <a:xfrm>
          <a:off x="0" y="0"/>
          <a:ext cx="0" cy="0"/>
          <a:chOff x="0" y="0"/>
          <a:chExt cx="0" cy="0"/>
        </a:xfrm>
      </p:grpSpPr>
      <p:pic>
        <p:nvPicPr>
          <p:cNvPr id="245" name="Google Shape;245;p26"/>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46" name="Google Shape;246;p26"/>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47" name="Google Shape;247;p26"/>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48" name="Google Shape;248;p2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49" name="Google Shape;249;p26"/>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50" name="Google Shape;250;p26"/>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51" name="Google Shape;251;p26"/>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52" name="Google Shape;252;p26"/>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53" name="Google Shape;253;p26"/>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Title - Red Square Dark">
  <p:cSld name="TITLE_5_1_1_1_1_1_1">
    <p:spTree>
      <p:nvGrpSpPr>
        <p:cNvPr id="1" name="Shape 254"/>
        <p:cNvGrpSpPr/>
        <p:nvPr/>
      </p:nvGrpSpPr>
      <p:grpSpPr>
        <a:xfrm>
          <a:off x="0" y="0"/>
          <a:ext cx="0" cy="0"/>
          <a:chOff x="0" y="0"/>
          <a:chExt cx="0" cy="0"/>
        </a:xfrm>
      </p:grpSpPr>
      <p:pic>
        <p:nvPicPr>
          <p:cNvPr id="255" name="Google Shape;255;p27"/>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56" name="Google Shape;256;p27"/>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57" name="Google Shape;257;p27"/>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58" name="Google Shape;258;p2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59" name="Google Shape;259;p27"/>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60" name="Google Shape;260;p27"/>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61" name="Google Shape;261;p27"/>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62" name="Google Shape;262;p27"/>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63" name="Google Shape;263;p27"/>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Title - Red Circle Dark">
  <p:cSld name="TITLE_5_1_1_1_1_1_1_1">
    <p:spTree>
      <p:nvGrpSpPr>
        <p:cNvPr id="1" name="Shape 264"/>
        <p:cNvGrpSpPr/>
        <p:nvPr/>
      </p:nvGrpSpPr>
      <p:grpSpPr>
        <a:xfrm>
          <a:off x="0" y="0"/>
          <a:ext cx="0" cy="0"/>
          <a:chOff x="0" y="0"/>
          <a:chExt cx="0" cy="0"/>
        </a:xfrm>
      </p:grpSpPr>
      <p:pic>
        <p:nvPicPr>
          <p:cNvPr id="265" name="Google Shape;265;p28"/>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66" name="Google Shape;266;p28"/>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67" name="Google Shape;267;p28"/>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68" name="Google Shape;268;p2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69" name="Google Shape;269;p28"/>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70" name="Google Shape;270;p28"/>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71" name="Google Shape;271;p28"/>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72" name="Google Shape;272;p28"/>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73" name="Google Shape;273;p28"/>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Title - Red Triangle Dark">
  <p:cSld name="TITLE_5_1_1_1_1_1_1_1_1">
    <p:spTree>
      <p:nvGrpSpPr>
        <p:cNvPr id="1" name="Shape 274"/>
        <p:cNvGrpSpPr/>
        <p:nvPr/>
      </p:nvGrpSpPr>
      <p:grpSpPr>
        <a:xfrm>
          <a:off x="0" y="0"/>
          <a:ext cx="0" cy="0"/>
          <a:chOff x="0" y="0"/>
          <a:chExt cx="0" cy="0"/>
        </a:xfrm>
      </p:grpSpPr>
      <p:pic>
        <p:nvPicPr>
          <p:cNvPr id="275" name="Google Shape;275;p29"/>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76" name="Google Shape;276;p29"/>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77" name="Google Shape;277;p29"/>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78" name="Google Shape;278;p2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79" name="Google Shape;279;p29"/>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80" name="Google Shape;280;p29"/>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81" name="Google Shape;281;p29"/>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82" name="Google Shape;282;p29"/>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83" name="Google Shape;283;p29"/>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 Basic Content Dark">
  <p:cSld name="OBJECT_1_1">
    <p:bg>
      <p:bgPr>
        <a:solidFill>
          <a:schemeClr val="dk1"/>
        </a:solidFill>
        <a:effectLst/>
      </p:bgPr>
    </p:bg>
    <p:spTree>
      <p:nvGrpSpPr>
        <p:cNvPr id="1" name="Shape 284"/>
        <p:cNvGrpSpPr/>
        <p:nvPr/>
      </p:nvGrpSpPr>
      <p:grpSpPr>
        <a:xfrm>
          <a:off x="0" y="0"/>
          <a:ext cx="0" cy="0"/>
          <a:chOff x="0" y="0"/>
          <a:chExt cx="0" cy="0"/>
        </a:xfrm>
      </p:grpSpPr>
      <p:sp>
        <p:nvSpPr>
          <p:cNvPr id="285" name="Google Shape;285;p30"/>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sz="4000"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286" name="Google Shape;286;p30"/>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sz="2400"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Clr>
                <a:schemeClr val="accent5"/>
              </a:buClr>
              <a:buSzPts val="2000"/>
              <a:buNone/>
              <a:defRPr>
                <a:solidFill>
                  <a:schemeClr val="accent5"/>
                </a:solidFill>
              </a:defRPr>
            </a:lvl2pPr>
            <a:lvl3pPr lvl="2" rtl="0">
              <a:spcBef>
                <a:spcPts val="500"/>
              </a:spcBef>
              <a:spcAft>
                <a:spcPts val="0"/>
              </a:spcAft>
              <a:buClr>
                <a:schemeClr val="accent5"/>
              </a:buClr>
              <a:buSzPts val="1600"/>
              <a:buNone/>
              <a:defRPr>
                <a:solidFill>
                  <a:schemeClr val="accent5"/>
                </a:solidFill>
              </a:defRPr>
            </a:lvl3pPr>
            <a:lvl4pPr lvl="3" rtl="0">
              <a:spcBef>
                <a:spcPts val="500"/>
              </a:spcBef>
              <a:spcAft>
                <a:spcPts val="0"/>
              </a:spcAft>
              <a:buClr>
                <a:schemeClr val="accent5"/>
              </a:buClr>
              <a:buSzPts val="1600"/>
              <a:buNone/>
              <a:defRPr>
                <a:solidFill>
                  <a:schemeClr val="accent5"/>
                </a:solidFill>
              </a:defRPr>
            </a:lvl4pPr>
            <a:lvl5pPr lvl="4" rtl="0">
              <a:spcBef>
                <a:spcPts val="500"/>
              </a:spcBef>
              <a:spcAft>
                <a:spcPts val="0"/>
              </a:spcAft>
              <a:buClr>
                <a:schemeClr val="accent5"/>
              </a:buClr>
              <a:buSzPts val="1600"/>
              <a:buNone/>
              <a:defRPr>
                <a:solidFill>
                  <a:schemeClr val="accent5"/>
                </a:solidFill>
              </a:defRPr>
            </a:lvl5pPr>
            <a:lvl6pPr lvl="5" rtl="0">
              <a:spcBef>
                <a:spcPts val="500"/>
              </a:spcBef>
              <a:spcAft>
                <a:spcPts val="0"/>
              </a:spcAft>
              <a:buClr>
                <a:schemeClr val="accent5"/>
              </a:buClr>
              <a:buSzPts val="1600"/>
              <a:buNone/>
              <a:defRPr>
                <a:solidFill>
                  <a:schemeClr val="accent5"/>
                </a:solidFill>
              </a:defRPr>
            </a:lvl6pPr>
            <a:lvl7pPr lvl="6" rtl="0">
              <a:spcBef>
                <a:spcPts val="500"/>
              </a:spcBef>
              <a:spcAft>
                <a:spcPts val="0"/>
              </a:spcAft>
              <a:buClr>
                <a:schemeClr val="accent5"/>
              </a:buClr>
              <a:buSzPts val="1600"/>
              <a:buNone/>
              <a:defRPr>
                <a:solidFill>
                  <a:schemeClr val="accent5"/>
                </a:solidFill>
              </a:defRPr>
            </a:lvl7pPr>
            <a:lvl8pPr lvl="7" rtl="0">
              <a:spcBef>
                <a:spcPts val="500"/>
              </a:spcBef>
              <a:spcAft>
                <a:spcPts val="0"/>
              </a:spcAft>
              <a:buClr>
                <a:schemeClr val="accent5"/>
              </a:buClr>
              <a:buSzPts val="1600"/>
              <a:buNone/>
              <a:defRPr>
                <a:solidFill>
                  <a:schemeClr val="accent5"/>
                </a:solidFill>
              </a:defRPr>
            </a:lvl8pPr>
            <a:lvl9pPr lvl="8" rtl="0">
              <a:spcBef>
                <a:spcPts val="500"/>
              </a:spcBef>
              <a:spcAft>
                <a:spcPts val="0"/>
              </a:spcAft>
              <a:buClr>
                <a:schemeClr val="accent5"/>
              </a:buClr>
              <a:buSzPts val="1600"/>
              <a:buNone/>
              <a:defRPr>
                <a:solidFill>
                  <a:schemeClr val="accent5"/>
                </a:solidFill>
              </a:defRPr>
            </a:lvl9pPr>
          </a:lstStyle>
          <a:p>
            <a:endParaRPr dirty="0"/>
          </a:p>
        </p:txBody>
      </p:sp>
      <p:sp>
        <p:nvSpPr>
          <p:cNvPr id="287" name="Google Shape;287;p30"/>
          <p:cNvSpPr txBox="1">
            <a:spLocks noGrp="1"/>
          </p:cNvSpPr>
          <p:nvPr>
            <p:ph type="body" idx="2"/>
          </p:nvPr>
        </p:nvSpPr>
        <p:spPr>
          <a:xfrm>
            <a:off x="761809" y="1988833"/>
            <a:ext cx="10659300" cy="4149900"/>
          </a:xfrm>
          <a:prstGeom prst="rect">
            <a:avLst/>
          </a:prstGeom>
          <a:noFill/>
          <a:ln>
            <a:noFill/>
          </a:ln>
        </p:spPr>
        <p:txBody>
          <a:bodyPr spcFirstLastPara="1" wrap="square" lIns="0" tIns="0" rIns="0" bIns="0" anchor="t" anchorCtr="0">
            <a:noAutofit/>
          </a:bodyPr>
          <a:lstStyle>
            <a:lvl1pPr marL="457200" marR="0" lvl="0" indent="-381000" algn="l" rtl="0">
              <a:lnSpc>
                <a:spcPct val="115000"/>
              </a:lnSpc>
              <a:spcBef>
                <a:spcPts val="1100"/>
              </a:spcBef>
              <a:spcAft>
                <a:spcPts val="0"/>
              </a:spcAft>
              <a:buClr>
                <a:schemeClr val="accent5"/>
              </a:buClr>
              <a:buSzPts val="2400"/>
              <a:buFont typeface="DM Sans"/>
              <a:buChar char="•"/>
              <a:defRPr sz="24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55600" algn="l" rtl="0">
              <a:lnSpc>
                <a:spcPct val="115000"/>
              </a:lnSpc>
              <a:spcBef>
                <a:spcPts val="500"/>
              </a:spcBef>
              <a:spcAft>
                <a:spcPts val="0"/>
              </a:spcAft>
              <a:buClr>
                <a:schemeClr val="accent6"/>
              </a:buClr>
              <a:buSzPts val="2000"/>
              <a:buFont typeface="DM Sans"/>
              <a:buChar char="•"/>
              <a:defRPr sz="20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9pPr>
          </a:lstStyle>
          <a:p>
            <a:endParaRPr dirty="0"/>
          </a:p>
        </p:txBody>
      </p:sp>
      <p:sp>
        <p:nvSpPr>
          <p:cNvPr id="288" name="Google Shape;288;p3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pic>
        <p:nvPicPr>
          <p:cNvPr id="289" name="Google Shape;289;p30"/>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3 Title - Blue Triangle">
  <p:cSld name="TITLE_3_1_2">
    <p:spTree>
      <p:nvGrpSpPr>
        <p:cNvPr id="1" name="Shape 30"/>
        <p:cNvGrpSpPr/>
        <p:nvPr/>
      </p:nvGrpSpPr>
      <p:grpSpPr>
        <a:xfrm>
          <a:off x="0" y="0"/>
          <a:ext cx="0" cy="0"/>
          <a:chOff x="0" y="0"/>
          <a:chExt cx="0" cy="0"/>
        </a:xfrm>
      </p:grpSpPr>
      <p:pic>
        <p:nvPicPr>
          <p:cNvPr id="31" name="Google Shape;31;p4"/>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32" name="Google Shape;32;p4"/>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33" name="Google Shape;33;p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34" name="Google Shape;34;p4"/>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35" name="Google Shape;35;p4"/>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36" name="Google Shape;36;p4"/>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37" name="Google Shape;37;p4"/>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38" name="Google Shape;38;p4"/>
          <p:cNvSpPr>
            <a:spLocks noGrp="1"/>
          </p:cNvSpPr>
          <p:nvPr>
            <p:ph type="pic" idx="4"/>
          </p:nvPr>
        </p:nvSpPr>
        <p:spPr>
          <a:xfrm>
            <a:off x="3468025" y="5650850"/>
            <a:ext cx="740700" cy="740700"/>
          </a:xfrm>
          <a:prstGeom prst="ellipse">
            <a:avLst/>
          </a:prstGeom>
          <a:noFill/>
          <a:ln>
            <a:noFill/>
          </a:ln>
        </p:spPr>
      </p:sp>
      <p:sp>
        <p:nvSpPr>
          <p:cNvPr id="39" name="Google Shape;39;p4"/>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 One Column Dark">
  <p:cSld name="OBJECT_2_1_1_1_2_1_2">
    <p:bg>
      <p:bgPr>
        <a:solidFill>
          <a:schemeClr val="dk1"/>
        </a:solidFill>
        <a:effectLst/>
      </p:bgPr>
    </p:bg>
    <p:spTree>
      <p:nvGrpSpPr>
        <p:cNvPr id="1" name="Shape 290"/>
        <p:cNvGrpSpPr/>
        <p:nvPr/>
      </p:nvGrpSpPr>
      <p:grpSpPr>
        <a:xfrm>
          <a:off x="0" y="0"/>
          <a:ext cx="0" cy="0"/>
          <a:chOff x="0" y="0"/>
          <a:chExt cx="0" cy="0"/>
        </a:xfrm>
      </p:grpSpPr>
      <p:sp>
        <p:nvSpPr>
          <p:cNvPr id="291" name="Google Shape;291;p31"/>
          <p:cNvSpPr/>
          <p:nvPr/>
        </p:nvSpPr>
        <p:spPr>
          <a:xfrm>
            <a:off x="609450" y="1775625"/>
            <a:ext cx="10985100" cy="4472700"/>
          </a:xfrm>
          <a:prstGeom prst="roundRect">
            <a:avLst>
              <a:gd name="adj" fmla="val 3515"/>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292" name="Google Shape;292;p31"/>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2"/>
              </a:buClr>
              <a:buSzPts val="4000"/>
              <a:buFont typeface="DM Sans Medium"/>
              <a:buNone/>
              <a:defRPr i="0" u="none" strike="noStrike" cap="none">
                <a:solidFill>
                  <a:schemeClr val="lt2"/>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293" name="Google Shape;293;p3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294" name="Google Shape;294;p31"/>
          <p:cNvSpPr txBox="1">
            <a:spLocks noGrp="1"/>
          </p:cNvSpPr>
          <p:nvPr>
            <p:ph type="body" idx="2"/>
          </p:nvPr>
        </p:nvSpPr>
        <p:spPr>
          <a:xfrm>
            <a:off x="765975" y="2387049"/>
            <a:ext cx="10658100" cy="36981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295" name="Google Shape;295;p31"/>
          <p:cNvSpPr txBox="1">
            <a:spLocks noGrp="1"/>
          </p:cNvSpPr>
          <p:nvPr>
            <p:ph type="subTitle" idx="3"/>
          </p:nvPr>
        </p:nvSpPr>
        <p:spPr>
          <a:xfrm>
            <a:off x="764800" y="1970325"/>
            <a:ext cx="106581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2"/>
              </a:buClr>
              <a:buSzPts val="2000"/>
              <a:buNone/>
              <a:defRPr sz="2000" b="0" i="0">
                <a:solidFill>
                  <a:schemeClr val="lt2"/>
                </a:solidFill>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296" name="Google Shape;296;p3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 Two Column Dark">
  <p:cSld name="OBJECT_2_1_1_1_2_1_1_2">
    <p:bg>
      <p:bgPr>
        <a:solidFill>
          <a:schemeClr val="dk1"/>
        </a:solidFill>
        <a:effectLst/>
      </p:bgPr>
    </p:bg>
    <p:spTree>
      <p:nvGrpSpPr>
        <p:cNvPr id="1" name="Shape 297"/>
        <p:cNvGrpSpPr/>
        <p:nvPr/>
      </p:nvGrpSpPr>
      <p:grpSpPr>
        <a:xfrm>
          <a:off x="0" y="0"/>
          <a:ext cx="0" cy="0"/>
          <a:chOff x="0" y="0"/>
          <a:chExt cx="0" cy="0"/>
        </a:xfrm>
      </p:grpSpPr>
      <p:sp>
        <p:nvSpPr>
          <p:cNvPr id="298" name="Google Shape;298;p32"/>
          <p:cNvSpPr/>
          <p:nvPr/>
        </p:nvSpPr>
        <p:spPr>
          <a:xfrm>
            <a:off x="6180021" y="1775625"/>
            <a:ext cx="5414700" cy="4472700"/>
          </a:xfrm>
          <a:prstGeom prst="roundRect">
            <a:avLst>
              <a:gd name="adj" fmla="val 3515"/>
            </a:avLst>
          </a:prstGeom>
          <a:solidFill>
            <a:schemeClr val="dk2"/>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299" name="Google Shape;299;p32"/>
          <p:cNvSpPr/>
          <p:nvPr/>
        </p:nvSpPr>
        <p:spPr>
          <a:xfrm>
            <a:off x="609450" y="1775625"/>
            <a:ext cx="5414700" cy="4472700"/>
          </a:xfrm>
          <a:prstGeom prst="roundRect">
            <a:avLst>
              <a:gd name="adj" fmla="val 3515"/>
            </a:avLst>
          </a:prstGeom>
          <a:solidFill>
            <a:schemeClr val="dk2"/>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00" name="Google Shape;300;p32"/>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Clr>
                <a:schemeClr val="lt1"/>
              </a:buClr>
              <a:buSzPts val="1500"/>
              <a:buNone/>
              <a:defRPr sz="1900">
                <a:solidFill>
                  <a:schemeClr val="lt1"/>
                </a:solidFill>
              </a:defRPr>
            </a:lvl2pPr>
            <a:lvl3pPr lvl="2" rtl="0">
              <a:spcBef>
                <a:spcPts val="0"/>
              </a:spcBef>
              <a:spcAft>
                <a:spcPts val="0"/>
              </a:spcAft>
              <a:buClr>
                <a:schemeClr val="lt1"/>
              </a:buClr>
              <a:buSzPts val="1500"/>
              <a:buNone/>
              <a:defRPr sz="1900">
                <a:solidFill>
                  <a:schemeClr val="lt1"/>
                </a:solidFill>
              </a:defRPr>
            </a:lvl3pPr>
            <a:lvl4pPr lvl="3" rtl="0">
              <a:spcBef>
                <a:spcPts val="0"/>
              </a:spcBef>
              <a:spcAft>
                <a:spcPts val="0"/>
              </a:spcAft>
              <a:buClr>
                <a:schemeClr val="lt1"/>
              </a:buClr>
              <a:buSzPts val="1500"/>
              <a:buNone/>
              <a:defRPr sz="1900">
                <a:solidFill>
                  <a:schemeClr val="lt1"/>
                </a:solidFill>
              </a:defRPr>
            </a:lvl4pPr>
            <a:lvl5pPr lvl="4" rtl="0">
              <a:spcBef>
                <a:spcPts val="0"/>
              </a:spcBef>
              <a:spcAft>
                <a:spcPts val="0"/>
              </a:spcAft>
              <a:buClr>
                <a:schemeClr val="lt1"/>
              </a:buClr>
              <a:buSzPts val="1500"/>
              <a:buNone/>
              <a:defRPr sz="1900">
                <a:solidFill>
                  <a:schemeClr val="lt1"/>
                </a:solidFill>
              </a:defRPr>
            </a:lvl5pPr>
            <a:lvl6pPr lvl="5" rtl="0">
              <a:spcBef>
                <a:spcPts val="0"/>
              </a:spcBef>
              <a:spcAft>
                <a:spcPts val="0"/>
              </a:spcAft>
              <a:buClr>
                <a:schemeClr val="lt1"/>
              </a:buClr>
              <a:buSzPts val="1500"/>
              <a:buNone/>
              <a:defRPr sz="1900">
                <a:solidFill>
                  <a:schemeClr val="lt1"/>
                </a:solidFill>
              </a:defRPr>
            </a:lvl6pPr>
            <a:lvl7pPr lvl="6" rtl="0">
              <a:spcBef>
                <a:spcPts val="0"/>
              </a:spcBef>
              <a:spcAft>
                <a:spcPts val="0"/>
              </a:spcAft>
              <a:buClr>
                <a:schemeClr val="lt1"/>
              </a:buClr>
              <a:buSzPts val="1500"/>
              <a:buNone/>
              <a:defRPr sz="1900">
                <a:solidFill>
                  <a:schemeClr val="lt1"/>
                </a:solidFill>
              </a:defRPr>
            </a:lvl7pPr>
            <a:lvl8pPr lvl="7" rtl="0">
              <a:spcBef>
                <a:spcPts val="0"/>
              </a:spcBef>
              <a:spcAft>
                <a:spcPts val="0"/>
              </a:spcAft>
              <a:buClr>
                <a:schemeClr val="lt1"/>
              </a:buClr>
              <a:buSzPts val="1500"/>
              <a:buNone/>
              <a:defRPr sz="1900">
                <a:solidFill>
                  <a:schemeClr val="lt1"/>
                </a:solidFill>
              </a:defRPr>
            </a:lvl8pPr>
            <a:lvl9pPr lvl="8" rtl="0">
              <a:spcBef>
                <a:spcPts val="0"/>
              </a:spcBef>
              <a:spcAft>
                <a:spcPts val="0"/>
              </a:spcAft>
              <a:buClr>
                <a:schemeClr val="lt1"/>
              </a:buClr>
              <a:buSzPts val="1500"/>
              <a:buNone/>
              <a:defRPr sz="1900">
                <a:solidFill>
                  <a:schemeClr val="lt1"/>
                </a:solidFill>
              </a:defRPr>
            </a:lvl9pPr>
          </a:lstStyle>
          <a:p>
            <a:endParaRPr/>
          </a:p>
        </p:txBody>
      </p:sp>
      <p:sp>
        <p:nvSpPr>
          <p:cNvPr id="301" name="Google Shape;301;p32"/>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02" name="Google Shape;302;p32"/>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03" name="Google Shape;303;p32"/>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04" name="Google Shape;304;p3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
        <p:nvSpPr>
          <p:cNvPr id="305" name="Google Shape;305;p32"/>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06" name="Google Shape;306;p32"/>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pic>
        <p:nvPicPr>
          <p:cNvPr id="307" name="Google Shape;307;p32"/>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 Three Column Dark">
  <p:cSld name="OBJECT_2_1_1_1_2_1_1_1_2">
    <p:bg>
      <p:bgPr>
        <a:solidFill>
          <a:schemeClr val="dk1"/>
        </a:solidFill>
        <a:effectLst/>
      </p:bgPr>
    </p:bg>
    <p:spTree>
      <p:nvGrpSpPr>
        <p:cNvPr id="1" name="Shape 308"/>
        <p:cNvGrpSpPr/>
        <p:nvPr/>
      </p:nvGrpSpPr>
      <p:grpSpPr>
        <a:xfrm>
          <a:off x="0" y="0"/>
          <a:ext cx="0" cy="0"/>
          <a:chOff x="0" y="0"/>
          <a:chExt cx="0" cy="0"/>
        </a:xfrm>
      </p:grpSpPr>
      <p:sp>
        <p:nvSpPr>
          <p:cNvPr id="309" name="Google Shape;309;p33"/>
          <p:cNvSpPr/>
          <p:nvPr/>
        </p:nvSpPr>
        <p:spPr>
          <a:xfrm>
            <a:off x="7998646" y="1775625"/>
            <a:ext cx="3599400" cy="4472700"/>
          </a:xfrm>
          <a:prstGeom prst="roundRect">
            <a:avLst>
              <a:gd name="adj" fmla="val 4394"/>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10" name="Google Shape;310;p33"/>
          <p:cNvSpPr/>
          <p:nvPr/>
        </p:nvSpPr>
        <p:spPr>
          <a:xfrm>
            <a:off x="4304048" y="1775625"/>
            <a:ext cx="3599400" cy="4472700"/>
          </a:xfrm>
          <a:prstGeom prst="roundRect">
            <a:avLst>
              <a:gd name="adj" fmla="val 4394"/>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11" name="Google Shape;311;p33"/>
          <p:cNvSpPr txBox="1">
            <a:spLocks noGrp="1"/>
          </p:cNvSpPr>
          <p:nvPr>
            <p:ph type="body" idx="1"/>
          </p:nvPr>
        </p:nvSpPr>
        <p:spPr>
          <a:xfrm>
            <a:off x="8135825"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12" name="Google Shape;312;p33"/>
          <p:cNvSpPr txBox="1">
            <a:spLocks noGrp="1"/>
          </p:cNvSpPr>
          <p:nvPr>
            <p:ph type="subTitle" idx="2"/>
          </p:nvPr>
        </p:nvSpPr>
        <p:spPr>
          <a:xfrm>
            <a:off x="8135475"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13" name="Google Shape;313;p33"/>
          <p:cNvSpPr txBox="1">
            <a:spLocks noGrp="1"/>
          </p:cNvSpPr>
          <p:nvPr>
            <p:ph type="body" idx="3"/>
          </p:nvPr>
        </p:nvSpPr>
        <p:spPr>
          <a:xfrm>
            <a:off x="4450488"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14" name="Google Shape;314;p33"/>
          <p:cNvSpPr txBox="1">
            <a:spLocks noGrp="1"/>
          </p:cNvSpPr>
          <p:nvPr>
            <p:ph type="subTitle" idx="4"/>
          </p:nvPr>
        </p:nvSpPr>
        <p:spPr>
          <a:xfrm>
            <a:off x="4450138"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15" name="Google Shape;315;p33"/>
          <p:cNvSpPr/>
          <p:nvPr/>
        </p:nvSpPr>
        <p:spPr>
          <a:xfrm>
            <a:off x="609450" y="1775625"/>
            <a:ext cx="3599400" cy="4472700"/>
          </a:xfrm>
          <a:prstGeom prst="roundRect">
            <a:avLst>
              <a:gd name="adj" fmla="val 4394"/>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16" name="Google Shape;316;p33"/>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Clr>
                <a:schemeClr val="lt1"/>
              </a:buClr>
              <a:buSzPts val="1500"/>
              <a:buNone/>
              <a:defRPr sz="1900">
                <a:solidFill>
                  <a:schemeClr val="lt1"/>
                </a:solidFill>
              </a:defRPr>
            </a:lvl2pPr>
            <a:lvl3pPr lvl="2" rtl="0">
              <a:spcBef>
                <a:spcPts val="0"/>
              </a:spcBef>
              <a:spcAft>
                <a:spcPts val="0"/>
              </a:spcAft>
              <a:buClr>
                <a:schemeClr val="lt1"/>
              </a:buClr>
              <a:buSzPts val="1500"/>
              <a:buNone/>
              <a:defRPr sz="1900">
                <a:solidFill>
                  <a:schemeClr val="lt1"/>
                </a:solidFill>
              </a:defRPr>
            </a:lvl3pPr>
            <a:lvl4pPr lvl="3" rtl="0">
              <a:spcBef>
                <a:spcPts val="0"/>
              </a:spcBef>
              <a:spcAft>
                <a:spcPts val="0"/>
              </a:spcAft>
              <a:buClr>
                <a:schemeClr val="lt1"/>
              </a:buClr>
              <a:buSzPts val="1500"/>
              <a:buNone/>
              <a:defRPr sz="1900">
                <a:solidFill>
                  <a:schemeClr val="lt1"/>
                </a:solidFill>
              </a:defRPr>
            </a:lvl4pPr>
            <a:lvl5pPr lvl="4" rtl="0">
              <a:spcBef>
                <a:spcPts val="0"/>
              </a:spcBef>
              <a:spcAft>
                <a:spcPts val="0"/>
              </a:spcAft>
              <a:buClr>
                <a:schemeClr val="lt1"/>
              </a:buClr>
              <a:buSzPts val="1500"/>
              <a:buNone/>
              <a:defRPr sz="1900">
                <a:solidFill>
                  <a:schemeClr val="lt1"/>
                </a:solidFill>
              </a:defRPr>
            </a:lvl5pPr>
            <a:lvl6pPr lvl="5" rtl="0">
              <a:spcBef>
                <a:spcPts val="0"/>
              </a:spcBef>
              <a:spcAft>
                <a:spcPts val="0"/>
              </a:spcAft>
              <a:buClr>
                <a:schemeClr val="lt1"/>
              </a:buClr>
              <a:buSzPts val="1500"/>
              <a:buNone/>
              <a:defRPr sz="1900">
                <a:solidFill>
                  <a:schemeClr val="lt1"/>
                </a:solidFill>
              </a:defRPr>
            </a:lvl6pPr>
            <a:lvl7pPr lvl="6" rtl="0">
              <a:spcBef>
                <a:spcPts val="0"/>
              </a:spcBef>
              <a:spcAft>
                <a:spcPts val="0"/>
              </a:spcAft>
              <a:buClr>
                <a:schemeClr val="lt1"/>
              </a:buClr>
              <a:buSzPts val="1500"/>
              <a:buNone/>
              <a:defRPr sz="1900">
                <a:solidFill>
                  <a:schemeClr val="lt1"/>
                </a:solidFill>
              </a:defRPr>
            </a:lvl7pPr>
            <a:lvl8pPr lvl="7" rtl="0">
              <a:spcBef>
                <a:spcPts val="0"/>
              </a:spcBef>
              <a:spcAft>
                <a:spcPts val="0"/>
              </a:spcAft>
              <a:buClr>
                <a:schemeClr val="lt1"/>
              </a:buClr>
              <a:buSzPts val="1500"/>
              <a:buNone/>
              <a:defRPr sz="1900">
                <a:solidFill>
                  <a:schemeClr val="lt1"/>
                </a:solidFill>
              </a:defRPr>
            </a:lvl8pPr>
            <a:lvl9pPr lvl="8" rtl="0">
              <a:spcBef>
                <a:spcPts val="0"/>
              </a:spcBef>
              <a:spcAft>
                <a:spcPts val="0"/>
              </a:spcAft>
              <a:buClr>
                <a:schemeClr val="lt1"/>
              </a:buClr>
              <a:buSzPts val="1500"/>
              <a:buNone/>
              <a:defRPr sz="1900">
                <a:solidFill>
                  <a:schemeClr val="lt1"/>
                </a:solidFill>
              </a:defRPr>
            </a:lvl9pPr>
          </a:lstStyle>
          <a:p>
            <a:endParaRPr/>
          </a:p>
        </p:txBody>
      </p:sp>
      <p:sp>
        <p:nvSpPr>
          <p:cNvPr id="317" name="Google Shape;317;p33"/>
          <p:cNvSpPr txBox="1">
            <a:spLocks noGrp="1"/>
          </p:cNvSpPr>
          <p:nvPr>
            <p:ph type="subTitle" idx="5"/>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18" name="Google Shape;318;p33"/>
          <p:cNvSpPr txBox="1">
            <a:spLocks noGrp="1"/>
          </p:cNvSpPr>
          <p:nvPr>
            <p:ph type="body" idx="6"/>
          </p:nvPr>
        </p:nvSpPr>
        <p:spPr>
          <a:xfrm>
            <a:off x="765150"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19" name="Google Shape;319;p33"/>
          <p:cNvSpPr txBox="1">
            <a:spLocks noGrp="1"/>
          </p:cNvSpPr>
          <p:nvPr>
            <p:ph type="subTitle" idx="7"/>
          </p:nvPr>
        </p:nvSpPr>
        <p:spPr>
          <a:xfrm>
            <a:off x="764800"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20" name="Google Shape;320;p3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pic>
        <p:nvPicPr>
          <p:cNvPr id="321" name="Google Shape;321;p33"/>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 Four Column Dark">
  <p:cSld name="OBJECT_2_1_1_1_2_1_1_1_1_1">
    <p:bg>
      <p:bgPr>
        <a:solidFill>
          <a:schemeClr val="dk1"/>
        </a:solidFill>
        <a:effectLst/>
      </p:bgPr>
    </p:bg>
    <p:spTree>
      <p:nvGrpSpPr>
        <p:cNvPr id="1" name="Shape 322"/>
        <p:cNvGrpSpPr/>
        <p:nvPr/>
      </p:nvGrpSpPr>
      <p:grpSpPr>
        <a:xfrm>
          <a:off x="0" y="0"/>
          <a:ext cx="0" cy="0"/>
          <a:chOff x="0" y="0"/>
          <a:chExt cx="0" cy="0"/>
        </a:xfrm>
      </p:grpSpPr>
      <p:sp>
        <p:nvSpPr>
          <p:cNvPr id="323" name="Google Shape;323;p34"/>
          <p:cNvSpPr/>
          <p:nvPr/>
        </p:nvSpPr>
        <p:spPr>
          <a:xfrm>
            <a:off x="8886696" y="1775625"/>
            <a:ext cx="2710500" cy="4472700"/>
          </a:xfrm>
          <a:prstGeom prst="roundRect">
            <a:avLst>
              <a:gd name="adj" fmla="val 5835"/>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24" name="Google Shape;324;p34"/>
          <p:cNvSpPr/>
          <p:nvPr/>
        </p:nvSpPr>
        <p:spPr>
          <a:xfrm>
            <a:off x="6127614" y="1775625"/>
            <a:ext cx="2710500" cy="4472700"/>
          </a:xfrm>
          <a:prstGeom prst="roundRect">
            <a:avLst>
              <a:gd name="adj" fmla="val 5835"/>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25" name="Google Shape;325;p34"/>
          <p:cNvSpPr/>
          <p:nvPr/>
        </p:nvSpPr>
        <p:spPr>
          <a:xfrm>
            <a:off x="3368532" y="1775625"/>
            <a:ext cx="2710500" cy="4472700"/>
          </a:xfrm>
          <a:prstGeom prst="roundRect">
            <a:avLst>
              <a:gd name="adj" fmla="val 5835"/>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26" name="Google Shape;326;p34"/>
          <p:cNvSpPr/>
          <p:nvPr/>
        </p:nvSpPr>
        <p:spPr>
          <a:xfrm>
            <a:off x="609450" y="1775625"/>
            <a:ext cx="2710500" cy="4472700"/>
          </a:xfrm>
          <a:prstGeom prst="roundRect">
            <a:avLst>
              <a:gd name="adj" fmla="val 5835"/>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27" name="Google Shape;327;p34"/>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Clr>
                <a:schemeClr val="lt1"/>
              </a:buClr>
              <a:buSzPts val="1500"/>
              <a:buNone/>
              <a:defRPr sz="1900">
                <a:solidFill>
                  <a:schemeClr val="lt1"/>
                </a:solidFill>
              </a:defRPr>
            </a:lvl2pPr>
            <a:lvl3pPr lvl="2" rtl="0">
              <a:spcBef>
                <a:spcPts val="0"/>
              </a:spcBef>
              <a:spcAft>
                <a:spcPts val="0"/>
              </a:spcAft>
              <a:buClr>
                <a:schemeClr val="lt1"/>
              </a:buClr>
              <a:buSzPts val="1500"/>
              <a:buNone/>
              <a:defRPr sz="1900">
                <a:solidFill>
                  <a:schemeClr val="lt1"/>
                </a:solidFill>
              </a:defRPr>
            </a:lvl3pPr>
            <a:lvl4pPr lvl="3" rtl="0">
              <a:spcBef>
                <a:spcPts val="0"/>
              </a:spcBef>
              <a:spcAft>
                <a:spcPts val="0"/>
              </a:spcAft>
              <a:buClr>
                <a:schemeClr val="lt1"/>
              </a:buClr>
              <a:buSzPts val="1500"/>
              <a:buNone/>
              <a:defRPr sz="1900">
                <a:solidFill>
                  <a:schemeClr val="lt1"/>
                </a:solidFill>
              </a:defRPr>
            </a:lvl4pPr>
            <a:lvl5pPr lvl="4" rtl="0">
              <a:spcBef>
                <a:spcPts val="0"/>
              </a:spcBef>
              <a:spcAft>
                <a:spcPts val="0"/>
              </a:spcAft>
              <a:buClr>
                <a:schemeClr val="lt1"/>
              </a:buClr>
              <a:buSzPts val="1500"/>
              <a:buNone/>
              <a:defRPr sz="1900">
                <a:solidFill>
                  <a:schemeClr val="lt1"/>
                </a:solidFill>
              </a:defRPr>
            </a:lvl5pPr>
            <a:lvl6pPr lvl="5" rtl="0">
              <a:spcBef>
                <a:spcPts val="0"/>
              </a:spcBef>
              <a:spcAft>
                <a:spcPts val="0"/>
              </a:spcAft>
              <a:buClr>
                <a:schemeClr val="lt1"/>
              </a:buClr>
              <a:buSzPts val="1500"/>
              <a:buNone/>
              <a:defRPr sz="1900">
                <a:solidFill>
                  <a:schemeClr val="lt1"/>
                </a:solidFill>
              </a:defRPr>
            </a:lvl6pPr>
            <a:lvl7pPr lvl="6" rtl="0">
              <a:spcBef>
                <a:spcPts val="0"/>
              </a:spcBef>
              <a:spcAft>
                <a:spcPts val="0"/>
              </a:spcAft>
              <a:buClr>
                <a:schemeClr val="lt1"/>
              </a:buClr>
              <a:buSzPts val="1500"/>
              <a:buNone/>
              <a:defRPr sz="1900">
                <a:solidFill>
                  <a:schemeClr val="lt1"/>
                </a:solidFill>
              </a:defRPr>
            </a:lvl7pPr>
            <a:lvl8pPr lvl="7" rtl="0">
              <a:spcBef>
                <a:spcPts val="0"/>
              </a:spcBef>
              <a:spcAft>
                <a:spcPts val="0"/>
              </a:spcAft>
              <a:buClr>
                <a:schemeClr val="lt1"/>
              </a:buClr>
              <a:buSzPts val="1500"/>
              <a:buNone/>
              <a:defRPr sz="1900">
                <a:solidFill>
                  <a:schemeClr val="lt1"/>
                </a:solidFill>
              </a:defRPr>
            </a:lvl8pPr>
            <a:lvl9pPr lvl="8" rtl="0">
              <a:spcBef>
                <a:spcPts val="0"/>
              </a:spcBef>
              <a:spcAft>
                <a:spcPts val="0"/>
              </a:spcAft>
              <a:buClr>
                <a:schemeClr val="lt1"/>
              </a:buClr>
              <a:buSzPts val="1500"/>
              <a:buNone/>
              <a:defRPr sz="1900">
                <a:solidFill>
                  <a:schemeClr val="lt1"/>
                </a:solidFill>
              </a:defRPr>
            </a:lvl9pPr>
          </a:lstStyle>
          <a:p>
            <a:endParaRPr/>
          </a:p>
        </p:txBody>
      </p:sp>
      <p:sp>
        <p:nvSpPr>
          <p:cNvPr id="328" name="Google Shape;328;p34"/>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29" name="Google Shape;329;p34"/>
          <p:cNvSpPr txBox="1">
            <a:spLocks noGrp="1"/>
          </p:cNvSpPr>
          <p:nvPr>
            <p:ph type="body" idx="2"/>
          </p:nvPr>
        </p:nvSpPr>
        <p:spPr>
          <a:xfrm>
            <a:off x="76506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30" name="Google Shape;330;p34"/>
          <p:cNvSpPr txBox="1">
            <a:spLocks noGrp="1"/>
          </p:cNvSpPr>
          <p:nvPr>
            <p:ph type="subTitle" idx="3"/>
          </p:nvPr>
        </p:nvSpPr>
        <p:spPr>
          <a:xfrm>
            <a:off x="76480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31" name="Google Shape;331;p3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
        <p:nvSpPr>
          <p:cNvPr id="332" name="Google Shape;332;p34"/>
          <p:cNvSpPr txBox="1">
            <a:spLocks noGrp="1"/>
          </p:cNvSpPr>
          <p:nvPr>
            <p:ph type="body" idx="4"/>
          </p:nvPr>
        </p:nvSpPr>
        <p:spPr>
          <a:xfrm>
            <a:off x="9024489"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33" name="Google Shape;333;p34"/>
          <p:cNvSpPr txBox="1">
            <a:spLocks noGrp="1"/>
          </p:cNvSpPr>
          <p:nvPr>
            <p:ph type="subTitle" idx="5"/>
          </p:nvPr>
        </p:nvSpPr>
        <p:spPr>
          <a:xfrm>
            <a:off x="9024225"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34" name="Google Shape;334;p34"/>
          <p:cNvSpPr txBox="1">
            <a:spLocks noGrp="1"/>
          </p:cNvSpPr>
          <p:nvPr>
            <p:ph type="body" idx="6"/>
          </p:nvPr>
        </p:nvSpPr>
        <p:spPr>
          <a:xfrm>
            <a:off x="627216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35" name="Google Shape;335;p34"/>
          <p:cNvSpPr txBox="1">
            <a:spLocks noGrp="1"/>
          </p:cNvSpPr>
          <p:nvPr>
            <p:ph type="subTitle" idx="7"/>
          </p:nvPr>
        </p:nvSpPr>
        <p:spPr>
          <a:xfrm>
            <a:off x="627190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36" name="Google Shape;336;p34"/>
          <p:cNvSpPr txBox="1">
            <a:spLocks noGrp="1"/>
          </p:cNvSpPr>
          <p:nvPr>
            <p:ph type="body" idx="8"/>
          </p:nvPr>
        </p:nvSpPr>
        <p:spPr>
          <a:xfrm>
            <a:off x="351901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37" name="Google Shape;337;p34"/>
          <p:cNvSpPr txBox="1">
            <a:spLocks noGrp="1"/>
          </p:cNvSpPr>
          <p:nvPr>
            <p:ph type="subTitle" idx="9"/>
          </p:nvPr>
        </p:nvSpPr>
        <p:spPr>
          <a:xfrm>
            <a:off x="351875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pic>
        <p:nvPicPr>
          <p:cNvPr id="338" name="Google Shape;338;p34"/>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 Half Card Right Dark">
  <p:cSld name="OBJECT_2_3">
    <p:bg>
      <p:bgPr>
        <a:solidFill>
          <a:schemeClr val="dk1"/>
        </a:solidFill>
        <a:effectLst/>
      </p:bgPr>
    </p:bg>
    <p:spTree>
      <p:nvGrpSpPr>
        <p:cNvPr id="1" name="Shape 339"/>
        <p:cNvGrpSpPr/>
        <p:nvPr/>
      </p:nvGrpSpPr>
      <p:grpSpPr>
        <a:xfrm>
          <a:off x="0" y="0"/>
          <a:ext cx="0" cy="0"/>
          <a:chOff x="0" y="0"/>
          <a:chExt cx="0" cy="0"/>
        </a:xfrm>
      </p:grpSpPr>
      <p:sp>
        <p:nvSpPr>
          <p:cNvPr id="340" name="Google Shape;340;p35"/>
          <p:cNvSpPr/>
          <p:nvPr/>
        </p:nvSpPr>
        <p:spPr>
          <a:xfrm>
            <a:off x="6180021"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41" name="Google Shape;341;p35"/>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342" name="Google Shape;342;p35"/>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400"/>
              <a:buNone/>
              <a:defRPr sz="2400"/>
            </a:lvl2pPr>
            <a:lvl3pPr lvl="2" rtl="0">
              <a:spcBef>
                <a:spcPts val="500"/>
              </a:spcBef>
              <a:spcAft>
                <a:spcPts val="0"/>
              </a:spcAft>
              <a:buSzPts val="2400"/>
              <a:buNone/>
              <a:defRPr sz="2400"/>
            </a:lvl3pPr>
            <a:lvl4pPr lvl="3" rtl="0">
              <a:spcBef>
                <a:spcPts val="500"/>
              </a:spcBef>
              <a:spcAft>
                <a:spcPts val="0"/>
              </a:spcAft>
              <a:buSzPts val="2400"/>
              <a:buNone/>
              <a:defRPr sz="2400"/>
            </a:lvl4pPr>
            <a:lvl5pPr lvl="4" rtl="0">
              <a:spcBef>
                <a:spcPts val="500"/>
              </a:spcBef>
              <a:spcAft>
                <a:spcPts val="0"/>
              </a:spcAft>
              <a:buSzPts val="2400"/>
              <a:buNone/>
              <a:defRPr sz="2400"/>
            </a:lvl5pPr>
            <a:lvl6pPr lvl="5" rtl="0">
              <a:spcBef>
                <a:spcPts val="500"/>
              </a:spcBef>
              <a:spcAft>
                <a:spcPts val="0"/>
              </a:spcAft>
              <a:buSzPts val="2400"/>
              <a:buNone/>
              <a:defRPr sz="2400"/>
            </a:lvl6pPr>
            <a:lvl7pPr lvl="6" rtl="0">
              <a:spcBef>
                <a:spcPts val="500"/>
              </a:spcBef>
              <a:spcAft>
                <a:spcPts val="0"/>
              </a:spcAft>
              <a:buSzPts val="2400"/>
              <a:buNone/>
              <a:defRPr sz="2400"/>
            </a:lvl7pPr>
            <a:lvl8pPr lvl="7" rtl="0">
              <a:spcBef>
                <a:spcPts val="500"/>
              </a:spcBef>
              <a:spcAft>
                <a:spcPts val="0"/>
              </a:spcAft>
              <a:buSzPts val="2400"/>
              <a:buNone/>
              <a:defRPr sz="2400"/>
            </a:lvl8pPr>
            <a:lvl9pPr lvl="8" rtl="0">
              <a:spcBef>
                <a:spcPts val="500"/>
              </a:spcBef>
              <a:spcAft>
                <a:spcPts val="0"/>
              </a:spcAft>
              <a:buSzPts val="2400"/>
              <a:buNone/>
              <a:defRPr sz="2400"/>
            </a:lvl9pPr>
          </a:lstStyle>
          <a:p>
            <a:endParaRPr dirty="0"/>
          </a:p>
        </p:txBody>
      </p:sp>
      <p:sp>
        <p:nvSpPr>
          <p:cNvPr id="343" name="Google Shape;343;p3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sp>
        <p:nvSpPr>
          <p:cNvPr id="344" name="Google Shape;344;p35"/>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45" name="Google Shape;345;p35"/>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46" name="Google Shape;346;p35"/>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347" name="Google Shape;347;p35"/>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pic>
        <p:nvPicPr>
          <p:cNvPr id="348" name="Google Shape;348;p35"/>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 Half Card Left Dark">
  <p:cSld name="OBJECT_2_2_1">
    <p:bg>
      <p:bgPr>
        <a:solidFill>
          <a:schemeClr val="dk1"/>
        </a:solidFill>
        <a:effectLst/>
      </p:bgPr>
    </p:bg>
    <p:spTree>
      <p:nvGrpSpPr>
        <p:cNvPr id="1" name="Shape 349"/>
        <p:cNvGrpSpPr/>
        <p:nvPr/>
      </p:nvGrpSpPr>
      <p:grpSpPr>
        <a:xfrm>
          <a:off x="0" y="0"/>
          <a:ext cx="0" cy="0"/>
          <a:chOff x="0" y="0"/>
          <a:chExt cx="0" cy="0"/>
        </a:xfrm>
      </p:grpSpPr>
      <p:sp>
        <p:nvSpPr>
          <p:cNvPr id="350" name="Google Shape;350;p36"/>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351" name="Google Shape;351;p36"/>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52" name="Google Shape;352;p3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
        <p:nvSpPr>
          <p:cNvPr id="353" name="Google Shape;353;p36"/>
          <p:cNvSpPr/>
          <p:nvPr/>
        </p:nvSpPr>
        <p:spPr>
          <a:xfrm>
            <a:off x="609450"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54" name="Google Shape;354;p36"/>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355" name="Google Shape;355;p36"/>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56" name="Google Shape;356;p36"/>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57" name="Google Shape;357;p36"/>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pic>
        <p:nvPicPr>
          <p:cNvPr id="358" name="Google Shape;358;p36"/>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 2/3 Card Right Dark">
  <p:cSld name="OBJECT_2_2_1_1_2">
    <p:bg>
      <p:bgPr>
        <a:solidFill>
          <a:schemeClr val="dk1"/>
        </a:solidFill>
        <a:effectLst/>
      </p:bgPr>
    </p:bg>
    <p:spTree>
      <p:nvGrpSpPr>
        <p:cNvPr id="1" name="Shape 359"/>
        <p:cNvGrpSpPr/>
        <p:nvPr/>
      </p:nvGrpSpPr>
      <p:grpSpPr>
        <a:xfrm>
          <a:off x="0" y="0"/>
          <a:ext cx="0" cy="0"/>
          <a:chOff x="0" y="0"/>
          <a:chExt cx="0" cy="0"/>
        </a:xfrm>
      </p:grpSpPr>
      <p:sp>
        <p:nvSpPr>
          <p:cNvPr id="360" name="Google Shape;360;p37"/>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361" name="Google Shape;361;p37"/>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62" name="Google Shape;362;p3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
        <p:nvSpPr>
          <p:cNvPr id="363" name="Google Shape;363;p37"/>
          <p:cNvSpPr/>
          <p:nvPr/>
        </p:nvSpPr>
        <p:spPr>
          <a:xfrm>
            <a:off x="4386823" y="1775625"/>
            <a:ext cx="72051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64" name="Google Shape;364;p37"/>
          <p:cNvSpPr txBox="1">
            <a:spLocks noGrp="1"/>
          </p:cNvSpPr>
          <p:nvPr>
            <p:ph type="body" idx="2"/>
          </p:nvPr>
        </p:nvSpPr>
        <p:spPr>
          <a:xfrm>
            <a:off x="4542924" y="2387055"/>
            <a:ext cx="68178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365" name="Google Shape;365;p37"/>
          <p:cNvSpPr txBox="1">
            <a:spLocks noGrp="1"/>
          </p:cNvSpPr>
          <p:nvPr>
            <p:ph type="subTitle" idx="3"/>
          </p:nvPr>
        </p:nvSpPr>
        <p:spPr>
          <a:xfrm>
            <a:off x="4542181" y="1970325"/>
            <a:ext cx="68178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66" name="Google Shape;366;p37"/>
          <p:cNvSpPr txBox="1">
            <a:spLocks noGrp="1"/>
          </p:cNvSpPr>
          <p:nvPr>
            <p:ph type="body" idx="4"/>
          </p:nvPr>
        </p:nvSpPr>
        <p:spPr>
          <a:xfrm>
            <a:off x="749249" y="2387055"/>
            <a:ext cx="32355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67" name="Google Shape;367;p37"/>
          <p:cNvSpPr txBox="1">
            <a:spLocks noGrp="1"/>
          </p:cNvSpPr>
          <p:nvPr>
            <p:ph type="subTitle" idx="5"/>
          </p:nvPr>
        </p:nvSpPr>
        <p:spPr>
          <a:xfrm>
            <a:off x="760750" y="1970325"/>
            <a:ext cx="32355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pic>
        <p:nvPicPr>
          <p:cNvPr id="368" name="Google Shape;368;p37"/>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 2/3 Card Left Dark">
  <p:cSld name="OBJECT_2_2_1_1_1_2">
    <p:bg>
      <p:bgPr>
        <a:solidFill>
          <a:schemeClr val="dk1"/>
        </a:solidFill>
        <a:effectLst/>
      </p:bgPr>
    </p:bg>
    <p:spTree>
      <p:nvGrpSpPr>
        <p:cNvPr id="1" name="Shape 369"/>
        <p:cNvGrpSpPr/>
        <p:nvPr/>
      </p:nvGrpSpPr>
      <p:grpSpPr>
        <a:xfrm>
          <a:off x="0" y="0"/>
          <a:ext cx="0" cy="0"/>
          <a:chOff x="0" y="0"/>
          <a:chExt cx="0" cy="0"/>
        </a:xfrm>
      </p:grpSpPr>
      <p:sp>
        <p:nvSpPr>
          <p:cNvPr id="370" name="Google Shape;370;p38"/>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Clr>
                <a:schemeClr val="lt1"/>
              </a:buClr>
              <a:buSzPts val="1500"/>
              <a:buNone/>
              <a:defRPr sz="1900">
                <a:solidFill>
                  <a:schemeClr val="lt1"/>
                </a:solidFill>
              </a:defRPr>
            </a:lvl2pPr>
            <a:lvl3pPr lvl="2" rtl="0">
              <a:spcBef>
                <a:spcPts val="0"/>
              </a:spcBef>
              <a:spcAft>
                <a:spcPts val="0"/>
              </a:spcAft>
              <a:buClr>
                <a:schemeClr val="lt1"/>
              </a:buClr>
              <a:buSzPts val="1500"/>
              <a:buNone/>
              <a:defRPr sz="1900">
                <a:solidFill>
                  <a:schemeClr val="lt1"/>
                </a:solidFill>
              </a:defRPr>
            </a:lvl3pPr>
            <a:lvl4pPr lvl="3" rtl="0">
              <a:spcBef>
                <a:spcPts val="0"/>
              </a:spcBef>
              <a:spcAft>
                <a:spcPts val="0"/>
              </a:spcAft>
              <a:buClr>
                <a:schemeClr val="lt1"/>
              </a:buClr>
              <a:buSzPts val="1500"/>
              <a:buNone/>
              <a:defRPr sz="1900">
                <a:solidFill>
                  <a:schemeClr val="lt1"/>
                </a:solidFill>
              </a:defRPr>
            </a:lvl4pPr>
            <a:lvl5pPr lvl="4" rtl="0">
              <a:spcBef>
                <a:spcPts val="0"/>
              </a:spcBef>
              <a:spcAft>
                <a:spcPts val="0"/>
              </a:spcAft>
              <a:buClr>
                <a:schemeClr val="lt1"/>
              </a:buClr>
              <a:buSzPts val="1500"/>
              <a:buNone/>
              <a:defRPr sz="1900">
                <a:solidFill>
                  <a:schemeClr val="lt1"/>
                </a:solidFill>
              </a:defRPr>
            </a:lvl5pPr>
            <a:lvl6pPr lvl="5" rtl="0">
              <a:spcBef>
                <a:spcPts val="0"/>
              </a:spcBef>
              <a:spcAft>
                <a:spcPts val="0"/>
              </a:spcAft>
              <a:buClr>
                <a:schemeClr val="lt1"/>
              </a:buClr>
              <a:buSzPts val="1500"/>
              <a:buNone/>
              <a:defRPr sz="1900">
                <a:solidFill>
                  <a:schemeClr val="lt1"/>
                </a:solidFill>
              </a:defRPr>
            </a:lvl6pPr>
            <a:lvl7pPr lvl="6" rtl="0">
              <a:spcBef>
                <a:spcPts val="0"/>
              </a:spcBef>
              <a:spcAft>
                <a:spcPts val="0"/>
              </a:spcAft>
              <a:buClr>
                <a:schemeClr val="lt1"/>
              </a:buClr>
              <a:buSzPts val="1500"/>
              <a:buNone/>
              <a:defRPr sz="1900">
                <a:solidFill>
                  <a:schemeClr val="lt1"/>
                </a:solidFill>
              </a:defRPr>
            </a:lvl7pPr>
            <a:lvl8pPr lvl="7" rtl="0">
              <a:spcBef>
                <a:spcPts val="0"/>
              </a:spcBef>
              <a:spcAft>
                <a:spcPts val="0"/>
              </a:spcAft>
              <a:buClr>
                <a:schemeClr val="lt1"/>
              </a:buClr>
              <a:buSzPts val="1500"/>
              <a:buNone/>
              <a:defRPr sz="1900">
                <a:solidFill>
                  <a:schemeClr val="lt1"/>
                </a:solidFill>
              </a:defRPr>
            </a:lvl8pPr>
            <a:lvl9pPr lvl="8" rtl="0">
              <a:spcBef>
                <a:spcPts val="0"/>
              </a:spcBef>
              <a:spcAft>
                <a:spcPts val="0"/>
              </a:spcAft>
              <a:buClr>
                <a:schemeClr val="lt1"/>
              </a:buClr>
              <a:buSzPts val="1500"/>
              <a:buNone/>
              <a:defRPr sz="1900">
                <a:solidFill>
                  <a:schemeClr val="lt1"/>
                </a:solidFill>
              </a:defRPr>
            </a:lvl9pPr>
          </a:lstStyle>
          <a:p>
            <a:endParaRPr/>
          </a:p>
        </p:txBody>
      </p:sp>
      <p:sp>
        <p:nvSpPr>
          <p:cNvPr id="371" name="Google Shape;371;p38"/>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Clr>
                <a:schemeClr val="accent5"/>
              </a:buClr>
              <a:buSzPts val="2000"/>
              <a:buNone/>
              <a:defRPr>
                <a:solidFill>
                  <a:schemeClr val="accent5"/>
                </a:solidFill>
              </a:defRPr>
            </a:lvl2pPr>
            <a:lvl3pPr lvl="2" rtl="0">
              <a:spcBef>
                <a:spcPts val="500"/>
              </a:spcBef>
              <a:spcAft>
                <a:spcPts val="0"/>
              </a:spcAft>
              <a:buClr>
                <a:schemeClr val="accent5"/>
              </a:buClr>
              <a:buSzPts val="1600"/>
              <a:buNone/>
              <a:defRPr>
                <a:solidFill>
                  <a:schemeClr val="accent5"/>
                </a:solidFill>
              </a:defRPr>
            </a:lvl3pPr>
            <a:lvl4pPr lvl="3" rtl="0">
              <a:spcBef>
                <a:spcPts val="500"/>
              </a:spcBef>
              <a:spcAft>
                <a:spcPts val="0"/>
              </a:spcAft>
              <a:buClr>
                <a:schemeClr val="accent5"/>
              </a:buClr>
              <a:buSzPts val="1600"/>
              <a:buNone/>
              <a:defRPr>
                <a:solidFill>
                  <a:schemeClr val="accent5"/>
                </a:solidFill>
              </a:defRPr>
            </a:lvl4pPr>
            <a:lvl5pPr lvl="4" rtl="0">
              <a:spcBef>
                <a:spcPts val="500"/>
              </a:spcBef>
              <a:spcAft>
                <a:spcPts val="0"/>
              </a:spcAft>
              <a:buClr>
                <a:schemeClr val="accent5"/>
              </a:buClr>
              <a:buSzPts val="1600"/>
              <a:buNone/>
              <a:defRPr>
                <a:solidFill>
                  <a:schemeClr val="accent5"/>
                </a:solidFill>
              </a:defRPr>
            </a:lvl5pPr>
            <a:lvl6pPr lvl="5" rtl="0">
              <a:spcBef>
                <a:spcPts val="500"/>
              </a:spcBef>
              <a:spcAft>
                <a:spcPts val="0"/>
              </a:spcAft>
              <a:buClr>
                <a:schemeClr val="accent5"/>
              </a:buClr>
              <a:buSzPts val="1600"/>
              <a:buNone/>
              <a:defRPr>
                <a:solidFill>
                  <a:schemeClr val="accent5"/>
                </a:solidFill>
              </a:defRPr>
            </a:lvl6pPr>
            <a:lvl7pPr lvl="6" rtl="0">
              <a:spcBef>
                <a:spcPts val="500"/>
              </a:spcBef>
              <a:spcAft>
                <a:spcPts val="0"/>
              </a:spcAft>
              <a:buClr>
                <a:schemeClr val="accent5"/>
              </a:buClr>
              <a:buSzPts val="1600"/>
              <a:buNone/>
              <a:defRPr>
                <a:solidFill>
                  <a:schemeClr val="accent5"/>
                </a:solidFill>
              </a:defRPr>
            </a:lvl7pPr>
            <a:lvl8pPr lvl="7" rtl="0">
              <a:spcBef>
                <a:spcPts val="500"/>
              </a:spcBef>
              <a:spcAft>
                <a:spcPts val="0"/>
              </a:spcAft>
              <a:buClr>
                <a:schemeClr val="accent5"/>
              </a:buClr>
              <a:buSzPts val="1600"/>
              <a:buNone/>
              <a:defRPr>
                <a:solidFill>
                  <a:schemeClr val="accent5"/>
                </a:solidFill>
              </a:defRPr>
            </a:lvl8pPr>
            <a:lvl9pPr lvl="8" rtl="0">
              <a:spcBef>
                <a:spcPts val="500"/>
              </a:spcBef>
              <a:spcAft>
                <a:spcPts val="0"/>
              </a:spcAft>
              <a:buClr>
                <a:schemeClr val="accent5"/>
              </a:buClr>
              <a:buSzPts val="1600"/>
              <a:buNone/>
              <a:defRPr>
                <a:solidFill>
                  <a:schemeClr val="accent5"/>
                </a:solidFill>
              </a:defRPr>
            </a:lvl9pPr>
          </a:lstStyle>
          <a:p>
            <a:endParaRPr dirty="0"/>
          </a:p>
        </p:txBody>
      </p:sp>
      <p:sp>
        <p:nvSpPr>
          <p:cNvPr id="372" name="Google Shape;372;p3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
        <p:nvSpPr>
          <p:cNvPr id="373" name="Google Shape;373;p38"/>
          <p:cNvSpPr/>
          <p:nvPr/>
        </p:nvSpPr>
        <p:spPr>
          <a:xfrm>
            <a:off x="609450" y="1775625"/>
            <a:ext cx="72051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74" name="Google Shape;374;p38"/>
          <p:cNvSpPr txBox="1">
            <a:spLocks noGrp="1"/>
          </p:cNvSpPr>
          <p:nvPr>
            <p:ph type="body" idx="2"/>
          </p:nvPr>
        </p:nvSpPr>
        <p:spPr>
          <a:xfrm>
            <a:off x="765551" y="2387055"/>
            <a:ext cx="68178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375" name="Google Shape;375;p38"/>
          <p:cNvSpPr txBox="1">
            <a:spLocks noGrp="1"/>
          </p:cNvSpPr>
          <p:nvPr>
            <p:ph type="subTitle" idx="3"/>
          </p:nvPr>
        </p:nvSpPr>
        <p:spPr>
          <a:xfrm>
            <a:off x="764800" y="1970325"/>
            <a:ext cx="68178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76" name="Google Shape;376;p38"/>
          <p:cNvSpPr txBox="1">
            <a:spLocks noGrp="1"/>
          </p:cNvSpPr>
          <p:nvPr>
            <p:ph type="body" idx="4"/>
          </p:nvPr>
        </p:nvSpPr>
        <p:spPr>
          <a:xfrm>
            <a:off x="8166049" y="2387055"/>
            <a:ext cx="32355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77" name="Google Shape;377;p38"/>
          <p:cNvSpPr txBox="1">
            <a:spLocks noGrp="1"/>
          </p:cNvSpPr>
          <p:nvPr>
            <p:ph type="subTitle" idx="5"/>
          </p:nvPr>
        </p:nvSpPr>
        <p:spPr>
          <a:xfrm>
            <a:off x="8177546" y="1970325"/>
            <a:ext cx="32355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pic>
        <p:nvPicPr>
          <p:cNvPr id="378" name="Google Shape;378;p38"/>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 Breaker A">
  <p:cSld name="OBJECT_2_1_1_2_1_1_1_1">
    <p:bg>
      <p:bgPr>
        <a:solidFill>
          <a:schemeClr val="dk1"/>
        </a:solidFill>
        <a:effectLst/>
      </p:bgPr>
    </p:bg>
    <p:spTree>
      <p:nvGrpSpPr>
        <p:cNvPr id="1" name="Shape 379"/>
        <p:cNvGrpSpPr/>
        <p:nvPr/>
      </p:nvGrpSpPr>
      <p:grpSpPr>
        <a:xfrm>
          <a:off x="0" y="0"/>
          <a:ext cx="0" cy="0"/>
          <a:chOff x="0" y="0"/>
          <a:chExt cx="0" cy="0"/>
        </a:xfrm>
      </p:grpSpPr>
      <p:pic>
        <p:nvPicPr>
          <p:cNvPr id="380" name="Google Shape;380;p39"/>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381" name="Google Shape;381;p3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a:buNone/>
              <a:defRPr b="0" i="0">
                <a:solidFill>
                  <a:schemeClr val="lt2"/>
                </a:solidFill>
                <a:latin typeface="DM Mono" panose="020B0509040201040103" pitchFamily="49" charset="77"/>
              </a:defRPr>
            </a:lvl1pPr>
            <a:lvl2pPr lvl="1">
              <a:buNone/>
              <a:defRPr>
                <a:solidFill>
                  <a:schemeClr val="lt2"/>
                </a:solidFill>
              </a:defRPr>
            </a:lvl2pPr>
            <a:lvl3pPr lvl="2">
              <a:buNone/>
              <a:defRPr>
                <a:solidFill>
                  <a:schemeClr val="lt2"/>
                </a:solidFill>
              </a:defRPr>
            </a:lvl3pPr>
            <a:lvl4pPr lvl="3">
              <a:buNone/>
              <a:defRPr>
                <a:solidFill>
                  <a:schemeClr val="lt2"/>
                </a:solidFill>
              </a:defRPr>
            </a:lvl4pPr>
            <a:lvl5pPr lvl="4">
              <a:buNone/>
              <a:defRPr>
                <a:solidFill>
                  <a:schemeClr val="lt2"/>
                </a:solidFill>
              </a:defRPr>
            </a:lvl5pPr>
            <a:lvl6pPr lvl="5">
              <a:buNone/>
              <a:defRPr>
                <a:solidFill>
                  <a:schemeClr val="lt2"/>
                </a:solidFill>
              </a:defRPr>
            </a:lvl6pPr>
            <a:lvl7pPr lvl="6">
              <a:buNone/>
              <a:defRPr>
                <a:solidFill>
                  <a:schemeClr val="lt2"/>
                </a:solidFill>
              </a:defRPr>
            </a:lvl7pPr>
            <a:lvl8pPr lvl="7">
              <a:buNone/>
              <a:defRPr>
                <a:solidFill>
                  <a:schemeClr val="lt2"/>
                </a:solidFill>
              </a:defRPr>
            </a:lvl8pPr>
            <a:lvl9pPr lvl="8">
              <a:buNone/>
              <a:defRPr>
                <a:solidFill>
                  <a:schemeClr val="lt2"/>
                </a:solidFill>
              </a:defRPr>
            </a:lvl9pPr>
          </a:lstStyle>
          <a:p>
            <a:fld id="{00000000-1234-1234-1234-123412341234}" type="slidenum">
              <a:rPr lang="en" smtClean="0"/>
              <a:pPr/>
              <a:t>‹#›</a:t>
            </a:fld>
            <a:endParaRPr lang="en" dirty="0"/>
          </a:p>
        </p:txBody>
      </p:sp>
      <p:pic>
        <p:nvPicPr>
          <p:cNvPr id="382" name="Google Shape;382;p39"/>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383" name="Google Shape;383;p39"/>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 Breaker B">
  <p:cSld name="OBJECT_2_1_1_2_1_1_1_1_3">
    <p:bg>
      <p:bgPr>
        <a:solidFill>
          <a:schemeClr val="dk1"/>
        </a:solidFill>
        <a:effectLst/>
      </p:bgPr>
    </p:bg>
    <p:spTree>
      <p:nvGrpSpPr>
        <p:cNvPr id="1" name="Shape 384"/>
        <p:cNvGrpSpPr/>
        <p:nvPr/>
      </p:nvGrpSpPr>
      <p:grpSpPr>
        <a:xfrm>
          <a:off x="0" y="0"/>
          <a:ext cx="0" cy="0"/>
          <a:chOff x="0" y="0"/>
          <a:chExt cx="0" cy="0"/>
        </a:xfrm>
      </p:grpSpPr>
      <p:pic>
        <p:nvPicPr>
          <p:cNvPr id="385" name="Google Shape;385;p40"/>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386" name="Google Shape;386;p4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387" name="Google Shape;387;p40"/>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388" name="Google Shape;388;p40"/>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4 Title - Green Square">
  <p:cSld name="TITLE_4_2">
    <p:spTree>
      <p:nvGrpSpPr>
        <p:cNvPr id="1" name="Shape 40"/>
        <p:cNvGrpSpPr/>
        <p:nvPr/>
      </p:nvGrpSpPr>
      <p:grpSpPr>
        <a:xfrm>
          <a:off x="0" y="0"/>
          <a:ext cx="0" cy="0"/>
          <a:chOff x="0" y="0"/>
          <a:chExt cx="0" cy="0"/>
        </a:xfrm>
      </p:grpSpPr>
      <p:pic>
        <p:nvPicPr>
          <p:cNvPr id="41" name="Google Shape;41;p5"/>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2" name="Google Shape;42;p5"/>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43" name="Google Shape;43;p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44" name="Google Shape;44;p5"/>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45" name="Google Shape;45;p5"/>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46" name="Google Shape;46;p5"/>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47" name="Google Shape;47;p5"/>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48" name="Google Shape;48;p5"/>
          <p:cNvSpPr>
            <a:spLocks noGrp="1"/>
          </p:cNvSpPr>
          <p:nvPr>
            <p:ph type="pic" idx="4"/>
          </p:nvPr>
        </p:nvSpPr>
        <p:spPr>
          <a:xfrm>
            <a:off x="3468025" y="5650850"/>
            <a:ext cx="740700" cy="740700"/>
          </a:xfrm>
          <a:prstGeom prst="ellipse">
            <a:avLst/>
          </a:prstGeom>
          <a:noFill/>
          <a:ln>
            <a:noFill/>
          </a:ln>
        </p:spPr>
      </p:sp>
      <p:sp>
        <p:nvSpPr>
          <p:cNvPr id="49" name="Google Shape;49;p5"/>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 Breaker C">
  <p:cSld name="OBJECT_2_1_1_2_1_1_1_1_3_1">
    <p:bg>
      <p:bgPr>
        <a:solidFill>
          <a:schemeClr val="dk1"/>
        </a:solidFill>
        <a:effectLst/>
      </p:bgPr>
    </p:bg>
    <p:spTree>
      <p:nvGrpSpPr>
        <p:cNvPr id="1" name="Shape 389"/>
        <p:cNvGrpSpPr/>
        <p:nvPr/>
      </p:nvGrpSpPr>
      <p:grpSpPr>
        <a:xfrm>
          <a:off x="0" y="0"/>
          <a:ext cx="0" cy="0"/>
          <a:chOff x="0" y="0"/>
          <a:chExt cx="0" cy="0"/>
        </a:xfrm>
      </p:grpSpPr>
      <p:pic>
        <p:nvPicPr>
          <p:cNvPr id="390" name="Google Shape;390;p41"/>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391" name="Google Shape;391;p4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392" name="Google Shape;392;p41"/>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393" name="Google Shape;393;p41"/>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 Breaker D">
  <p:cSld name="OBJECT_2_1_1_2_1_1_1_1_4">
    <p:bg>
      <p:bgPr>
        <a:solidFill>
          <a:schemeClr val="dk1"/>
        </a:solidFill>
        <a:effectLst/>
      </p:bgPr>
    </p:bg>
    <p:spTree>
      <p:nvGrpSpPr>
        <p:cNvPr id="1" name="Shape 394"/>
        <p:cNvGrpSpPr/>
        <p:nvPr/>
      </p:nvGrpSpPr>
      <p:grpSpPr>
        <a:xfrm>
          <a:off x="0" y="0"/>
          <a:ext cx="0" cy="0"/>
          <a:chOff x="0" y="0"/>
          <a:chExt cx="0" cy="0"/>
        </a:xfrm>
      </p:grpSpPr>
      <p:pic>
        <p:nvPicPr>
          <p:cNvPr id="395" name="Google Shape;395;p42"/>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396" name="Google Shape;396;p4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397" name="Google Shape;397;p42"/>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398" name="Google Shape;398;p42"/>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 Breaker E">
  <p:cSld name="OBJECT_2_1_1_2_1_1_1_1_3_2">
    <p:bg>
      <p:bgPr>
        <a:solidFill>
          <a:schemeClr val="dk1"/>
        </a:solidFill>
        <a:effectLst/>
      </p:bgPr>
    </p:bg>
    <p:spTree>
      <p:nvGrpSpPr>
        <p:cNvPr id="1" name="Shape 399"/>
        <p:cNvGrpSpPr/>
        <p:nvPr/>
      </p:nvGrpSpPr>
      <p:grpSpPr>
        <a:xfrm>
          <a:off x="0" y="0"/>
          <a:ext cx="0" cy="0"/>
          <a:chOff x="0" y="0"/>
          <a:chExt cx="0" cy="0"/>
        </a:xfrm>
      </p:grpSpPr>
      <p:pic>
        <p:nvPicPr>
          <p:cNvPr id="400" name="Google Shape;400;p43"/>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01" name="Google Shape;401;p4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402" name="Google Shape;402;p43"/>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403" name="Google Shape;403;p43"/>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 Breaker F">
  <p:cSld name="OBJECT_2_1_1_2_1_1_1_1_3_1_1">
    <p:bg>
      <p:bgPr>
        <a:solidFill>
          <a:schemeClr val="dk1"/>
        </a:solidFill>
        <a:effectLst/>
      </p:bgPr>
    </p:bg>
    <p:spTree>
      <p:nvGrpSpPr>
        <p:cNvPr id="1" name="Shape 404"/>
        <p:cNvGrpSpPr/>
        <p:nvPr/>
      </p:nvGrpSpPr>
      <p:grpSpPr>
        <a:xfrm>
          <a:off x="0" y="0"/>
          <a:ext cx="0" cy="0"/>
          <a:chOff x="0" y="0"/>
          <a:chExt cx="0" cy="0"/>
        </a:xfrm>
      </p:grpSpPr>
      <p:pic>
        <p:nvPicPr>
          <p:cNvPr id="405" name="Google Shape;405;p44"/>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06" name="Google Shape;406;p4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407" name="Google Shape;407;p44"/>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408" name="Google Shape;408;p44"/>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 Breaker G">
  <p:cSld name="OBJECT_2_1_1_2_1_1_1_1_4_1">
    <p:bg>
      <p:bgPr>
        <a:solidFill>
          <a:schemeClr val="dk1"/>
        </a:solidFill>
        <a:effectLst/>
      </p:bgPr>
    </p:bg>
    <p:spTree>
      <p:nvGrpSpPr>
        <p:cNvPr id="1" name="Shape 409"/>
        <p:cNvGrpSpPr/>
        <p:nvPr/>
      </p:nvGrpSpPr>
      <p:grpSpPr>
        <a:xfrm>
          <a:off x="0" y="0"/>
          <a:ext cx="0" cy="0"/>
          <a:chOff x="0" y="0"/>
          <a:chExt cx="0" cy="0"/>
        </a:xfrm>
      </p:grpSpPr>
      <p:pic>
        <p:nvPicPr>
          <p:cNvPr id="410" name="Google Shape;410;p45"/>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11" name="Google Shape;411;p4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412" name="Google Shape;412;p45"/>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413" name="Google Shape;413;p45"/>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 Breaker H">
  <p:cSld name="OBJECT_2_1_1_2_1_1_1_1_3_2_1">
    <p:bg>
      <p:bgPr>
        <a:solidFill>
          <a:schemeClr val="dk1"/>
        </a:solidFill>
        <a:effectLst/>
      </p:bgPr>
    </p:bg>
    <p:spTree>
      <p:nvGrpSpPr>
        <p:cNvPr id="1" name="Shape 414"/>
        <p:cNvGrpSpPr/>
        <p:nvPr/>
      </p:nvGrpSpPr>
      <p:grpSpPr>
        <a:xfrm>
          <a:off x="0" y="0"/>
          <a:ext cx="0" cy="0"/>
          <a:chOff x="0" y="0"/>
          <a:chExt cx="0" cy="0"/>
        </a:xfrm>
      </p:grpSpPr>
      <p:pic>
        <p:nvPicPr>
          <p:cNvPr id="415" name="Google Shape;415;p46"/>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16" name="Google Shape;416;p4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417" name="Google Shape;417;p46"/>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418" name="Google Shape;418;p46"/>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 Breaker I">
  <p:cSld name="OBJECT_2_1_1_2_1_1_1_1_3_1_1_1">
    <p:bg>
      <p:bgPr>
        <a:solidFill>
          <a:schemeClr val="dk1"/>
        </a:solidFill>
        <a:effectLst/>
      </p:bgPr>
    </p:bg>
    <p:spTree>
      <p:nvGrpSpPr>
        <p:cNvPr id="1" name="Shape 419"/>
        <p:cNvGrpSpPr/>
        <p:nvPr/>
      </p:nvGrpSpPr>
      <p:grpSpPr>
        <a:xfrm>
          <a:off x="0" y="0"/>
          <a:ext cx="0" cy="0"/>
          <a:chOff x="0" y="0"/>
          <a:chExt cx="0" cy="0"/>
        </a:xfrm>
      </p:grpSpPr>
      <p:pic>
        <p:nvPicPr>
          <p:cNvPr id="420" name="Google Shape;420;p47"/>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21" name="Google Shape;421;p4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422" name="Google Shape;422;p47"/>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423" name="Google Shape;423;p47"/>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 Breaker J">
  <p:cSld name="OBJECT_2_1_1_2_1_1_1_1_1">
    <p:bg>
      <p:bgPr>
        <a:solidFill>
          <a:schemeClr val="accent3"/>
        </a:solidFill>
        <a:effectLst/>
      </p:bgPr>
    </p:bg>
    <p:spTree>
      <p:nvGrpSpPr>
        <p:cNvPr id="1" name="Shape 424"/>
        <p:cNvGrpSpPr/>
        <p:nvPr/>
      </p:nvGrpSpPr>
      <p:grpSpPr>
        <a:xfrm>
          <a:off x="0" y="0"/>
          <a:ext cx="0" cy="0"/>
          <a:chOff x="0" y="0"/>
          <a:chExt cx="0" cy="0"/>
        </a:xfrm>
      </p:grpSpPr>
      <p:pic>
        <p:nvPicPr>
          <p:cNvPr id="425" name="Google Shape;425;p48"/>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26" name="Google Shape;426;p48"/>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27" name="Google Shape;427;p4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a:buNone/>
              <a:defRPr b="0" i="0">
                <a:latin typeface="DM Mono" panose="020B0509040201040103" pitchFamily="49" charset="77"/>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 Breaker K">
  <p:cSld name="OBJECT_2_1_1_2_1_1_1_1_1_2">
    <p:bg>
      <p:bgPr>
        <a:solidFill>
          <a:schemeClr val="accent3"/>
        </a:solidFill>
        <a:effectLst/>
      </p:bgPr>
    </p:bg>
    <p:spTree>
      <p:nvGrpSpPr>
        <p:cNvPr id="1" name="Shape 428"/>
        <p:cNvGrpSpPr/>
        <p:nvPr/>
      </p:nvGrpSpPr>
      <p:grpSpPr>
        <a:xfrm>
          <a:off x="0" y="0"/>
          <a:ext cx="0" cy="0"/>
          <a:chOff x="0" y="0"/>
          <a:chExt cx="0" cy="0"/>
        </a:xfrm>
      </p:grpSpPr>
      <p:pic>
        <p:nvPicPr>
          <p:cNvPr id="429" name="Google Shape;429;p49"/>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30" name="Google Shape;430;p49"/>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31" name="Google Shape;431;p4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 Breaker L">
  <p:cSld name="OBJECT_2_1_1_2_1_1_1_1_1_2_1">
    <p:bg>
      <p:bgPr>
        <a:solidFill>
          <a:schemeClr val="accent3"/>
        </a:solidFill>
        <a:effectLst/>
      </p:bgPr>
    </p:bg>
    <p:spTree>
      <p:nvGrpSpPr>
        <p:cNvPr id="1" name="Shape 432"/>
        <p:cNvGrpSpPr/>
        <p:nvPr/>
      </p:nvGrpSpPr>
      <p:grpSpPr>
        <a:xfrm>
          <a:off x="0" y="0"/>
          <a:ext cx="0" cy="0"/>
          <a:chOff x="0" y="0"/>
          <a:chExt cx="0" cy="0"/>
        </a:xfrm>
      </p:grpSpPr>
      <p:pic>
        <p:nvPicPr>
          <p:cNvPr id="433" name="Google Shape;433;p50"/>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34" name="Google Shape;434;p50"/>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35" name="Google Shape;435;p5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5 Title - Green Circle">
  <p:cSld name="TITLE_3_2_2">
    <p:spTree>
      <p:nvGrpSpPr>
        <p:cNvPr id="1"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52" name="Google Shape;52;p6"/>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53" name="Google Shape;53;p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54" name="Google Shape;54;p6"/>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55" name="Google Shape;55;p6"/>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56" name="Google Shape;56;p6"/>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57" name="Google Shape;57;p6"/>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58" name="Google Shape;58;p6"/>
          <p:cNvSpPr>
            <a:spLocks noGrp="1"/>
          </p:cNvSpPr>
          <p:nvPr>
            <p:ph type="pic" idx="4"/>
          </p:nvPr>
        </p:nvSpPr>
        <p:spPr>
          <a:xfrm>
            <a:off x="3468025" y="5650850"/>
            <a:ext cx="740700" cy="740700"/>
          </a:xfrm>
          <a:prstGeom prst="ellipse">
            <a:avLst/>
          </a:prstGeom>
          <a:noFill/>
          <a:ln>
            <a:noFill/>
          </a:ln>
        </p:spPr>
      </p:sp>
      <p:sp>
        <p:nvSpPr>
          <p:cNvPr id="59" name="Google Shape;59;p6"/>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 Breaker M">
  <p:cSld name="OBJECT_2_1_1_2_1_1_1_1_1_3">
    <p:bg>
      <p:bgPr>
        <a:solidFill>
          <a:schemeClr val="accent1"/>
        </a:solidFill>
        <a:effectLst/>
      </p:bgPr>
    </p:bg>
    <p:spTree>
      <p:nvGrpSpPr>
        <p:cNvPr id="1" name="Shape 436"/>
        <p:cNvGrpSpPr/>
        <p:nvPr/>
      </p:nvGrpSpPr>
      <p:grpSpPr>
        <a:xfrm>
          <a:off x="0" y="0"/>
          <a:ext cx="0" cy="0"/>
          <a:chOff x="0" y="0"/>
          <a:chExt cx="0" cy="0"/>
        </a:xfrm>
      </p:grpSpPr>
      <p:pic>
        <p:nvPicPr>
          <p:cNvPr id="437" name="Google Shape;437;p51"/>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38" name="Google Shape;438;p51"/>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39" name="Google Shape;439;p5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1 - Breaker N">
  <p:cSld name="OBJECT_2_1_1_2_1_1_1_1_1_2_2">
    <p:bg>
      <p:bgPr>
        <a:solidFill>
          <a:schemeClr val="accent1"/>
        </a:solidFill>
        <a:effectLst/>
      </p:bgPr>
    </p:bg>
    <p:spTree>
      <p:nvGrpSpPr>
        <p:cNvPr id="1" name="Shape 440"/>
        <p:cNvGrpSpPr/>
        <p:nvPr/>
      </p:nvGrpSpPr>
      <p:grpSpPr>
        <a:xfrm>
          <a:off x="0" y="0"/>
          <a:ext cx="0" cy="0"/>
          <a:chOff x="0" y="0"/>
          <a:chExt cx="0" cy="0"/>
        </a:xfrm>
      </p:grpSpPr>
      <p:pic>
        <p:nvPicPr>
          <p:cNvPr id="441" name="Google Shape;441;p52"/>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42" name="Google Shape;442;p52"/>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43" name="Google Shape;443;p5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2 - Breaker O">
  <p:cSld name="OBJECT_2_1_1_2_1_1_1_1_1_2_1_1">
    <p:bg>
      <p:bgPr>
        <a:solidFill>
          <a:schemeClr val="accent1"/>
        </a:solidFill>
        <a:effectLst/>
      </p:bgPr>
    </p:bg>
    <p:spTree>
      <p:nvGrpSpPr>
        <p:cNvPr id="1" name="Shape 444"/>
        <p:cNvGrpSpPr/>
        <p:nvPr/>
      </p:nvGrpSpPr>
      <p:grpSpPr>
        <a:xfrm>
          <a:off x="0" y="0"/>
          <a:ext cx="0" cy="0"/>
          <a:chOff x="0" y="0"/>
          <a:chExt cx="0" cy="0"/>
        </a:xfrm>
      </p:grpSpPr>
      <p:pic>
        <p:nvPicPr>
          <p:cNvPr id="445" name="Google Shape;445;p53"/>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46" name="Google Shape;446;p53"/>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47" name="Google Shape;447;p5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53 - Breaker P">
  <p:cSld name="OBJECT_2_1_1_2_1_1_1_1_1_3_1">
    <p:bg>
      <p:bgPr>
        <a:solidFill>
          <a:schemeClr val="accent5"/>
        </a:solidFill>
        <a:effectLst/>
      </p:bgPr>
    </p:bg>
    <p:spTree>
      <p:nvGrpSpPr>
        <p:cNvPr id="1" name="Shape 448"/>
        <p:cNvGrpSpPr/>
        <p:nvPr/>
      </p:nvGrpSpPr>
      <p:grpSpPr>
        <a:xfrm>
          <a:off x="0" y="0"/>
          <a:ext cx="0" cy="0"/>
          <a:chOff x="0" y="0"/>
          <a:chExt cx="0" cy="0"/>
        </a:xfrm>
      </p:grpSpPr>
      <p:pic>
        <p:nvPicPr>
          <p:cNvPr id="449" name="Google Shape;449;p54"/>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50" name="Google Shape;450;p54"/>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51" name="Google Shape;451;p5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4 - Breaker Q">
  <p:cSld name="OBJECT_2_1_1_2_1_1_1_1_1_2_2_1">
    <p:bg>
      <p:bgPr>
        <a:solidFill>
          <a:schemeClr val="accent5"/>
        </a:solidFill>
        <a:effectLst/>
      </p:bgPr>
    </p:bg>
    <p:spTree>
      <p:nvGrpSpPr>
        <p:cNvPr id="1" name="Shape 452"/>
        <p:cNvGrpSpPr/>
        <p:nvPr/>
      </p:nvGrpSpPr>
      <p:grpSpPr>
        <a:xfrm>
          <a:off x="0" y="0"/>
          <a:ext cx="0" cy="0"/>
          <a:chOff x="0" y="0"/>
          <a:chExt cx="0" cy="0"/>
        </a:xfrm>
      </p:grpSpPr>
      <p:pic>
        <p:nvPicPr>
          <p:cNvPr id="453" name="Google Shape;453;p55"/>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54" name="Google Shape;454;p55"/>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55" name="Google Shape;455;p5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55 - Breaker R">
  <p:cSld name="OBJECT_2_1_1_2_1_1_1_1_1_2_1_1_1">
    <p:bg>
      <p:bgPr>
        <a:solidFill>
          <a:schemeClr val="accent5"/>
        </a:solidFill>
        <a:effectLst/>
      </p:bgPr>
    </p:bg>
    <p:spTree>
      <p:nvGrpSpPr>
        <p:cNvPr id="1" name="Shape 456"/>
        <p:cNvGrpSpPr/>
        <p:nvPr/>
      </p:nvGrpSpPr>
      <p:grpSpPr>
        <a:xfrm>
          <a:off x="0" y="0"/>
          <a:ext cx="0" cy="0"/>
          <a:chOff x="0" y="0"/>
          <a:chExt cx="0" cy="0"/>
        </a:xfrm>
      </p:grpSpPr>
      <p:pic>
        <p:nvPicPr>
          <p:cNvPr id="457" name="Google Shape;457;p56"/>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58" name="Google Shape;458;p56"/>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59" name="Google Shape;459;p5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6 - Blank: footer only">
  <p:cSld name="OBJECT_2_1_1_2_1_1_1_2_1">
    <p:spTree>
      <p:nvGrpSpPr>
        <p:cNvPr id="1" name="Shape 460"/>
        <p:cNvGrpSpPr/>
        <p:nvPr/>
      </p:nvGrpSpPr>
      <p:grpSpPr>
        <a:xfrm>
          <a:off x="0" y="0"/>
          <a:ext cx="0" cy="0"/>
          <a:chOff x="0" y="0"/>
          <a:chExt cx="0" cy="0"/>
        </a:xfrm>
      </p:grpSpPr>
      <p:sp>
        <p:nvSpPr>
          <p:cNvPr id="461" name="Google Shape;461;p5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7 - Closing">
  <p:cSld name="OBJECT_2_1_1_2_1_1_1_1_2_1">
    <p:bg>
      <p:bgPr>
        <a:solidFill>
          <a:schemeClr val="dk1"/>
        </a:solidFill>
        <a:effectLst/>
      </p:bgPr>
    </p:bg>
    <p:spTree>
      <p:nvGrpSpPr>
        <p:cNvPr id="1" name="Shape 462"/>
        <p:cNvGrpSpPr/>
        <p:nvPr/>
      </p:nvGrpSpPr>
      <p:grpSpPr>
        <a:xfrm>
          <a:off x="0" y="0"/>
          <a:ext cx="0" cy="0"/>
          <a:chOff x="0" y="0"/>
          <a:chExt cx="0" cy="0"/>
        </a:xfrm>
      </p:grpSpPr>
      <p:pic>
        <p:nvPicPr>
          <p:cNvPr id="463" name="Google Shape;463;p58"/>
          <p:cNvPicPr preferRelativeResize="0"/>
          <p:nvPr/>
        </p:nvPicPr>
        <p:blipFill rotWithShape="1">
          <a:blip r:embed="rId2">
            <a:alphaModFix/>
          </a:blip>
          <a:srcRect t="29711"/>
          <a:stretch/>
        </p:blipFill>
        <p:spPr>
          <a:xfrm flipH="1">
            <a:off x="2" y="2"/>
            <a:ext cx="12188948" cy="4819300"/>
          </a:xfrm>
          <a:prstGeom prst="rect">
            <a:avLst/>
          </a:prstGeom>
          <a:noFill/>
          <a:ln>
            <a:noFill/>
          </a:ln>
        </p:spPr>
      </p:pic>
      <p:sp>
        <p:nvSpPr>
          <p:cNvPr id="464" name="Google Shape;464;p5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465" name="Google Shape;465;p58"/>
          <p:cNvPicPr preferRelativeResize="0"/>
          <p:nvPr/>
        </p:nvPicPr>
        <p:blipFill>
          <a:blip r:embed="rId3">
            <a:alphaModFix/>
          </a:blip>
          <a:stretch>
            <a:fillRect/>
          </a:stretch>
        </p:blipFill>
        <p:spPr>
          <a:xfrm>
            <a:off x="761800" y="609601"/>
            <a:ext cx="2558276" cy="853840"/>
          </a:xfrm>
          <a:prstGeom prst="rect">
            <a:avLst/>
          </a:prstGeom>
          <a:noFill/>
          <a:ln>
            <a:noFill/>
          </a:ln>
        </p:spPr>
      </p:pic>
      <p:pic>
        <p:nvPicPr>
          <p:cNvPr id="466" name="Google Shape;466;p58"/>
          <p:cNvPicPr preferRelativeResize="0"/>
          <p:nvPr/>
        </p:nvPicPr>
        <p:blipFill>
          <a:blip r:embed="rId4">
            <a:alphaModFix/>
          </a:blip>
          <a:stretch>
            <a:fillRect/>
          </a:stretch>
        </p:blipFill>
        <p:spPr>
          <a:xfrm>
            <a:off x="4685025" y="3837496"/>
            <a:ext cx="2818899" cy="231316"/>
          </a:xfrm>
          <a:prstGeom prst="rect">
            <a:avLst/>
          </a:prstGeom>
          <a:noFill/>
          <a:ln>
            <a:noFill/>
          </a:ln>
        </p:spPr>
      </p:pic>
      <p:sp>
        <p:nvSpPr>
          <p:cNvPr id="467" name="Google Shape;467;p58"/>
          <p:cNvSpPr txBox="1">
            <a:spLocks noGrp="1"/>
          </p:cNvSpPr>
          <p:nvPr>
            <p:ph type="subTitle" idx="1"/>
          </p:nvPr>
        </p:nvSpPr>
        <p:spPr>
          <a:xfrm>
            <a:off x="1674425"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468" name="Google Shape;468;p58"/>
          <p:cNvSpPr txBox="1">
            <a:spLocks noGrp="1"/>
          </p:cNvSpPr>
          <p:nvPr>
            <p:ph type="subTitle" idx="2"/>
          </p:nvPr>
        </p:nvSpPr>
        <p:spPr>
          <a:xfrm>
            <a:off x="1674425"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469" name="Google Shape;469;p58"/>
          <p:cNvSpPr>
            <a:spLocks noGrp="1"/>
          </p:cNvSpPr>
          <p:nvPr>
            <p:ph type="pic" idx="3"/>
          </p:nvPr>
        </p:nvSpPr>
        <p:spPr>
          <a:xfrm>
            <a:off x="761800" y="5650850"/>
            <a:ext cx="740700" cy="740700"/>
          </a:xfrm>
          <a:prstGeom prst="ellipse">
            <a:avLst/>
          </a:prstGeom>
          <a:noFill/>
          <a:ln>
            <a:noFill/>
          </a:ln>
        </p:spPr>
      </p:sp>
      <p:sp>
        <p:nvSpPr>
          <p:cNvPr id="470" name="Google Shape;470;p58"/>
          <p:cNvSpPr txBox="1">
            <a:spLocks noGrp="1"/>
          </p:cNvSpPr>
          <p:nvPr>
            <p:ph type="title"/>
          </p:nvPr>
        </p:nvSpPr>
        <p:spPr>
          <a:xfrm>
            <a:off x="761800" y="3211225"/>
            <a:ext cx="10660200" cy="16965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800"/>
              <a:buNone/>
              <a:defRPr sz="128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a:spcBef>
                <a:spcPts val="0"/>
              </a:spcBef>
              <a:spcAft>
                <a:spcPts val="0"/>
              </a:spcAft>
              <a:buSzPts val="1500"/>
              <a:buNone/>
              <a:defRPr>
                <a:latin typeface="DM Sans"/>
                <a:ea typeface="DM Sans"/>
                <a:cs typeface="DM Sans"/>
                <a:sym typeface="DM Sans"/>
              </a:defRPr>
            </a:lvl2pPr>
            <a:lvl3pPr lvl="2">
              <a:spcBef>
                <a:spcPts val="0"/>
              </a:spcBef>
              <a:spcAft>
                <a:spcPts val="0"/>
              </a:spcAft>
              <a:buSzPts val="1500"/>
              <a:buNone/>
              <a:defRPr>
                <a:latin typeface="DM Sans"/>
                <a:ea typeface="DM Sans"/>
                <a:cs typeface="DM Sans"/>
                <a:sym typeface="DM Sans"/>
              </a:defRPr>
            </a:lvl3pPr>
            <a:lvl4pPr lvl="3">
              <a:spcBef>
                <a:spcPts val="0"/>
              </a:spcBef>
              <a:spcAft>
                <a:spcPts val="0"/>
              </a:spcAft>
              <a:buSzPts val="1500"/>
              <a:buNone/>
              <a:defRPr>
                <a:latin typeface="DM Sans"/>
                <a:ea typeface="DM Sans"/>
                <a:cs typeface="DM Sans"/>
                <a:sym typeface="DM Sans"/>
              </a:defRPr>
            </a:lvl4pPr>
            <a:lvl5pPr lvl="4">
              <a:spcBef>
                <a:spcPts val="0"/>
              </a:spcBef>
              <a:spcAft>
                <a:spcPts val="0"/>
              </a:spcAft>
              <a:buSzPts val="1500"/>
              <a:buNone/>
              <a:defRPr>
                <a:latin typeface="DM Sans"/>
                <a:ea typeface="DM Sans"/>
                <a:cs typeface="DM Sans"/>
                <a:sym typeface="DM Sans"/>
              </a:defRPr>
            </a:lvl5pPr>
            <a:lvl6pPr lvl="5">
              <a:spcBef>
                <a:spcPts val="0"/>
              </a:spcBef>
              <a:spcAft>
                <a:spcPts val="0"/>
              </a:spcAft>
              <a:buSzPts val="1500"/>
              <a:buNone/>
              <a:defRPr>
                <a:latin typeface="DM Sans"/>
                <a:ea typeface="DM Sans"/>
                <a:cs typeface="DM Sans"/>
                <a:sym typeface="DM Sans"/>
              </a:defRPr>
            </a:lvl6pPr>
            <a:lvl7pPr lvl="6">
              <a:spcBef>
                <a:spcPts val="0"/>
              </a:spcBef>
              <a:spcAft>
                <a:spcPts val="0"/>
              </a:spcAft>
              <a:buSzPts val="1500"/>
              <a:buNone/>
              <a:defRPr>
                <a:latin typeface="DM Sans"/>
                <a:ea typeface="DM Sans"/>
                <a:cs typeface="DM Sans"/>
                <a:sym typeface="DM Sans"/>
              </a:defRPr>
            </a:lvl7pPr>
            <a:lvl8pPr lvl="7">
              <a:spcBef>
                <a:spcPts val="0"/>
              </a:spcBef>
              <a:spcAft>
                <a:spcPts val="0"/>
              </a:spcAft>
              <a:buSzPts val="1500"/>
              <a:buNone/>
              <a:defRPr>
                <a:latin typeface="DM Sans"/>
                <a:ea typeface="DM Sans"/>
                <a:cs typeface="DM Sans"/>
                <a:sym typeface="DM Sans"/>
              </a:defRPr>
            </a:lvl8pPr>
            <a:lvl9pPr lvl="8">
              <a:spcBef>
                <a:spcPts val="0"/>
              </a:spcBef>
              <a:spcAft>
                <a:spcPts val="0"/>
              </a:spcAft>
              <a:buSzPts val="1500"/>
              <a:buNone/>
              <a:defRPr>
                <a:latin typeface="DM Sans"/>
                <a:ea typeface="DM Sans"/>
                <a:cs typeface="DM Sans"/>
                <a:sym typeface="DM Sans"/>
              </a:defRPr>
            </a:lvl9pPr>
          </a:lstStyle>
          <a:p>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6 Title - Green Triangle">
  <p:cSld name="TITLE_3_1_1_2">
    <p:spTree>
      <p:nvGrpSpPr>
        <p:cNvPr id="1" name="Shape 60"/>
        <p:cNvGrpSpPr/>
        <p:nvPr/>
      </p:nvGrpSpPr>
      <p:grpSpPr>
        <a:xfrm>
          <a:off x="0" y="0"/>
          <a:ext cx="0" cy="0"/>
          <a:chOff x="0" y="0"/>
          <a:chExt cx="0" cy="0"/>
        </a:xfrm>
      </p:grpSpPr>
      <p:pic>
        <p:nvPicPr>
          <p:cNvPr id="61" name="Google Shape;61;p7"/>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62" name="Google Shape;62;p7"/>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63" name="Google Shape;63;p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64" name="Google Shape;64;p7"/>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65" name="Google Shape;65;p7"/>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66" name="Google Shape;66;p7"/>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67" name="Google Shape;67;p7"/>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68" name="Google Shape;68;p7"/>
          <p:cNvSpPr>
            <a:spLocks noGrp="1"/>
          </p:cNvSpPr>
          <p:nvPr>
            <p:ph type="pic" idx="4"/>
          </p:nvPr>
        </p:nvSpPr>
        <p:spPr>
          <a:xfrm>
            <a:off x="3468025" y="5650850"/>
            <a:ext cx="740700" cy="740700"/>
          </a:xfrm>
          <a:prstGeom prst="ellipse">
            <a:avLst/>
          </a:prstGeom>
          <a:noFill/>
          <a:ln>
            <a:noFill/>
          </a:ln>
        </p:spPr>
      </p:sp>
      <p:sp>
        <p:nvSpPr>
          <p:cNvPr id="69" name="Google Shape;69;p7"/>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7 Title - Red Square">
  <p:cSld name="TITLE_4_1">
    <p:spTree>
      <p:nvGrpSpPr>
        <p:cNvPr id="1" name="Shape 70"/>
        <p:cNvGrpSpPr/>
        <p:nvPr/>
      </p:nvGrpSpPr>
      <p:grpSpPr>
        <a:xfrm>
          <a:off x="0" y="0"/>
          <a:ext cx="0" cy="0"/>
          <a:chOff x="0" y="0"/>
          <a:chExt cx="0" cy="0"/>
        </a:xfrm>
      </p:grpSpPr>
      <p:pic>
        <p:nvPicPr>
          <p:cNvPr id="71" name="Google Shape;71;p8"/>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72" name="Google Shape;72;p8"/>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73" name="Google Shape;73;p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74" name="Google Shape;74;p8"/>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75" name="Google Shape;75;p8"/>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76" name="Google Shape;76;p8"/>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77" name="Google Shape;77;p8"/>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78" name="Google Shape;78;p8"/>
          <p:cNvSpPr>
            <a:spLocks noGrp="1"/>
          </p:cNvSpPr>
          <p:nvPr>
            <p:ph type="pic" idx="4"/>
          </p:nvPr>
        </p:nvSpPr>
        <p:spPr>
          <a:xfrm>
            <a:off x="3468025" y="5650850"/>
            <a:ext cx="740700" cy="740700"/>
          </a:xfrm>
          <a:prstGeom prst="ellipse">
            <a:avLst/>
          </a:prstGeom>
          <a:noFill/>
          <a:ln>
            <a:noFill/>
          </a:ln>
        </p:spPr>
      </p:sp>
      <p:sp>
        <p:nvSpPr>
          <p:cNvPr id="79" name="Google Shape;79;p8"/>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8 Title - Red Circle">
  <p:cSld name="TITLE_3_2_1">
    <p:spTree>
      <p:nvGrpSpPr>
        <p:cNvPr id="1" name="Shape 80"/>
        <p:cNvGrpSpPr/>
        <p:nvPr/>
      </p:nvGrpSpPr>
      <p:grpSpPr>
        <a:xfrm>
          <a:off x="0" y="0"/>
          <a:ext cx="0" cy="0"/>
          <a:chOff x="0" y="0"/>
          <a:chExt cx="0" cy="0"/>
        </a:xfrm>
      </p:grpSpPr>
      <p:pic>
        <p:nvPicPr>
          <p:cNvPr id="81" name="Google Shape;81;p9"/>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82" name="Google Shape;82;p9"/>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83" name="Google Shape;83;p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84" name="Google Shape;84;p9"/>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85" name="Google Shape;85;p9"/>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86" name="Google Shape;86;p9"/>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87" name="Google Shape;87;p9"/>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88" name="Google Shape;88;p9"/>
          <p:cNvSpPr>
            <a:spLocks noGrp="1"/>
          </p:cNvSpPr>
          <p:nvPr>
            <p:ph type="pic" idx="4"/>
          </p:nvPr>
        </p:nvSpPr>
        <p:spPr>
          <a:xfrm>
            <a:off x="3468025" y="5650850"/>
            <a:ext cx="740700" cy="740700"/>
          </a:xfrm>
          <a:prstGeom prst="ellipse">
            <a:avLst/>
          </a:prstGeom>
          <a:noFill/>
          <a:ln>
            <a:noFill/>
          </a:ln>
        </p:spPr>
      </p:sp>
      <p:sp>
        <p:nvSpPr>
          <p:cNvPr id="89" name="Google Shape;89;p9"/>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9 Title - Red Triangle">
  <p:cSld name="TITLE_3_1_1_1_1">
    <p:spTree>
      <p:nvGrpSpPr>
        <p:cNvPr id="1" name="Shape 90"/>
        <p:cNvGrpSpPr/>
        <p:nvPr/>
      </p:nvGrpSpPr>
      <p:grpSpPr>
        <a:xfrm>
          <a:off x="0" y="0"/>
          <a:ext cx="0" cy="0"/>
          <a:chOff x="0" y="0"/>
          <a:chExt cx="0" cy="0"/>
        </a:xfrm>
      </p:grpSpPr>
      <p:pic>
        <p:nvPicPr>
          <p:cNvPr id="91" name="Google Shape;91;p10"/>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92" name="Google Shape;92;p10"/>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93" name="Google Shape;93;p1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94" name="Google Shape;94;p10"/>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95" name="Google Shape;95;p10"/>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96" name="Google Shape;96;p10"/>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97" name="Google Shape;97;p10"/>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98" name="Google Shape;98;p10"/>
          <p:cNvSpPr>
            <a:spLocks noGrp="1"/>
          </p:cNvSpPr>
          <p:nvPr>
            <p:ph type="pic" idx="4"/>
          </p:nvPr>
        </p:nvSpPr>
        <p:spPr>
          <a:xfrm>
            <a:off x="3468025" y="5650850"/>
            <a:ext cx="740700" cy="740700"/>
          </a:xfrm>
          <a:prstGeom prst="ellipse">
            <a:avLst/>
          </a:prstGeom>
          <a:noFill/>
          <a:ln>
            <a:noFill/>
          </a:ln>
        </p:spPr>
      </p:sp>
      <p:sp>
        <p:nvSpPr>
          <p:cNvPr id="99" name="Google Shape;99;p10"/>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sz="4000"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7" name="Google Shape;7;p1"/>
          <p:cNvSpPr txBox="1">
            <a:spLocks noGrp="1"/>
          </p:cNvSpPr>
          <p:nvPr>
            <p:ph type="body" idx="1"/>
          </p:nvPr>
        </p:nvSpPr>
        <p:spPr>
          <a:xfrm>
            <a:off x="761809" y="1825633"/>
            <a:ext cx="10589400" cy="4351200"/>
          </a:xfrm>
          <a:prstGeom prst="rect">
            <a:avLst/>
          </a:prstGeom>
          <a:noFill/>
          <a:ln>
            <a:noFill/>
          </a:ln>
        </p:spPr>
        <p:txBody>
          <a:bodyPr spcFirstLastPara="1" wrap="square" lIns="0" tIns="0" rIns="0" bIns="0" anchor="t" anchorCtr="0">
            <a:noAutofit/>
          </a:bodyPr>
          <a:lstStyle>
            <a:lvl1pPr marL="457200" marR="0" lvl="0" indent="-381000" algn="l" rtl="0">
              <a:lnSpc>
                <a:spcPct val="90000"/>
              </a:lnSpc>
              <a:spcBef>
                <a:spcPts val="1100"/>
              </a:spcBef>
              <a:spcAft>
                <a:spcPts val="0"/>
              </a:spcAft>
              <a:buClr>
                <a:schemeClr val="accent1"/>
              </a:buClr>
              <a:buSzPts val="2400"/>
              <a:buFont typeface="DM Sans"/>
              <a:buChar char="•"/>
              <a:defRPr sz="2400" i="0" u="none" strike="noStrike" cap="none">
                <a:solidFill>
                  <a:schemeClr val="dk1"/>
                </a:solidFill>
                <a:latin typeface="DM Sans"/>
                <a:ea typeface="DM Sans"/>
                <a:cs typeface="DM Sans"/>
                <a:sym typeface="DM Sans"/>
              </a:defRPr>
            </a:lvl1pPr>
            <a:lvl2pPr marL="914400" marR="0" lvl="1" indent="-355600" algn="l" rtl="0">
              <a:lnSpc>
                <a:spcPct val="90000"/>
              </a:lnSpc>
              <a:spcBef>
                <a:spcPts val="500"/>
              </a:spcBef>
              <a:spcAft>
                <a:spcPts val="0"/>
              </a:spcAft>
              <a:buClr>
                <a:schemeClr val="accent3"/>
              </a:buClr>
              <a:buSzPts val="2000"/>
              <a:buFont typeface="DM Sans"/>
              <a:buChar char="•"/>
              <a:defRPr sz="2000" i="0" u="none" strike="noStrike" cap="none">
                <a:solidFill>
                  <a:schemeClr val="dk1"/>
                </a:solidFill>
                <a:latin typeface="DM Sans"/>
                <a:ea typeface="DM Sans"/>
                <a:cs typeface="DM Sans"/>
                <a:sym typeface="DM Sans"/>
              </a:defRPr>
            </a:lvl2pPr>
            <a:lvl3pPr marL="1371600" marR="0" lvl="2"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3pPr>
            <a:lvl4pPr marL="1828800" marR="0" lvl="3"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4pPr>
            <a:lvl5pPr marL="2286000" marR="0" lvl="4"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5pPr>
            <a:lvl6pPr marL="2743200" marR="0" lvl="5"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6pPr>
            <a:lvl7pPr marL="3200400" marR="0" lvl="6"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7pPr>
            <a:lvl8pPr marL="3657600" marR="0" lvl="7"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8pPr>
            <a:lvl9pPr marL="4114800" marR="0" lvl="8"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9pPr>
          </a:lstStyle>
          <a:p>
            <a:endParaRPr dirty="0"/>
          </a:p>
        </p:txBody>
      </p:sp>
      <p:sp>
        <p:nvSpPr>
          <p:cNvPr id="8" name="Google Shape;8;p1"/>
          <p:cNvSpPr txBox="1">
            <a:spLocks noGrp="1"/>
          </p:cNvSpPr>
          <p:nvPr>
            <p:ph type="sldNum" idx="12"/>
          </p:nvPr>
        </p:nvSpPr>
        <p:spPr>
          <a:xfrm>
            <a:off x="11097669" y="6473300"/>
            <a:ext cx="324300" cy="186600"/>
          </a:xfrm>
          <a:prstGeom prst="rect">
            <a:avLst/>
          </a:prstGeom>
          <a:noFill/>
          <a:ln>
            <a:noFill/>
          </a:ln>
        </p:spPr>
        <p:txBody>
          <a:bodyPr spcFirstLastPara="1" wrap="square" lIns="0" tIns="0" rIns="0" bIns="0" anchor="t" anchorCtr="0">
            <a:noAutofit/>
          </a:bodyPr>
          <a:lstStyle>
            <a:lvl1pPr lvl="0" algn="r" rtl="0">
              <a:buNone/>
              <a:defRPr sz="1100" b="0" i="0">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algn="r" rtl="0">
              <a:buNone/>
              <a:defRPr sz="1100">
                <a:solidFill>
                  <a:schemeClr val="dk1"/>
                </a:solidFill>
                <a:latin typeface="DM Sans"/>
                <a:ea typeface="DM Sans"/>
                <a:cs typeface="DM Sans"/>
                <a:sym typeface="DM Sans"/>
              </a:defRPr>
            </a:lvl2pPr>
            <a:lvl3pPr lvl="2" algn="r" rtl="0">
              <a:buNone/>
              <a:defRPr sz="1100">
                <a:solidFill>
                  <a:schemeClr val="dk1"/>
                </a:solidFill>
                <a:latin typeface="DM Sans"/>
                <a:ea typeface="DM Sans"/>
                <a:cs typeface="DM Sans"/>
                <a:sym typeface="DM Sans"/>
              </a:defRPr>
            </a:lvl3pPr>
            <a:lvl4pPr lvl="3" algn="r" rtl="0">
              <a:buNone/>
              <a:defRPr sz="1100">
                <a:solidFill>
                  <a:schemeClr val="dk1"/>
                </a:solidFill>
                <a:latin typeface="DM Sans"/>
                <a:ea typeface="DM Sans"/>
                <a:cs typeface="DM Sans"/>
                <a:sym typeface="DM Sans"/>
              </a:defRPr>
            </a:lvl4pPr>
            <a:lvl5pPr lvl="4" algn="r" rtl="0">
              <a:buNone/>
              <a:defRPr sz="1100">
                <a:solidFill>
                  <a:schemeClr val="dk1"/>
                </a:solidFill>
                <a:latin typeface="DM Sans"/>
                <a:ea typeface="DM Sans"/>
                <a:cs typeface="DM Sans"/>
                <a:sym typeface="DM Sans"/>
              </a:defRPr>
            </a:lvl5pPr>
            <a:lvl6pPr lvl="5" algn="r" rtl="0">
              <a:buNone/>
              <a:defRPr sz="1100">
                <a:solidFill>
                  <a:schemeClr val="dk1"/>
                </a:solidFill>
                <a:latin typeface="DM Sans"/>
                <a:ea typeface="DM Sans"/>
                <a:cs typeface="DM Sans"/>
                <a:sym typeface="DM Sans"/>
              </a:defRPr>
            </a:lvl6pPr>
            <a:lvl7pPr lvl="6" algn="r" rtl="0">
              <a:buNone/>
              <a:defRPr sz="1100">
                <a:solidFill>
                  <a:schemeClr val="dk1"/>
                </a:solidFill>
                <a:latin typeface="DM Sans"/>
                <a:ea typeface="DM Sans"/>
                <a:cs typeface="DM Sans"/>
                <a:sym typeface="DM Sans"/>
              </a:defRPr>
            </a:lvl7pPr>
            <a:lvl8pPr lvl="7" algn="r" rtl="0">
              <a:buNone/>
              <a:defRPr sz="1100">
                <a:solidFill>
                  <a:schemeClr val="dk1"/>
                </a:solidFill>
                <a:latin typeface="DM Sans"/>
                <a:ea typeface="DM Sans"/>
                <a:cs typeface="DM Sans"/>
                <a:sym typeface="DM Sans"/>
              </a:defRPr>
            </a:lvl8pPr>
            <a:lvl9pPr lvl="8" algn="r" rtl="0">
              <a:buNone/>
              <a:defRPr sz="1100">
                <a:solidFill>
                  <a:schemeClr val="dk1"/>
                </a:solidFill>
                <a:latin typeface="DM Sans"/>
                <a:ea typeface="DM Sans"/>
                <a:cs typeface="DM Sans"/>
                <a:sym typeface="DM Sans"/>
              </a:defRPr>
            </a:lvl9pPr>
          </a:lstStyle>
          <a:p>
            <a:fld id="{00000000-1234-1234-1234-123412341234}" type="slidenum">
              <a:rPr lang="en" smtClean="0"/>
              <a:pPr/>
              <a:t>‹#›</a:t>
            </a:fld>
            <a:endParaRPr lang="en" dirty="0"/>
          </a:p>
        </p:txBody>
      </p:sp>
      <p:pic>
        <p:nvPicPr>
          <p:cNvPr id="9" name="Google Shape;9;p1"/>
          <p:cNvPicPr preferRelativeResize="0"/>
          <p:nvPr/>
        </p:nvPicPr>
        <p:blipFill>
          <a:blip r:embed="rId59">
            <a:alphaModFix/>
          </a:blip>
          <a:stretch>
            <a:fillRect/>
          </a:stretch>
        </p:blipFill>
        <p:spPr>
          <a:xfrm>
            <a:off x="761800" y="6442164"/>
            <a:ext cx="678975" cy="23036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DM Mono" panose="020B0509040201040103" pitchFamily="49" charset="77"/>
          <a:ea typeface="DM Mono" panose="020B0509040201040103" pitchFamily="49"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1">
          <p15:clr>
            <a:srgbClr val="EA4335"/>
          </p15:clr>
        </p15:guide>
        <p15:guide id="8" pos="2185">
          <p15:clr>
            <a:srgbClr val="EA4335"/>
          </p15:clr>
        </p15:guide>
        <p15:guide id="9" pos="2651">
          <p15:clr>
            <a:srgbClr val="EA4335"/>
          </p15:clr>
        </p15:guide>
        <p15:guide id="10" pos="2755">
          <p15:clr>
            <a:srgbClr val="EA4335"/>
          </p15:clr>
        </p15:guide>
        <p15:guide id="11" pos="3223">
          <p15:clr>
            <a:srgbClr val="EA4335"/>
          </p15:clr>
        </p15:guide>
        <p15:guide id="12" pos="3326">
          <p15:clr>
            <a:srgbClr val="EA4335"/>
          </p15:clr>
        </p15:guide>
        <p15:guide id="13" pos="3795">
          <p15:clr>
            <a:srgbClr val="EA4335"/>
          </p15:clr>
        </p15:guide>
        <p15:guide id="14" pos="3883">
          <p15:clr>
            <a:srgbClr val="EA4335"/>
          </p15:clr>
        </p15:guide>
        <p15:guide id="15" pos="4367">
          <p15:clr>
            <a:srgbClr val="EA4335"/>
          </p15:clr>
        </p15:guide>
        <p15:guide id="16" pos="4455">
          <p15:clr>
            <a:srgbClr val="EA4335"/>
          </p15:clr>
        </p15:guide>
        <p15:guide id="17" pos="4923">
          <p15:clr>
            <a:srgbClr val="EA4335"/>
          </p15:clr>
        </p15:guide>
        <p15:guide id="18" pos="5027">
          <p15:clr>
            <a:srgbClr val="EA4335"/>
          </p15:clr>
        </p15:guide>
        <p15:guide id="19" pos="5493">
          <p15:clr>
            <a:srgbClr val="EA4335"/>
          </p15:clr>
        </p15:guide>
        <p15:guide id="20" pos="5587">
          <p15:clr>
            <a:srgbClr val="EA4335"/>
          </p15:clr>
        </p15:guide>
        <p15:guide id="21" pos="6064">
          <p15:clr>
            <a:srgbClr val="EA4335"/>
          </p15:clr>
        </p15:guide>
        <p15:guide id="22" pos="6161">
          <p15:clr>
            <a:srgbClr val="EA4335"/>
          </p15:clr>
        </p15:guide>
        <p15:guide id="23" pos="6622">
          <p15:clr>
            <a:srgbClr val="EA4335"/>
          </p15:clr>
        </p15:guide>
        <p15:guide id="24" pos="6718">
          <p15:clr>
            <a:srgbClr val="EA4335"/>
          </p15:clr>
        </p15:guide>
        <p15:guide id="25" pos="7198">
          <p15:clr>
            <a:srgbClr val="EA4335"/>
          </p15:clr>
        </p15:guide>
        <p15:guide id="26" pos="7294">
          <p15:clr>
            <a:srgbClr val="EA4335"/>
          </p15:clr>
        </p15:guide>
        <p15:guide id="27" orient="horz" pos="3936">
          <p15:clr>
            <a:srgbClr val="EA4335"/>
          </p15:clr>
        </p15:guide>
        <p15:guide id="28" orient="horz" pos="384">
          <p15:clr>
            <a:srgbClr val="EA4335"/>
          </p15:clr>
        </p15:guide>
        <p15:guide id="29" pos="3839">
          <p15:clr>
            <a:srgbClr val="EA4335"/>
          </p15:clr>
        </p15:guide>
        <p15:guide id="30" orient="horz" pos="216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6.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10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7.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10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8.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2.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1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3.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1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4.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1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5.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7.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1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8.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9.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1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0.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4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4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0.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0.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0.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0.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0.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0.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0.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0.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0.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0.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0.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0.xml"/></Relationships>
</file>

<file path=ppt/slides/_rels/slide1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4.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1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5.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0.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0.xml"/></Relationships>
</file>

<file path=ppt/slides/_rels/slide1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8.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9.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1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0.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0.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0.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0.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0.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0.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0.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0.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0.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0.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0.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0.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0.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0.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0.xml"/></Relationships>
</file>

<file path=ppt/slides/_rels/slide17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6.xml"/><Relationship Id="rId1" Type="http://schemas.openxmlformats.org/officeDocument/2006/relationships/slideLayout" Target="../slideLayouts/slideLayout10.xml"/></Relationships>
</file>

<file path=ppt/slides/_rels/slide17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7.xml"/><Relationship Id="rId1" Type="http://schemas.openxmlformats.org/officeDocument/2006/relationships/slideLayout" Target="../slideLayouts/slideLayout10.xml"/></Relationships>
</file>

<file path=ppt/slides/_rels/slide17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8.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0.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0.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0.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0.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0.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10.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0.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0.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0.xml"/></Relationships>
</file>

<file path=ppt/slides/_rels/slide19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9.xml"/><Relationship Id="rId1" Type="http://schemas.openxmlformats.org/officeDocument/2006/relationships/slideLayout" Target="../slideLayouts/slideLayout10.xml"/><Relationship Id="rId5" Type="http://schemas.openxmlformats.org/officeDocument/2006/relationships/image" Target="../media/image62.png"/><Relationship Id="rId4" Type="http://schemas.openxmlformats.org/officeDocument/2006/relationships/image" Target="../media/image56.png"/></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0.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0.xml"/></Relationships>
</file>

<file path=ppt/slides/_rels/slide19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2.xml"/><Relationship Id="rId1" Type="http://schemas.openxmlformats.org/officeDocument/2006/relationships/slideLayout" Target="../slideLayouts/slideLayout10.xml"/><Relationship Id="rId5" Type="http://schemas.openxmlformats.org/officeDocument/2006/relationships/image" Target="../media/image62.png"/><Relationship Id="rId4" Type="http://schemas.openxmlformats.org/officeDocument/2006/relationships/image" Target="../media/image56.png"/></Relationships>
</file>

<file path=ppt/slides/_rels/slide19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3.xml"/><Relationship Id="rId1" Type="http://schemas.openxmlformats.org/officeDocument/2006/relationships/slideLayout" Target="../slideLayouts/slideLayout10.xml"/><Relationship Id="rId5" Type="http://schemas.openxmlformats.org/officeDocument/2006/relationships/image" Target="../media/image62.png"/><Relationship Id="rId4" Type="http://schemas.openxmlformats.org/officeDocument/2006/relationships/image" Target="../media/image56.png"/></Relationships>
</file>

<file path=ppt/slides/_rels/slide19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4.xml"/><Relationship Id="rId1" Type="http://schemas.openxmlformats.org/officeDocument/2006/relationships/slideLayout" Target="../slideLayouts/slideLayout10.xml"/><Relationship Id="rId5" Type="http://schemas.openxmlformats.org/officeDocument/2006/relationships/image" Target="../media/image62.png"/><Relationship Id="rId4" Type="http://schemas.openxmlformats.org/officeDocument/2006/relationships/image" Target="../media/image56.png"/></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0.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0.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0.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10.xml"/></Relationships>
</file>

<file path=ppt/slides/_rels/slide20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0.xml"/><Relationship Id="rId1" Type="http://schemas.openxmlformats.org/officeDocument/2006/relationships/slideLayout" Target="../slideLayouts/slideLayout10.xml"/><Relationship Id="rId5" Type="http://schemas.openxmlformats.org/officeDocument/2006/relationships/image" Target="../media/image62.png"/><Relationship Id="rId4" Type="http://schemas.openxmlformats.org/officeDocument/2006/relationships/image" Target="../media/image56.png"/></Relationships>
</file>

<file path=ppt/slides/_rels/slide20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1.xml"/><Relationship Id="rId1" Type="http://schemas.openxmlformats.org/officeDocument/2006/relationships/slideLayout" Target="../slideLayouts/slideLayout10.xml"/><Relationship Id="rId5" Type="http://schemas.openxmlformats.org/officeDocument/2006/relationships/image" Target="../media/image62.png"/><Relationship Id="rId4" Type="http://schemas.openxmlformats.org/officeDocument/2006/relationships/image" Target="../media/image56.png"/></Relationships>
</file>

<file path=ppt/slides/_rels/slide20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2.xml"/><Relationship Id="rId1" Type="http://schemas.openxmlformats.org/officeDocument/2006/relationships/slideLayout" Target="../slideLayouts/slideLayout10.xml"/><Relationship Id="rId5" Type="http://schemas.openxmlformats.org/officeDocument/2006/relationships/image" Target="../media/image62.png"/><Relationship Id="rId4" Type="http://schemas.openxmlformats.org/officeDocument/2006/relationships/image" Target="../media/image56.png"/></Relationships>
</file>

<file path=ppt/slides/_rels/slide20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3.xml"/><Relationship Id="rId1" Type="http://schemas.openxmlformats.org/officeDocument/2006/relationships/slideLayout" Target="../slideLayouts/slideLayout10.xml"/><Relationship Id="rId5" Type="http://schemas.openxmlformats.org/officeDocument/2006/relationships/image" Target="../media/image62.png"/><Relationship Id="rId4" Type="http://schemas.openxmlformats.org/officeDocument/2006/relationships/image" Target="../media/image56.png"/></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0.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0.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10.xml"/></Relationships>
</file>

<file path=ppt/slides/_rels/slide20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7.xml"/><Relationship Id="rId1" Type="http://schemas.openxmlformats.org/officeDocument/2006/relationships/slideLayout" Target="../slideLayouts/slideLayout10.xml"/><Relationship Id="rId5" Type="http://schemas.openxmlformats.org/officeDocument/2006/relationships/image" Target="../media/image62.png"/><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8.xml"/><Relationship Id="rId1" Type="http://schemas.openxmlformats.org/officeDocument/2006/relationships/slideLayout" Target="../slideLayouts/slideLayout10.xml"/><Relationship Id="rId5" Type="http://schemas.openxmlformats.org/officeDocument/2006/relationships/image" Target="../media/image62.png"/><Relationship Id="rId4" Type="http://schemas.openxmlformats.org/officeDocument/2006/relationships/image" Target="../media/image56.png"/></Relationships>
</file>

<file path=ppt/slides/_rels/slide21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9.xml"/><Relationship Id="rId1" Type="http://schemas.openxmlformats.org/officeDocument/2006/relationships/slideLayout" Target="../slideLayouts/slideLayout10.xml"/><Relationship Id="rId5" Type="http://schemas.openxmlformats.org/officeDocument/2006/relationships/image" Target="../media/image62.png"/><Relationship Id="rId4" Type="http://schemas.openxmlformats.org/officeDocument/2006/relationships/image" Target="../media/image56.png"/></Relationships>
</file>

<file path=ppt/slides/_rels/slide2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0.xml"/><Relationship Id="rId1" Type="http://schemas.openxmlformats.org/officeDocument/2006/relationships/slideLayout" Target="../slideLayouts/slideLayout10.xml"/><Relationship Id="rId5" Type="http://schemas.openxmlformats.org/officeDocument/2006/relationships/image" Target="../media/image62.png"/><Relationship Id="rId4" Type="http://schemas.openxmlformats.org/officeDocument/2006/relationships/image" Target="../media/image56.png"/></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10.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10.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10.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10.xml"/></Relationships>
</file>

<file path=ppt/slides/_rels/slide2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5.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2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6.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2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7.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8.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10.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10.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10.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10.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10.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10.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10.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10.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35.svg"/></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10.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10.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10.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10.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10.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10.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10.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10.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10.xml"/></Relationships>
</file>

<file path=ppt/slides/_rels/slide2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7.xml"/><Relationship Id="rId1" Type="http://schemas.openxmlformats.org/officeDocument/2006/relationships/slideLayout" Target="../slideLayouts/slideLayout57.xml"/><Relationship Id="rId4" Type="http://schemas.openxmlformats.org/officeDocument/2006/relationships/image" Target="../media/image28.jp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0.xml"/><Relationship Id="rId5" Type="http://schemas.openxmlformats.org/officeDocument/2006/relationships/image" Target="../media/image33.png"/><Relationship Id="rId4" Type="http://schemas.openxmlformats.org/officeDocument/2006/relationships/image" Target="../media/image36.png"/></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10.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10.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10.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10.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10.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10.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10.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0.xml"/><Relationship Id="rId5" Type="http://schemas.openxmlformats.org/officeDocument/2006/relationships/image" Target="../media/image33.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image" Target="../media/image41.svg"/></Relationships>
</file>

<file path=ppt/slides/_rels/slide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10.xml"/><Relationship Id="rId5" Type="http://schemas.openxmlformats.org/officeDocument/2006/relationships/image" Target="../media/image46.sv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hyperlink" Target="https://docs.getdbt.com/reference/resource-properties/tests#test_name" TargetMode="External"/><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openxmlformats.org/officeDocument/2006/relationships/image" Target="../media/image41.sv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10.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1.sv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10.xml"/><Relationship Id="rId4" Type="http://schemas.openxmlformats.org/officeDocument/2006/relationships/image" Target="../media/image50.sv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9.xml"/><Relationship Id="rId1" Type="http://schemas.openxmlformats.org/officeDocument/2006/relationships/tags" Target="../tags/tag1.xml"/><Relationship Id="rId4" Type="http://schemas.openxmlformats.org/officeDocument/2006/relationships/image" Target="../media/image30.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10.xml"/><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10.xml"/><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9.xml"/><Relationship Id="rId1" Type="http://schemas.openxmlformats.org/officeDocument/2006/relationships/tags" Target="../tags/tag2.xml"/><Relationship Id="rId4" Type="http://schemas.openxmlformats.org/officeDocument/2006/relationships/image" Target="../media/image30.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1.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4.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5.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7.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8.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4.xml"/><Relationship Id="rId1" Type="http://schemas.openxmlformats.org/officeDocument/2006/relationships/slideLayout" Target="../slideLayouts/slideLayout10.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8.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9.xml"/><Relationship Id="rId1" Type="http://schemas.openxmlformats.org/officeDocument/2006/relationships/tags" Target="../tags/tag3.xml"/><Relationship Id="rId4" Type="http://schemas.openxmlformats.org/officeDocument/2006/relationships/image" Target="../media/image30.jpg"/></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1.xml"/><Relationship Id="rId1" Type="http://schemas.openxmlformats.org/officeDocument/2006/relationships/slideLayout" Target="../slideLayouts/slideLayout10.xml"/><Relationship Id="rId4" Type="http://schemas.openxmlformats.org/officeDocument/2006/relationships/image" Target="../media/image60.png"/></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2.xml"/><Relationship Id="rId1" Type="http://schemas.openxmlformats.org/officeDocument/2006/relationships/slideLayout" Target="../slideLayouts/slideLayout10.xml"/><Relationship Id="rId5" Type="http://schemas.openxmlformats.org/officeDocument/2006/relationships/image" Target="../media/image61.png"/><Relationship Id="rId4" Type="http://schemas.openxmlformats.org/officeDocument/2006/relationships/image" Target="../media/image60.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9"/>
          <p:cNvSpPr txBox="1">
            <a:spLocks noGrp="1"/>
          </p:cNvSpPr>
          <p:nvPr>
            <p:ph type="subTitle" idx="1"/>
          </p:nvPr>
        </p:nvSpPr>
        <p:spPr>
          <a:xfrm>
            <a:off x="753325" y="3864525"/>
            <a:ext cx="5253000" cy="11202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A story told with code</a:t>
            </a:r>
            <a:endParaRPr dirty="0"/>
          </a:p>
        </p:txBody>
      </p:sp>
      <p:sp>
        <p:nvSpPr>
          <p:cNvPr id="476" name="Google Shape;476;p5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a:t>
            </a:fld>
            <a:endParaRPr dirty="0"/>
          </a:p>
        </p:txBody>
      </p:sp>
      <p:sp>
        <p:nvSpPr>
          <p:cNvPr id="477" name="Google Shape;477;p59"/>
          <p:cNvSpPr txBox="1">
            <a:spLocks noGrp="1"/>
          </p:cNvSpPr>
          <p:nvPr>
            <p:ph type="subTitle" idx="2"/>
          </p:nvPr>
        </p:nvSpPr>
        <p:spPr>
          <a:xfrm>
            <a:off x="4380650" y="5785102"/>
            <a:ext cx="7041300" cy="1866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Jacqueline Bilston</a:t>
            </a:r>
            <a:endParaRPr/>
          </a:p>
        </p:txBody>
      </p:sp>
      <p:sp>
        <p:nvSpPr>
          <p:cNvPr id="478" name="Google Shape;478;p59"/>
          <p:cNvSpPr txBox="1">
            <a:spLocks noGrp="1"/>
          </p:cNvSpPr>
          <p:nvPr>
            <p:ph type="subTitle" idx="3"/>
          </p:nvPr>
        </p:nvSpPr>
        <p:spPr>
          <a:xfrm>
            <a:off x="4380650" y="6095914"/>
            <a:ext cx="7041300" cy="2403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Software Developer, Yelp</a:t>
            </a:r>
            <a:endParaRPr dirty="0"/>
          </a:p>
        </p:txBody>
      </p:sp>
      <p:pic>
        <p:nvPicPr>
          <p:cNvPr id="479" name="Google Shape;479;p59"/>
          <p:cNvPicPr preferRelativeResize="0">
            <a:picLocks noGrp="1"/>
          </p:cNvPicPr>
          <p:nvPr>
            <p:ph type="pic" idx="4"/>
          </p:nvPr>
        </p:nvPicPr>
        <p:blipFill rotWithShape="1">
          <a:blip r:embed="rId3">
            <a:alphaModFix/>
          </a:blip>
          <a:srcRect t="10591" b="10599"/>
          <a:stretch/>
        </p:blipFill>
        <p:spPr>
          <a:xfrm>
            <a:off x="3468025" y="5595525"/>
            <a:ext cx="740700" cy="740700"/>
          </a:xfrm>
          <a:prstGeom prst="ellipse">
            <a:avLst/>
          </a:prstGeom>
        </p:spPr>
      </p:pic>
      <p:sp>
        <p:nvSpPr>
          <p:cNvPr id="480" name="Google Shape;480;p59"/>
          <p:cNvSpPr txBox="1">
            <a:spLocks noGrp="1"/>
          </p:cNvSpPr>
          <p:nvPr>
            <p:ph type="ctrTitle"/>
          </p:nvPr>
        </p:nvSpPr>
        <p:spPr>
          <a:xfrm>
            <a:off x="753325" y="609600"/>
            <a:ext cx="7041300" cy="2941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600" dirty="0"/>
              <a:t>Learn To Efficiently</a:t>
            </a:r>
            <a:r>
              <a:rPr lang="en" sz="5600" dirty="0"/>
              <a:t> </a:t>
            </a:r>
            <a:br>
              <a:rPr lang="en" sz="5600" dirty="0"/>
            </a:br>
            <a:r>
              <a:rPr lang="en" sz="5600" dirty="0"/>
              <a:t>Test ETL </a:t>
            </a:r>
            <a:br>
              <a:rPr lang="en" sz="5600" dirty="0"/>
            </a:br>
            <a:r>
              <a:rPr lang="en" sz="5600" dirty="0"/>
              <a:t>Pipelines</a:t>
            </a:r>
            <a:endParaRPr sz="5600" dirty="0"/>
          </a:p>
        </p:txBody>
      </p:sp>
    </p:spTree>
  </p:cSld>
  <p:clrMapOvr>
    <a:masterClrMapping/>
  </p:clrMapOvr>
  <mc:AlternateContent xmlns:mc="http://schemas.openxmlformats.org/markup-compatibility/2006" xmlns:p14="http://schemas.microsoft.com/office/powerpoint/2010/main">
    <mc:Choice Requires="p14">
      <p:transition spd="slow" p14:dur="2000" advTm="45519"/>
    </mc:Choice>
    <mc:Fallback xmlns="">
      <p:transition spd="slow" advTm="4551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a:t>
            </a:fld>
            <a:endParaRPr dirty="0"/>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pic>
        <p:nvPicPr>
          <p:cNvPr id="5" name="Picture 4" descr="Graphical user interface, application, Teams&#10;&#10;Description automatically generated">
            <a:extLst>
              <a:ext uri="{FF2B5EF4-FFF2-40B4-BE49-F238E27FC236}">
                <a16:creationId xmlns:a16="http://schemas.microsoft.com/office/drawing/2014/main" id="{363D030A-2F3F-038A-F09E-68961AB510A9}"/>
              </a:ext>
            </a:extLst>
          </p:cNvPr>
          <p:cNvPicPr>
            <a:picLocks noChangeAspect="1"/>
          </p:cNvPicPr>
          <p:nvPr/>
        </p:nvPicPr>
        <p:blipFill>
          <a:blip r:embed="rId3"/>
          <a:stretch>
            <a:fillRect/>
          </a:stretch>
        </p:blipFill>
        <p:spPr>
          <a:xfrm>
            <a:off x="1070974" y="675475"/>
            <a:ext cx="10007600" cy="4673600"/>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want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2" name="Rectangle 1">
            <a:extLst>
              <a:ext uri="{FF2B5EF4-FFF2-40B4-BE49-F238E27FC236}">
                <a16:creationId xmlns:a16="http://schemas.microsoft.com/office/drawing/2014/main" id="{B5E563AA-2BE7-F70A-0B35-D6BE16B8A533}"/>
              </a:ext>
            </a:extLst>
          </p:cNvPr>
          <p:cNvSpPr/>
          <p:nvPr/>
        </p:nvSpPr>
        <p:spPr>
          <a:xfrm>
            <a:off x="915813" y="1689588"/>
            <a:ext cx="3207679" cy="2699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1"/>
                </a:solidFill>
                <a:latin typeface="DM Mono" panose="020B0509040201040103" pitchFamily="49" charset="77"/>
              </a:rPr>
              <a:t>1</a:t>
            </a:r>
            <a:r>
              <a:rPr lang="en-US" sz="4800" dirty="0">
                <a:solidFill>
                  <a:schemeClr val="bg1"/>
                </a:solidFill>
                <a:latin typeface="DM Mono" panose="020B0509040201040103" pitchFamily="49" charset="77"/>
              </a:rPr>
              <a:t> </a:t>
            </a:r>
          </a:p>
          <a:p>
            <a:pPr algn="ctr"/>
            <a:r>
              <a:rPr lang="en-US" sz="24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4480425" y="2808521"/>
            <a:ext cx="431528" cy="584775"/>
          </a:xfrm>
          <a:prstGeom prst="rect">
            <a:avLst/>
          </a:prstGeom>
          <a:noFill/>
        </p:spPr>
        <p:txBody>
          <a:bodyPr wrap="none" rtlCol="0">
            <a:spAutoFit/>
          </a:bodyPr>
          <a:lstStyle/>
          <a:p>
            <a:r>
              <a:rPr lang="en-US" sz="32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8713141" y="2870075"/>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9167638" y="2254524"/>
            <a:ext cx="1293944" cy="1569660"/>
          </a:xfrm>
          <a:prstGeom prst="rect">
            <a:avLst/>
          </a:prstGeom>
          <a:noFill/>
        </p:spPr>
        <p:txBody>
          <a:bodyPr wrap="none" rtlCol="0">
            <a:spAutoFit/>
          </a:bodyPr>
          <a:lstStyle/>
          <a:p>
            <a:pPr algn="ctr"/>
            <a:r>
              <a:rPr lang="en-US" sz="7200" dirty="0">
                <a:latin typeface="DM Mono" panose="020B0509040201040103" pitchFamily="49" charset="77"/>
              </a:rPr>
              <a:t>1</a:t>
            </a:r>
          </a:p>
          <a:p>
            <a:pPr algn="ctr"/>
            <a:r>
              <a:rPr lang="en-US" sz="2400" dirty="0">
                <a:latin typeface="DM Mono" panose="020B0509040201040103" pitchFamily="49" charset="77"/>
              </a:rPr>
              <a:t>Review</a:t>
            </a:r>
          </a:p>
        </p:txBody>
      </p:sp>
      <p:sp>
        <p:nvSpPr>
          <p:cNvPr id="4" name="Rectangle 3">
            <a:extLst>
              <a:ext uri="{FF2B5EF4-FFF2-40B4-BE49-F238E27FC236}">
                <a16:creationId xmlns:a16="http://schemas.microsoft.com/office/drawing/2014/main" id="{3B358567-40E3-7F9F-A87B-2DF031CB46F9}"/>
              </a:ext>
            </a:extLst>
          </p:cNvPr>
          <p:cNvSpPr/>
          <p:nvPr/>
        </p:nvSpPr>
        <p:spPr>
          <a:xfrm>
            <a:off x="714220" y="1444536"/>
            <a:ext cx="10558792" cy="31939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5260872" y="1784134"/>
            <a:ext cx="3095336" cy="2604986"/>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2"/>
                </a:solidFill>
                <a:latin typeface="DM Mono" panose="020B0509040201040103" pitchFamily="49" charset="77"/>
              </a:rPr>
              <a:t>0</a:t>
            </a:r>
            <a:r>
              <a:rPr lang="en-US" sz="4800" dirty="0">
                <a:solidFill>
                  <a:schemeClr val="bg2"/>
                </a:solidFill>
                <a:latin typeface="DM Mono" panose="020B0509040201040103" pitchFamily="49" charset="77"/>
              </a:rPr>
              <a:t> </a:t>
            </a:r>
          </a:p>
          <a:p>
            <a:pPr algn="ctr"/>
            <a:r>
              <a:rPr lang="en-US" sz="2400" dirty="0" err="1">
                <a:solidFill>
                  <a:schemeClr val="bg2"/>
                </a:solidFill>
                <a:latin typeface="DM Mono" panose="020B0509040201040103" pitchFamily="49" charset="77"/>
              </a:rPr>
              <a:t>Checkins</a:t>
            </a:r>
            <a:endParaRPr lang="en-US" sz="24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31559639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are testing</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2" name="Rectangle 1">
            <a:extLst>
              <a:ext uri="{FF2B5EF4-FFF2-40B4-BE49-F238E27FC236}">
                <a16:creationId xmlns:a16="http://schemas.microsoft.com/office/drawing/2014/main" id="{B5E563AA-2BE7-F70A-0B35-D6BE16B8A533}"/>
              </a:ext>
            </a:extLst>
          </p:cNvPr>
          <p:cNvSpPr/>
          <p:nvPr/>
        </p:nvSpPr>
        <p:spPr>
          <a:xfrm>
            <a:off x="915813" y="1689588"/>
            <a:ext cx="3207679" cy="2699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1"/>
                </a:solidFill>
                <a:latin typeface="DM Mono" panose="020B0509040201040103" pitchFamily="49" charset="77"/>
              </a:rPr>
              <a:t>1</a:t>
            </a:r>
            <a:r>
              <a:rPr lang="en-US" sz="4800" dirty="0">
                <a:solidFill>
                  <a:schemeClr val="bg1"/>
                </a:solidFill>
                <a:latin typeface="DM Mono" panose="020B0509040201040103" pitchFamily="49" charset="77"/>
              </a:rPr>
              <a:t> </a:t>
            </a:r>
          </a:p>
          <a:p>
            <a:pPr algn="ctr"/>
            <a:r>
              <a:rPr lang="en-US" sz="2400" dirty="0">
                <a:solidFill>
                  <a:schemeClr val="bg1"/>
                </a:solidFill>
                <a:latin typeface="DM Mono" panose="020B0509040201040103" pitchFamily="49" charset="77"/>
              </a:rPr>
              <a:t>Mobile Review</a:t>
            </a:r>
          </a:p>
          <a:p>
            <a:pPr algn="ctr"/>
            <a:r>
              <a:rPr lang="en-US" sz="2400" dirty="0">
                <a:solidFill>
                  <a:schemeClr val="bg1"/>
                </a:solidFill>
                <a:latin typeface="DM Mono" panose="020B0509040201040103" pitchFamily="49" charset="77"/>
              </a:rPr>
              <a:t>for </a:t>
            </a:r>
          </a:p>
          <a:p>
            <a:pPr algn="ctr"/>
            <a:r>
              <a:rPr lang="en-US" sz="24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4480425" y="2808521"/>
            <a:ext cx="431528" cy="584775"/>
          </a:xfrm>
          <a:prstGeom prst="rect">
            <a:avLst/>
          </a:prstGeom>
          <a:noFill/>
        </p:spPr>
        <p:txBody>
          <a:bodyPr wrap="none" rtlCol="0">
            <a:spAutoFit/>
          </a:bodyPr>
          <a:lstStyle/>
          <a:p>
            <a:r>
              <a:rPr lang="en-US" sz="32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8713141" y="2870075"/>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9059711" y="1762079"/>
            <a:ext cx="1905185" cy="2677656"/>
          </a:xfrm>
          <a:prstGeom prst="rect">
            <a:avLst/>
          </a:prstGeom>
          <a:noFill/>
        </p:spPr>
        <p:txBody>
          <a:bodyPr wrap="square" rtlCol="0">
            <a:spAutoFit/>
          </a:bodyPr>
          <a:lstStyle/>
          <a:p>
            <a:pPr algn="ctr"/>
            <a:r>
              <a:rPr lang="en-US" sz="7200" dirty="0">
                <a:latin typeface="DM Mono" panose="020B0509040201040103" pitchFamily="49" charset="77"/>
              </a:rPr>
              <a:t>1 </a:t>
            </a:r>
          </a:p>
          <a:p>
            <a:pPr algn="ctr"/>
            <a:r>
              <a:rPr lang="en-US" sz="2400" dirty="0">
                <a:latin typeface="DM Mono" panose="020B0509040201040103" pitchFamily="49" charset="77"/>
              </a:rPr>
              <a:t>Review</a:t>
            </a:r>
          </a:p>
          <a:p>
            <a:pPr algn="ctr"/>
            <a:r>
              <a:rPr lang="en-US" sz="2400" dirty="0">
                <a:latin typeface="DM Mono" panose="020B0509040201040103" pitchFamily="49" charset="77"/>
              </a:rPr>
              <a:t>for</a:t>
            </a:r>
          </a:p>
          <a:p>
            <a:pPr algn="ctr"/>
            <a:r>
              <a:rPr lang="en-US" sz="24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714220" y="1444536"/>
            <a:ext cx="10558792" cy="31939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5260872" y="1784134"/>
            <a:ext cx="3095336" cy="2604986"/>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2"/>
                </a:solidFill>
                <a:latin typeface="DM Mono" panose="020B0509040201040103" pitchFamily="49" charset="77"/>
              </a:rPr>
              <a:t>0</a:t>
            </a:r>
            <a:r>
              <a:rPr lang="en-US" sz="4800" dirty="0">
                <a:solidFill>
                  <a:schemeClr val="bg2"/>
                </a:solidFill>
                <a:latin typeface="DM Mono" panose="020B0509040201040103" pitchFamily="49" charset="77"/>
              </a:rPr>
              <a:t> </a:t>
            </a:r>
          </a:p>
          <a:p>
            <a:pPr algn="ctr"/>
            <a:r>
              <a:rPr lang="en-US" sz="2400" dirty="0" err="1">
                <a:solidFill>
                  <a:schemeClr val="bg2"/>
                </a:solidFill>
                <a:latin typeface="DM Mono" panose="020B0509040201040103" pitchFamily="49" charset="77"/>
              </a:rPr>
              <a:t>Checkins</a:t>
            </a:r>
            <a:endParaRPr lang="en-US" sz="2400" dirty="0">
              <a:solidFill>
                <a:schemeClr val="bg2"/>
              </a:solidFill>
              <a:latin typeface="DM Mono" panose="020B0509040201040103" pitchFamily="49" charset="77"/>
            </a:endParaRPr>
          </a:p>
          <a:p>
            <a:pPr algn="ctr"/>
            <a:r>
              <a:rPr lang="en-US" sz="2400" dirty="0">
                <a:solidFill>
                  <a:schemeClr val="bg2"/>
                </a:solidFill>
                <a:latin typeface="DM Mono" panose="020B0509040201040103" pitchFamily="49" charset="77"/>
              </a:rPr>
              <a:t>at</a:t>
            </a:r>
          </a:p>
          <a:p>
            <a:pPr algn="ctr"/>
            <a:r>
              <a:rPr lang="en-US" sz="2400" dirty="0">
                <a:solidFill>
                  <a:schemeClr val="bg2"/>
                </a:solidFill>
                <a:latin typeface="DM Mono" panose="020B0509040201040103" pitchFamily="49" charset="77"/>
              </a:rPr>
              <a:t>Inglewood Pizza</a:t>
            </a:r>
          </a:p>
        </p:txBody>
      </p:sp>
    </p:spTree>
    <p:extLst>
      <p:ext uri="{BB962C8B-B14F-4D97-AF65-F5344CB8AC3E}">
        <p14:creationId xmlns:p14="http://schemas.microsoft.com/office/powerpoint/2010/main" val="11689880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Starting with the Duplicated Test…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453003" y="1050992"/>
            <a:ext cx="11282818" cy="50167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test_will_do_the_right_thing</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latin typeface="DM Mono" panose="020B0509040201040103" pitchFamily="49" charset="77"/>
              </a:rPr>
              <a:t>  </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25349701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Give it a better name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453003" y="1050992"/>
            <a:ext cx="11282818" cy="50167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highlight>
                  <a:srgbClr val="FFFF00"/>
                </a:highlight>
                <a:latin typeface="DM Mono" panose="020B0509040201040103" pitchFamily="49" charset="77"/>
              </a:rPr>
              <a:t>test_will_do_the_right_thing</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latin typeface="DM Mono" panose="020B0509040201040103" pitchFamily="49" charset="77"/>
              </a:rPr>
              <a:t>  </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84592565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Give it a better name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453003" y="1050992"/>
            <a:ext cx="11282818" cy="50167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highlight>
                  <a:srgbClr val="FFFF00"/>
                </a:highlight>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latin typeface="DM Mono" panose="020B0509040201040103" pitchFamily="49" charset="77"/>
              </a:rPr>
              <a:t>  </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3289282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453003" y="1050992"/>
            <a:ext cx="11282818" cy="50167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latin typeface="DM Mono" panose="020B0509040201040103" pitchFamily="49" charset="77"/>
              </a:rPr>
              <a:t>  </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338683735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3" name="!!assertion">
            <a:extLst>
              <a:ext uri="{FF2B5EF4-FFF2-40B4-BE49-F238E27FC236}">
                <a16:creationId xmlns:a16="http://schemas.microsoft.com/office/drawing/2014/main" id="{C933C37E-32CD-5AFA-CAC9-8185A82C5703}"/>
              </a:ext>
            </a:extLst>
          </p:cNvPr>
          <p:cNvSpPr/>
          <p:nvPr/>
        </p:nvSpPr>
        <p:spPr>
          <a:xfrm>
            <a:off x="696106" y="5198375"/>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1600" dirty="0">
              <a:latin typeface="DM Mono" panose="020B0509040201040103" pitchFamily="49" charset="77"/>
            </a:endParaRPr>
          </a:p>
        </p:txBody>
      </p:sp>
      <p:sp>
        <p:nvSpPr>
          <p:cNvPr id="10" name="TextBox 9">
            <a:extLst>
              <a:ext uri="{FF2B5EF4-FFF2-40B4-BE49-F238E27FC236}">
                <a16:creationId xmlns:a16="http://schemas.microsoft.com/office/drawing/2014/main" id="{746E1253-F183-9F19-9728-F09E98178735}"/>
              </a:ext>
            </a:extLst>
          </p:cNvPr>
          <p:cNvSpPr txBox="1"/>
          <p:nvPr/>
        </p:nvSpPr>
        <p:spPr>
          <a:xfrm>
            <a:off x="453003" y="1050992"/>
            <a:ext cx="11282818" cy="40318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sz="2000" dirty="0">
              <a:latin typeface="DM Mono" panose="020B0509040201040103" pitchFamily="49" charset="77"/>
            </a:endParaRPr>
          </a:p>
        </p:txBody>
      </p:sp>
      <p:sp>
        <p:nvSpPr>
          <p:cNvPr id="15" name="Rectangle 14">
            <a:extLst>
              <a:ext uri="{FF2B5EF4-FFF2-40B4-BE49-F238E27FC236}">
                <a16:creationId xmlns:a16="http://schemas.microsoft.com/office/drawing/2014/main" id="{7873052A-5F8E-C6A7-973F-95494EB7388E}"/>
              </a:ext>
            </a:extLst>
          </p:cNvPr>
          <p:cNvSpPr/>
          <p:nvPr/>
        </p:nvSpPr>
        <p:spPr>
          <a:xfrm>
            <a:off x="690189" y="5231048"/>
            <a:ext cx="10025743" cy="83893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59783215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766856" y="359229"/>
            <a:ext cx="10655113" cy="36933188"/>
          </a:xfrm>
          <a:prstGeom prst="rect">
            <a:avLst/>
          </a:prstGeom>
          <a:solidFill>
            <a:schemeClr val="bg1"/>
          </a:solidFill>
        </p:spPr>
        <p:txBody>
          <a:bodyPr wrap="square">
            <a:spAutoFit/>
          </a:bodyPr>
          <a:lstStyle/>
          <a:p>
            <a:endParaRPr lang="en-CA" dirty="0">
              <a:solidFill>
                <a:srgbClr val="63A35C"/>
              </a:solidFill>
              <a:latin typeface="DM Mono" panose="020B0509040201040103" pitchFamily="49" charset="77"/>
            </a:endParaRPr>
          </a:p>
          <a:p>
            <a:endParaRPr lang="en-CA" dirty="0">
              <a:solidFill>
                <a:srgbClr val="63A35C"/>
              </a:solidFill>
              <a:latin typeface="DM Mono" panose="020B0509040201040103" pitchFamily="49" charset="77"/>
            </a:endParaRPr>
          </a:p>
          <a:p>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"XQfwVwDr-v0ZS3_CbbE5Xw"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"mh_-eMZ6K5RLWhZyISBhwA"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dirty="0" err="1">
                <a:solidFill>
                  <a:srgbClr val="183691"/>
                </a:solidFill>
                <a:latin typeface="DM Mono" panose="020B0509040201040103" pitchFamily="49" charset="77"/>
              </a:rPr>
              <a:t>nThe</a:t>
            </a:r>
            <a:r>
              <a:rPr lang="en-CA"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"2018-07-07 22:09:11"</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"7ATYjTIgM3jUlt4UM3IypQ"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"OyoGAe7OKpv6SyGZT5g77Q"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"qkRM_2X51Yqxk3btlwAQIg"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Ive</a:t>
            </a:r>
            <a:r>
              <a:rPr lang="en-CA"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dirty="0" err="1">
                <a:solidFill>
                  <a:srgbClr val="183691"/>
                </a:solidFill>
                <a:latin typeface="DM Mono" panose="020B0509040201040103" pitchFamily="49" charset="77"/>
              </a:rPr>
              <a:t>nFor</a:t>
            </a:r>
            <a:r>
              <a:rPr lang="en-CA" dirty="0">
                <a:solidFill>
                  <a:srgbClr val="183691"/>
                </a:solidFill>
                <a:latin typeface="DM Mono" panose="020B0509040201040103" pitchFamily="49" charset="77"/>
              </a:rPr>
              <a:t> anyone who struggles to fit workouts in, the online scheduling system makes it easy to plan ahead (and </a:t>
            </a:r>
            <a:r>
              <a:rPr lang="en-CA" dirty="0" err="1">
                <a:solidFill>
                  <a:srgbClr val="183691"/>
                </a:solidFill>
                <a:latin typeface="DM Mono" panose="020B0509040201040103" pitchFamily="49" charset="77"/>
              </a:rPr>
              <a:t>theres</a:t>
            </a:r>
            <a:r>
              <a:rPr lang="en-CA" dirty="0">
                <a:solidFill>
                  <a:srgbClr val="183691"/>
                </a:solidFill>
                <a:latin typeface="DM Mono" panose="020B0509040201040103" pitchFamily="49" charset="77"/>
              </a:rPr>
              <a:t> no need to line up way in advanced like many gyms make you do).\n\</a:t>
            </a:r>
            <a:r>
              <a:rPr lang="en-CA" dirty="0" err="1">
                <a:solidFill>
                  <a:srgbClr val="183691"/>
                </a:solidFill>
                <a:latin typeface="DM Mono" panose="020B0509040201040103" pitchFamily="49" charset="77"/>
              </a:rPr>
              <a:t>nThere</a:t>
            </a:r>
            <a:r>
              <a:rPr lang="en-CA" dirty="0">
                <a:solidFill>
                  <a:srgbClr val="183691"/>
                </a:solidFill>
                <a:latin typeface="DM Mono" panose="020B0509040201040103" pitchFamily="49" charset="77"/>
              </a:rPr>
              <a:t> is no way I can write this review without giving Russell, the owner of Body Cycle, a shout out. </a:t>
            </a:r>
            <a:r>
              <a:rPr lang="en-CA" dirty="0" err="1">
                <a:solidFill>
                  <a:srgbClr val="183691"/>
                </a:solidFill>
                <a:latin typeface="DM Mono" panose="020B0509040201040103" pitchFamily="49" charset="77"/>
              </a:rPr>
              <a:t>Russells</a:t>
            </a:r>
            <a:r>
              <a:rPr lang="en-CA"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dirty="0" err="1">
                <a:solidFill>
                  <a:srgbClr val="183691"/>
                </a:solidFill>
                <a:latin typeface="DM Mono" panose="020B0509040201040103" pitchFamily="49" charset="77"/>
              </a:rPr>
              <a:t>hes</a:t>
            </a:r>
            <a:r>
              <a:rPr lang="en-CA" dirty="0">
                <a:solidFill>
                  <a:srgbClr val="183691"/>
                </a:solidFill>
                <a:latin typeface="DM Mono" panose="020B0509040201040103" pitchFamily="49" charset="77"/>
              </a:rPr>
              <a:t> kicking your butt in class!"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13:18:32"</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"YjUWPpI6HXG530lwP-fb2A"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"8g_iMtfSiwikVnbP2etR0A"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16:23:50"</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"e4Vwtrqf-wpJfwesgvdgxQ"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"bcjbaE6dDog4jkNY91ncLQ"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tUFrWirKiKi_TAnsVWINQQ</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4.0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dirty="0" err="1">
                <a:solidFill>
                  <a:srgbClr val="183691"/>
                </a:solidFill>
                <a:latin typeface="DM Mono" panose="020B0509040201040103" pitchFamily="49" charset="77"/>
              </a:rPr>
              <a:t>esp</a:t>
            </a:r>
            <a:r>
              <a:rPr lang="en-CA" dirty="0">
                <a:solidFill>
                  <a:srgbClr val="183691"/>
                </a:solidFill>
                <a:latin typeface="DM Mono" panose="020B0509040201040103" pitchFamily="49" charset="77"/>
              </a:rPr>
              <a:t> after eating too many curds! Had the onion, gruyere, tomato sandwich. </a:t>
            </a:r>
            <a:r>
              <a:rPr lang="en-CA" dirty="0" err="1">
                <a:solidFill>
                  <a:srgbClr val="183691"/>
                </a:solidFill>
                <a:latin typeface="DM Mono" panose="020B0509040201040103" pitchFamily="49" charset="77"/>
              </a:rPr>
              <a:t>Wasnt</a:t>
            </a:r>
            <a:r>
              <a:rPr lang="en-CA"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"2017-01-14 20:54:15"</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"mpf3x-BjTdTEA3yCZrAYPw"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"r3zeYsv1XFBRA4dJpL78cw"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"mWMc6_wTdE0EUBKIGXDVfA"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"Loved this tour! I grabbed a </a:t>
            </a:r>
            <a:r>
              <a:rPr lang="en-CA" dirty="0" err="1">
                <a:solidFill>
                  <a:srgbClr val="183691"/>
                </a:solidFill>
                <a:latin typeface="DM Mono" panose="020B0509040201040103" pitchFamily="49" charset="77"/>
              </a:rPr>
              <a:t>groupon</a:t>
            </a:r>
            <a:r>
              <a:rPr lang="en-CA" dirty="0">
                <a:solidFill>
                  <a:srgbClr val="183691"/>
                </a:solidFill>
                <a:latin typeface="DM Mono" panose="020B0509040201040103" pitchFamily="49" charset="77"/>
              </a:rPr>
              <a:t> and the price was great. It was the perfect way to explore New Orleans for someone </a:t>
            </a:r>
            <a:r>
              <a:rPr lang="en-CA" dirty="0" err="1">
                <a:solidFill>
                  <a:srgbClr val="183691"/>
                </a:solidFill>
                <a:latin typeface="DM Mono" panose="020B0509040201040103" pitchFamily="49" charset="77"/>
              </a:rPr>
              <a:t>whod</a:t>
            </a:r>
            <a:r>
              <a:rPr lang="en-CA" dirty="0">
                <a:solidFill>
                  <a:srgbClr val="183691"/>
                </a:solidFill>
                <a:latin typeface="DM Mono" panose="020B0509040201040103" pitchFamily="49" charset="77"/>
              </a:rPr>
              <a:t> never been there before and </a:t>
            </a:r>
            <a:r>
              <a:rPr lang="en-CA" dirty="0" err="1">
                <a:solidFill>
                  <a:srgbClr val="183691"/>
                </a:solidFill>
                <a:latin typeface="DM Mono" panose="020B0509040201040103" pitchFamily="49" charset="77"/>
              </a:rPr>
              <a:t>didnt</a:t>
            </a:r>
            <a:r>
              <a:rPr lang="en-CA"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meet up in front of a grocery store (seems strange at first, but its not terribly hard to find, and </a:t>
            </a:r>
            <a:r>
              <a:rPr lang="en-CA" dirty="0" err="1">
                <a:solidFill>
                  <a:srgbClr val="183691"/>
                </a:solidFill>
                <a:latin typeface="DM Mono" panose="020B0509040201040103" pitchFamily="49" charset="77"/>
              </a:rPr>
              <a:t>itll</a:t>
            </a:r>
            <a:r>
              <a:rPr lang="en-CA" dirty="0">
                <a:solidFill>
                  <a:srgbClr val="183691"/>
                </a:solidFill>
                <a:latin typeface="DM Mono" panose="020B0509040201040103" pitchFamily="49" charset="77"/>
              </a:rPr>
              <a:t> give you a chance to get some water), and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"2021-01-03 23:21:18"</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"LHSTtnW3YHCeUkRDGyJOyw"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"yfFzsLmaWF2d4Sr0UNbBgg"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"_ZeMknuYdlQcUqng_Im3yg"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"2021-08-07 02:29:16"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"B5XSoSG3SfvQGtKEGQ1tSQ"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wSTuiTk-sKNdcFyprzZAjg</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"k0hlBqXX-Bt0vf1op7Jr1w"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dirty="0" err="1">
                <a:solidFill>
                  <a:srgbClr val="183691"/>
                </a:solidFill>
                <a:latin typeface="DM Mono" panose="020B0509040201040103" pitchFamily="49" charset="77"/>
              </a:rPr>
              <a:t>thats</a:t>
            </a:r>
            <a:r>
              <a:rPr lang="en-CA"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22:46:33"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"gebiRewfieSdtt17PTW6Zg"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"59MxRhNVhU9MYndMkz0wtw"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"pUycOfUwM8vqX7KjRRhUEA"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"Had a party of 6 here for hibachi. Our waitress brought our separate sushi orders on one plate so we </a:t>
            </a:r>
            <a:r>
              <a:rPr lang="en-CA" dirty="0" err="1">
                <a:solidFill>
                  <a:srgbClr val="183691"/>
                </a:solidFill>
                <a:latin typeface="DM Mono" panose="020B0509040201040103" pitchFamily="49" charset="77"/>
              </a:rPr>
              <a:t>couldnt</a:t>
            </a:r>
            <a:r>
              <a:rPr lang="en-CA" dirty="0">
                <a:solidFill>
                  <a:srgbClr val="183691"/>
                </a:solidFill>
                <a:latin typeface="DM Mono" panose="020B0509040201040103" pitchFamily="49" charset="77"/>
              </a:rPr>
              <a:t> really tell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was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and forgot several items on an order. I understand making mistakes but the </a:t>
            </a:r>
            <a:r>
              <a:rPr lang="en-CA" dirty="0" err="1">
                <a:solidFill>
                  <a:srgbClr val="183691"/>
                </a:solidFill>
                <a:latin typeface="DM Mono" panose="020B0509040201040103" pitchFamily="49" charset="77"/>
              </a:rPr>
              <a:t>restaraunt</a:t>
            </a:r>
            <a:r>
              <a:rPr lang="en-CA"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dirty="0" err="1">
                <a:solidFill>
                  <a:srgbClr val="183691"/>
                </a:solidFill>
                <a:latin typeface="DM Mono" panose="020B0509040201040103" pitchFamily="49" charset="77"/>
              </a:rPr>
              <a:t>im</a:t>
            </a:r>
            <a:r>
              <a:rPr lang="en-CA" dirty="0">
                <a:solidFill>
                  <a:srgbClr val="183691"/>
                </a:solidFill>
                <a:latin typeface="DM Mono" panose="020B0509040201040103" pitchFamily="49" charset="77"/>
              </a:rPr>
              <a:t> hoping it was just an off night here. But for the money I </a:t>
            </a:r>
            <a:r>
              <a:rPr lang="en-CA" dirty="0" err="1">
                <a:solidFill>
                  <a:srgbClr val="183691"/>
                </a:solidFill>
                <a:latin typeface="DM Mono" panose="020B0509040201040103" pitchFamily="49" charset="77"/>
              </a:rPr>
              <a:t>wouldnt</a:t>
            </a:r>
            <a:r>
              <a:rPr lang="en-CA" dirty="0">
                <a:solidFill>
                  <a:srgbClr val="183691"/>
                </a:solidFill>
                <a:latin typeface="DM Mono" panose="020B0509040201040103" pitchFamily="49" charset="77"/>
              </a:rPr>
              <a:t> go back."</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"2016-07-25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p>
          <a:p>
            <a:r>
              <a:rPr lang="en-CA" dirty="0">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"be02921c1ccd4c5dabdc63bd29f3bd35"</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"0dea283273fa4f40ac12ea210994d5f8"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"41189bbb4fb446a586b0d69aba01d39b"</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195943" y="167617"/>
            <a:ext cx="12603575"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b="1" dirty="0" err="1">
                <a:solidFill>
                  <a:schemeClr val="tx1"/>
                </a:solidFill>
              </a:rPr>
              <a:t>mobile_reviews.json</a:t>
            </a:r>
            <a:endParaRPr sz="3200" dirty="0">
              <a:solidFill>
                <a:schemeClr val="tx1"/>
              </a:solidFill>
            </a:endParaRPr>
          </a:p>
        </p:txBody>
      </p:sp>
    </p:spTree>
    <p:extLst>
      <p:ext uri="{BB962C8B-B14F-4D97-AF65-F5344CB8AC3E}">
        <p14:creationId xmlns:p14="http://schemas.microsoft.com/office/powerpoint/2010/main" val="11449947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644408" y="-26670385"/>
            <a:ext cx="10802031" cy="36502300"/>
          </a:xfrm>
          <a:prstGeom prst="rect">
            <a:avLst/>
          </a:prstGeom>
          <a:solidFill>
            <a:schemeClr val="bg1"/>
          </a:solidFill>
        </p:spPr>
        <p:txBody>
          <a:bodyPr wrap="square">
            <a:spAutoFit/>
          </a:bodyPr>
          <a:lstStyle/>
          <a:p>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"XQfwVwDr-v0ZS3_CbbE5Xw"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"mh_-eMZ6K5RLWhZyISBhwA"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dirty="0" err="1">
                <a:solidFill>
                  <a:srgbClr val="183691"/>
                </a:solidFill>
                <a:latin typeface="DM Mono" panose="020B0509040201040103" pitchFamily="49" charset="77"/>
              </a:rPr>
              <a:t>nThe</a:t>
            </a:r>
            <a:r>
              <a:rPr lang="en-CA"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"2018-07-07 22:09:11"</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"7ATYjTIgM3jUlt4UM3IypQ"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"OyoGAe7OKpv6SyGZT5g77Q"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"qkRM_2X51Yqxk3btlwAQIg"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Ive</a:t>
            </a:r>
            <a:r>
              <a:rPr lang="en-CA"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dirty="0" err="1">
                <a:solidFill>
                  <a:srgbClr val="183691"/>
                </a:solidFill>
                <a:latin typeface="DM Mono" panose="020B0509040201040103" pitchFamily="49" charset="77"/>
              </a:rPr>
              <a:t>nFor</a:t>
            </a:r>
            <a:r>
              <a:rPr lang="en-CA" dirty="0">
                <a:solidFill>
                  <a:srgbClr val="183691"/>
                </a:solidFill>
                <a:latin typeface="DM Mono" panose="020B0509040201040103" pitchFamily="49" charset="77"/>
              </a:rPr>
              <a:t> anyone who struggles to fit workouts in, the online scheduling system makes it easy to plan ahead (and </a:t>
            </a:r>
            <a:r>
              <a:rPr lang="en-CA" dirty="0" err="1">
                <a:solidFill>
                  <a:srgbClr val="183691"/>
                </a:solidFill>
                <a:latin typeface="DM Mono" panose="020B0509040201040103" pitchFamily="49" charset="77"/>
              </a:rPr>
              <a:t>theres</a:t>
            </a:r>
            <a:r>
              <a:rPr lang="en-CA" dirty="0">
                <a:solidFill>
                  <a:srgbClr val="183691"/>
                </a:solidFill>
                <a:latin typeface="DM Mono" panose="020B0509040201040103" pitchFamily="49" charset="77"/>
              </a:rPr>
              <a:t> no need to line up way in advanced like many gyms make you do).\n\</a:t>
            </a:r>
            <a:r>
              <a:rPr lang="en-CA" dirty="0" err="1">
                <a:solidFill>
                  <a:srgbClr val="183691"/>
                </a:solidFill>
                <a:latin typeface="DM Mono" panose="020B0509040201040103" pitchFamily="49" charset="77"/>
              </a:rPr>
              <a:t>nThere</a:t>
            </a:r>
            <a:r>
              <a:rPr lang="en-CA" dirty="0">
                <a:solidFill>
                  <a:srgbClr val="183691"/>
                </a:solidFill>
                <a:latin typeface="DM Mono" panose="020B0509040201040103" pitchFamily="49" charset="77"/>
              </a:rPr>
              <a:t> is no way I can write this review without giving Russell, the owner of Body Cycle, a shout out. </a:t>
            </a:r>
            <a:r>
              <a:rPr lang="en-CA" dirty="0" err="1">
                <a:solidFill>
                  <a:srgbClr val="183691"/>
                </a:solidFill>
                <a:latin typeface="DM Mono" panose="020B0509040201040103" pitchFamily="49" charset="77"/>
              </a:rPr>
              <a:t>Russells</a:t>
            </a:r>
            <a:r>
              <a:rPr lang="en-CA"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dirty="0" err="1">
                <a:solidFill>
                  <a:srgbClr val="183691"/>
                </a:solidFill>
                <a:latin typeface="DM Mono" panose="020B0509040201040103" pitchFamily="49" charset="77"/>
              </a:rPr>
              <a:t>hes</a:t>
            </a:r>
            <a:r>
              <a:rPr lang="en-CA" dirty="0">
                <a:solidFill>
                  <a:srgbClr val="183691"/>
                </a:solidFill>
                <a:latin typeface="DM Mono" panose="020B0509040201040103" pitchFamily="49" charset="77"/>
              </a:rPr>
              <a:t> kicking your butt in class!"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13:18:32"</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"YjUWPpI6HXG530lwP-fb2A"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"8g_iMtfSiwikVnbP2etR0A"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16:23:50"</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"e4Vwtrqf-wpJfwesgvdgxQ"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"bcjbaE6dDog4jkNY91ncLQ"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tUFrWirKiKi_TAnsVWINQQ</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4.0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dirty="0" err="1">
                <a:solidFill>
                  <a:srgbClr val="183691"/>
                </a:solidFill>
                <a:latin typeface="DM Mono" panose="020B0509040201040103" pitchFamily="49" charset="77"/>
              </a:rPr>
              <a:t>esp</a:t>
            </a:r>
            <a:r>
              <a:rPr lang="en-CA" dirty="0">
                <a:solidFill>
                  <a:srgbClr val="183691"/>
                </a:solidFill>
                <a:latin typeface="DM Mono" panose="020B0509040201040103" pitchFamily="49" charset="77"/>
              </a:rPr>
              <a:t> after eating too many curds! Had the onion, gruyere, tomato sandwich. </a:t>
            </a:r>
            <a:r>
              <a:rPr lang="en-CA" dirty="0" err="1">
                <a:solidFill>
                  <a:srgbClr val="183691"/>
                </a:solidFill>
                <a:latin typeface="DM Mono" panose="020B0509040201040103" pitchFamily="49" charset="77"/>
              </a:rPr>
              <a:t>Wasnt</a:t>
            </a:r>
            <a:r>
              <a:rPr lang="en-CA"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"2017-01-14 20:54:15"</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"mpf3x-BjTdTEA3yCZrAYPw"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"r3zeYsv1XFBRA4dJpL78cw"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"mWMc6_wTdE0EUBKIGXDVfA"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"Loved this tour! I grabbed a </a:t>
            </a:r>
            <a:r>
              <a:rPr lang="en-CA" dirty="0" err="1">
                <a:solidFill>
                  <a:srgbClr val="183691"/>
                </a:solidFill>
                <a:latin typeface="DM Mono" panose="020B0509040201040103" pitchFamily="49" charset="77"/>
              </a:rPr>
              <a:t>groupon</a:t>
            </a:r>
            <a:r>
              <a:rPr lang="en-CA" dirty="0">
                <a:solidFill>
                  <a:srgbClr val="183691"/>
                </a:solidFill>
                <a:latin typeface="DM Mono" panose="020B0509040201040103" pitchFamily="49" charset="77"/>
              </a:rPr>
              <a:t> and the price was great. It was the perfect way to explore New Orleans for someone </a:t>
            </a:r>
            <a:r>
              <a:rPr lang="en-CA" dirty="0" err="1">
                <a:solidFill>
                  <a:srgbClr val="183691"/>
                </a:solidFill>
                <a:latin typeface="DM Mono" panose="020B0509040201040103" pitchFamily="49" charset="77"/>
              </a:rPr>
              <a:t>whod</a:t>
            </a:r>
            <a:r>
              <a:rPr lang="en-CA" dirty="0">
                <a:solidFill>
                  <a:srgbClr val="183691"/>
                </a:solidFill>
                <a:latin typeface="DM Mono" panose="020B0509040201040103" pitchFamily="49" charset="77"/>
              </a:rPr>
              <a:t> never been there before and </a:t>
            </a:r>
            <a:r>
              <a:rPr lang="en-CA" dirty="0" err="1">
                <a:solidFill>
                  <a:srgbClr val="183691"/>
                </a:solidFill>
                <a:latin typeface="DM Mono" panose="020B0509040201040103" pitchFamily="49" charset="77"/>
              </a:rPr>
              <a:t>didnt</a:t>
            </a:r>
            <a:r>
              <a:rPr lang="en-CA"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meet up in front of a grocery store (seems strange at first, but its not terribly hard to find, and </a:t>
            </a:r>
            <a:r>
              <a:rPr lang="en-CA" dirty="0" err="1">
                <a:solidFill>
                  <a:srgbClr val="183691"/>
                </a:solidFill>
                <a:latin typeface="DM Mono" panose="020B0509040201040103" pitchFamily="49" charset="77"/>
              </a:rPr>
              <a:t>itll</a:t>
            </a:r>
            <a:r>
              <a:rPr lang="en-CA" dirty="0">
                <a:solidFill>
                  <a:srgbClr val="183691"/>
                </a:solidFill>
                <a:latin typeface="DM Mono" panose="020B0509040201040103" pitchFamily="49" charset="77"/>
              </a:rPr>
              <a:t> give you a chance to get some water), and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"2021-01-03 23:21:18"</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"LHSTtnW3YHCeUkRDGyJOyw"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"yfFzsLmaWF2d4Sr0UNbBgg"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"_ZeMknuYdlQcUqng_Im3yg"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"2021-08-07 02:29:16"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"B5XSoSG3SfvQGtKEGQ1tSQ"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wSTuiTk-sKNdcFyprzZAjg</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"k0hlBqXX-Bt0vf1op7Jr1w"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dirty="0" err="1">
                <a:solidFill>
                  <a:srgbClr val="183691"/>
                </a:solidFill>
                <a:latin typeface="DM Mono" panose="020B0509040201040103" pitchFamily="49" charset="77"/>
              </a:rPr>
              <a:t>thats</a:t>
            </a:r>
            <a:r>
              <a:rPr lang="en-CA"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22:46:33"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"gebiRewfieSdtt17PTW6Zg"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"59MxRhNVhU9MYndMkz0wtw"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"pUycOfUwM8vqX7KjRRhUEA"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"Had a party of 6 here for hibachi. Our waitress brought our separate sushi orders on one plate so we </a:t>
            </a:r>
            <a:r>
              <a:rPr lang="en-CA" dirty="0" err="1">
                <a:solidFill>
                  <a:srgbClr val="183691"/>
                </a:solidFill>
                <a:latin typeface="DM Mono" panose="020B0509040201040103" pitchFamily="49" charset="77"/>
              </a:rPr>
              <a:t>couldnt</a:t>
            </a:r>
            <a:r>
              <a:rPr lang="en-CA" dirty="0">
                <a:solidFill>
                  <a:srgbClr val="183691"/>
                </a:solidFill>
                <a:latin typeface="DM Mono" panose="020B0509040201040103" pitchFamily="49" charset="77"/>
              </a:rPr>
              <a:t> really tell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was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and forgot several items on an order. I understand making mistakes but the </a:t>
            </a:r>
            <a:r>
              <a:rPr lang="en-CA" dirty="0" err="1">
                <a:solidFill>
                  <a:srgbClr val="183691"/>
                </a:solidFill>
                <a:latin typeface="DM Mono" panose="020B0509040201040103" pitchFamily="49" charset="77"/>
              </a:rPr>
              <a:t>restaraunt</a:t>
            </a:r>
            <a:r>
              <a:rPr lang="en-CA"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dirty="0" err="1">
                <a:solidFill>
                  <a:srgbClr val="183691"/>
                </a:solidFill>
                <a:latin typeface="DM Mono" panose="020B0509040201040103" pitchFamily="49" charset="77"/>
              </a:rPr>
              <a:t>im</a:t>
            </a:r>
            <a:r>
              <a:rPr lang="en-CA" dirty="0">
                <a:solidFill>
                  <a:srgbClr val="183691"/>
                </a:solidFill>
                <a:latin typeface="DM Mono" panose="020B0509040201040103" pitchFamily="49" charset="77"/>
              </a:rPr>
              <a:t> hoping it was just an off night here. But for the money I </a:t>
            </a:r>
            <a:r>
              <a:rPr lang="en-CA" dirty="0" err="1">
                <a:solidFill>
                  <a:srgbClr val="183691"/>
                </a:solidFill>
                <a:latin typeface="DM Mono" panose="020B0509040201040103" pitchFamily="49" charset="77"/>
              </a:rPr>
              <a:t>wouldnt</a:t>
            </a:r>
            <a:r>
              <a:rPr lang="en-CA" dirty="0">
                <a:solidFill>
                  <a:srgbClr val="183691"/>
                </a:solidFill>
                <a:latin typeface="DM Mono" panose="020B0509040201040103" pitchFamily="49" charset="77"/>
              </a:rPr>
              <a:t> go back."</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"2016-07-25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"be02921c1ccd4c5dabdc63bd29f3bd35"</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"0dea283273fa4f40ac12ea210994d5f8"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"41189bbb4fb446a586b0d69aba01d39b"</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717866" y="3347358"/>
            <a:ext cx="10655113" cy="2596936"/>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173978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644408" y="-26670385"/>
            <a:ext cx="10802031" cy="36502300"/>
          </a:xfrm>
          <a:prstGeom prst="rect">
            <a:avLst/>
          </a:prstGeom>
          <a:solidFill>
            <a:schemeClr val="bg1"/>
          </a:solidFill>
        </p:spPr>
        <p:txBody>
          <a:bodyPr wrap="square">
            <a:spAutoFit/>
          </a:bodyPr>
          <a:lstStyle/>
          <a:p>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"XQfwVwDr-v0ZS3_CbbE5Xw"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"mh_-eMZ6K5RLWhZyISBhwA"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dirty="0" err="1">
                <a:solidFill>
                  <a:srgbClr val="183691"/>
                </a:solidFill>
                <a:latin typeface="DM Mono" panose="020B0509040201040103" pitchFamily="49" charset="77"/>
              </a:rPr>
              <a:t>nThe</a:t>
            </a:r>
            <a:r>
              <a:rPr lang="en-CA"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"2018-07-07 22:09:11"</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"7ATYjTIgM3jUlt4UM3IypQ"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"OyoGAe7OKpv6SyGZT5g77Q"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"qkRM_2X51Yqxk3btlwAQIg"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Ive</a:t>
            </a:r>
            <a:r>
              <a:rPr lang="en-CA"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dirty="0" err="1">
                <a:solidFill>
                  <a:srgbClr val="183691"/>
                </a:solidFill>
                <a:latin typeface="DM Mono" panose="020B0509040201040103" pitchFamily="49" charset="77"/>
              </a:rPr>
              <a:t>nFor</a:t>
            </a:r>
            <a:r>
              <a:rPr lang="en-CA" dirty="0">
                <a:solidFill>
                  <a:srgbClr val="183691"/>
                </a:solidFill>
                <a:latin typeface="DM Mono" panose="020B0509040201040103" pitchFamily="49" charset="77"/>
              </a:rPr>
              <a:t> anyone who struggles to fit workouts in, the online scheduling system makes it easy to plan ahead (and </a:t>
            </a:r>
            <a:r>
              <a:rPr lang="en-CA" dirty="0" err="1">
                <a:solidFill>
                  <a:srgbClr val="183691"/>
                </a:solidFill>
                <a:latin typeface="DM Mono" panose="020B0509040201040103" pitchFamily="49" charset="77"/>
              </a:rPr>
              <a:t>theres</a:t>
            </a:r>
            <a:r>
              <a:rPr lang="en-CA" dirty="0">
                <a:solidFill>
                  <a:srgbClr val="183691"/>
                </a:solidFill>
                <a:latin typeface="DM Mono" panose="020B0509040201040103" pitchFamily="49" charset="77"/>
              </a:rPr>
              <a:t> no need to line up way in advanced like many gyms make you do).\n\</a:t>
            </a:r>
            <a:r>
              <a:rPr lang="en-CA" dirty="0" err="1">
                <a:solidFill>
                  <a:srgbClr val="183691"/>
                </a:solidFill>
                <a:latin typeface="DM Mono" panose="020B0509040201040103" pitchFamily="49" charset="77"/>
              </a:rPr>
              <a:t>nThere</a:t>
            </a:r>
            <a:r>
              <a:rPr lang="en-CA" dirty="0">
                <a:solidFill>
                  <a:srgbClr val="183691"/>
                </a:solidFill>
                <a:latin typeface="DM Mono" panose="020B0509040201040103" pitchFamily="49" charset="77"/>
              </a:rPr>
              <a:t> is no way I can write this review without giving Russell, the owner of Body Cycle, a shout out. </a:t>
            </a:r>
            <a:r>
              <a:rPr lang="en-CA" dirty="0" err="1">
                <a:solidFill>
                  <a:srgbClr val="183691"/>
                </a:solidFill>
                <a:latin typeface="DM Mono" panose="020B0509040201040103" pitchFamily="49" charset="77"/>
              </a:rPr>
              <a:t>Russells</a:t>
            </a:r>
            <a:r>
              <a:rPr lang="en-CA"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dirty="0" err="1">
                <a:solidFill>
                  <a:srgbClr val="183691"/>
                </a:solidFill>
                <a:latin typeface="DM Mono" panose="020B0509040201040103" pitchFamily="49" charset="77"/>
              </a:rPr>
              <a:t>hes</a:t>
            </a:r>
            <a:r>
              <a:rPr lang="en-CA" dirty="0">
                <a:solidFill>
                  <a:srgbClr val="183691"/>
                </a:solidFill>
                <a:latin typeface="DM Mono" panose="020B0509040201040103" pitchFamily="49" charset="77"/>
              </a:rPr>
              <a:t> kicking your butt in class!"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13:18:32"</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"YjUWPpI6HXG530lwP-fb2A"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"8g_iMtfSiwikVnbP2etR0A"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16:23:50"</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"e4Vwtrqf-wpJfwesgvdgxQ"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"bcjbaE6dDog4jkNY91ncLQ"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tUFrWirKiKi_TAnsVWINQQ</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4.0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dirty="0" err="1">
                <a:solidFill>
                  <a:srgbClr val="183691"/>
                </a:solidFill>
                <a:latin typeface="DM Mono" panose="020B0509040201040103" pitchFamily="49" charset="77"/>
              </a:rPr>
              <a:t>esp</a:t>
            </a:r>
            <a:r>
              <a:rPr lang="en-CA" dirty="0">
                <a:solidFill>
                  <a:srgbClr val="183691"/>
                </a:solidFill>
                <a:latin typeface="DM Mono" panose="020B0509040201040103" pitchFamily="49" charset="77"/>
              </a:rPr>
              <a:t> after eating too many curds! Had the onion, gruyere, tomato sandwich. </a:t>
            </a:r>
            <a:r>
              <a:rPr lang="en-CA" dirty="0" err="1">
                <a:solidFill>
                  <a:srgbClr val="183691"/>
                </a:solidFill>
                <a:latin typeface="DM Mono" panose="020B0509040201040103" pitchFamily="49" charset="77"/>
              </a:rPr>
              <a:t>Wasnt</a:t>
            </a:r>
            <a:r>
              <a:rPr lang="en-CA"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"2017-01-14 20:54:15"</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"mpf3x-BjTdTEA3yCZrAYPw"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"r3zeYsv1XFBRA4dJpL78cw"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"mWMc6_wTdE0EUBKIGXDVfA"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"Loved this tour! I grabbed a </a:t>
            </a:r>
            <a:r>
              <a:rPr lang="en-CA" dirty="0" err="1">
                <a:solidFill>
                  <a:srgbClr val="183691"/>
                </a:solidFill>
                <a:latin typeface="DM Mono" panose="020B0509040201040103" pitchFamily="49" charset="77"/>
              </a:rPr>
              <a:t>groupon</a:t>
            </a:r>
            <a:r>
              <a:rPr lang="en-CA" dirty="0">
                <a:solidFill>
                  <a:srgbClr val="183691"/>
                </a:solidFill>
                <a:latin typeface="DM Mono" panose="020B0509040201040103" pitchFamily="49" charset="77"/>
              </a:rPr>
              <a:t> and the price was great. It was the perfect way to explore New Orleans for someone </a:t>
            </a:r>
            <a:r>
              <a:rPr lang="en-CA" dirty="0" err="1">
                <a:solidFill>
                  <a:srgbClr val="183691"/>
                </a:solidFill>
                <a:latin typeface="DM Mono" panose="020B0509040201040103" pitchFamily="49" charset="77"/>
              </a:rPr>
              <a:t>whod</a:t>
            </a:r>
            <a:r>
              <a:rPr lang="en-CA" dirty="0">
                <a:solidFill>
                  <a:srgbClr val="183691"/>
                </a:solidFill>
                <a:latin typeface="DM Mono" panose="020B0509040201040103" pitchFamily="49" charset="77"/>
              </a:rPr>
              <a:t> never been there before and </a:t>
            </a:r>
            <a:r>
              <a:rPr lang="en-CA" dirty="0" err="1">
                <a:solidFill>
                  <a:srgbClr val="183691"/>
                </a:solidFill>
                <a:latin typeface="DM Mono" panose="020B0509040201040103" pitchFamily="49" charset="77"/>
              </a:rPr>
              <a:t>didnt</a:t>
            </a:r>
            <a:r>
              <a:rPr lang="en-CA"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meet up in front of a grocery store (seems strange at first, but its not terribly hard to find, and </a:t>
            </a:r>
            <a:r>
              <a:rPr lang="en-CA" dirty="0" err="1">
                <a:solidFill>
                  <a:srgbClr val="183691"/>
                </a:solidFill>
                <a:latin typeface="DM Mono" panose="020B0509040201040103" pitchFamily="49" charset="77"/>
              </a:rPr>
              <a:t>itll</a:t>
            </a:r>
            <a:r>
              <a:rPr lang="en-CA" dirty="0">
                <a:solidFill>
                  <a:srgbClr val="183691"/>
                </a:solidFill>
                <a:latin typeface="DM Mono" panose="020B0509040201040103" pitchFamily="49" charset="77"/>
              </a:rPr>
              <a:t> give you a chance to get some water), and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"2021-01-03 23:21:18"</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"LHSTtnW3YHCeUkRDGyJOyw"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"yfFzsLmaWF2d4Sr0UNbBgg"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"_ZeMknuYdlQcUqng_Im3yg"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"2021-08-07 02:29:16"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"B5XSoSG3SfvQGtKEGQ1tSQ"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wSTuiTk-sKNdcFyprzZAjg</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"k0hlBqXX-Bt0vf1op7Jr1w"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dirty="0" err="1">
                <a:solidFill>
                  <a:srgbClr val="183691"/>
                </a:solidFill>
                <a:latin typeface="DM Mono" panose="020B0509040201040103" pitchFamily="49" charset="77"/>
              </a:rPr>
              <a:t>thats</a:t>
            </a:r>
            <a:r>
              <a:rPr lang="en-CA"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22:46:33"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"gebiRewfieSdtt17PTW6Zg"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"59MxRhNVhU9MYndMkz0wtw"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"pUycOfUwM8vqX7KjRRhUEA"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"Had a party of 6 here for hibachi. Our waitress brought our separate sushi orders on one plate so we </a:t>
            </a:r>
            <a:r>
              <a:rPr lang="en-CA" dirty="0" err="1">
                <a:solidFill>
                  <a:srgbClr val="183691"/>
                </a:solidFill>
                <a:latin typeface="DM Mono" panose="020B0509040201040103" pitchFamily="49" charset="77"/>
              </a:rPr>
              <a:t>couldnt</a:t>
            </a:r>
            <a:r>
              <a:rPr lang="en-CA" dirty="0">
                <a:solidFill>
                  <a:srgbClr val="183691"/>
                </a:solidFill>
                <a:latin typeface="DM Mono" panose="020B0509040201040103" pitchFamily="49" charset="77"/>
              </a:rPr>
              <a:t> really tell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was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and forgot several items on an order. I understand making mistakes but the </a:t>
            </a:r>
            <a:r>
              <a:rPr lang="en-CA" dirty="0" err="1">
                <a:solidFill>
                  <a:srgbClr val="183691"/>
                </a:solidFill>
                <a:latin typeface="DM Mono" panose="020B0509040201040103" pitchFamily="49" charset="77"/>
              </a:rPr>
              <a:t>restaraunt</a:t>
            </a:r>
            <a:r>
              <a:rPr lang="en-CA"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dirty="0" err="1">
                <a:solidFill>
                  <a:srgbClr val="183691"/>
                </a:solidFill>
                <a:latin typeface="DM Mono" panose="020B0509040201040103" pitchFamily="49" charset="77"/>
              </a:rPr>
              <a:t>im</a:t>
            </a:r>
            <a:r>
              <a:rPr lang="en-CA" dirty="0">
                <a:solidFill>
                  <a:srgbClr val="183691"/>
                </a:solidFill>
                <a:latin typeface="DM Mono" panose="020B0509040201040103" pitchFamily="49" charset="77"/>
              </a:rPr>
              <a:t> hoping it was just an off night here. But for the money I </a:t>
            </a:r>
            <a:r>
              <a:rPr lang="en-CA" dirty="0" err="1">
                <a:solidFill>
                  <a:srgbClr val="183691"/>
                </a:solidFill>
                <a:latin typeface="DM Mono" panose="020B0509040201040103" pitchFamily="49" charset="77"/>
              </a:rPr>
              <a:t>wouldnt</a:t>
            </a:r>
            <a:r>
              <a:rPr lang="en-CA" dirty="0">
                <a:solidFill>
                  <a:srgbClr val="183691"/>
                </a:solidFill>
                <a:latin typeface="DM Mono" panose="020B0509040201040103" pitchFamily="49" charset="77"/>
              </a:rPr>
              <a:t> go back."</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"2016-07-25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"be02921c1ccd4c5dabdc63bd29f3bd35"</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"0dea283273fa4f40ac12ea210994d5f8"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"41189bbb4fb446a586b0d69aba01d39b"</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402530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871"/>
        <p:cNvGrpSpPr/>
        <p:nvPr/>
      </p:nvGrpSpPr>
      <p:grpSpPr>
        <a:xfrm>
          <a:off x="0" y="0"/>
          <a:ext cx="0" cy="0"/>
          <a:chOff x="0" y="0"/>
          <a:chExt cx="0" cy="0"/>
        </a:xfrm>
      </p:grpSpPr>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620280" y="870335"/>
            <a:ext cx="1696856" cy="1690336"/>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a:t>
            </a:fld>
            <a:endParaRPr dirty="0"/>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4317136" y="454836"/>
            <a:ext cx="3554552" cy="830997"/>
          </a:xfrm>
          <a:prstGeom prst="rect">
            <a:avLst/>
          </a:prstGeom>
          <a:noFill/>
          <a:ln w="38100">
            <a:solidFill>
              <a:schemeClr val="bg2"/>
            </a:solidFill>
          </a:ln>
        </p:spPr>
        <p:txBody>
          <a:bodyPr wrap="square" rtlCol="0">
            <a:spAutoFit/>
          </a:bodyPr>
          <a:lstStyle/>
          <a:p>
            <a:pPr algn="ctr"/>
            <a:r>
              <a:rPr lang="en-US" sz="2400" dirty="0">
                <a:latin typeface="DM Mono" panose="020B0509040201040103" pitchFamily="49" charset="77"/>
              </a:rPr>
              <a:t>Automated Tests</a:t>
            </a:r>
          </a:p>
          <a:p>
            <a:pPr algn="ctr"/>
            <a:r>
              <a:rPr lang="en-US" sz="2400" dirty="0">
                <a:latin typeface="DM Mono" panose="020B0509040201040103" pitchFamily="49"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extLst>
              <p:ext uri="{D42A27DB-BD31-4B8C-83A1-F6EECF244321}">
                <p14:modId xmlns:p14="http://schemas.microsoft.com/office/powerpoint/2010/main" val="2965605683"/>
              </p:ext>
            </p:extLst>
          </p:nvPr>
        </p:nvGraphicFramePr>
        <p:xfrm>
          <a:off x="448284" y="4124266"/>
          <a:ext cx="4343992" cy="2411278"/>
        </p:xfrm>
        <a:graphic>
          <a:graphicData uri="http://schemas.openxmlformats.org/drawingml/2006/table">
            <a:tbl>
              <a:tblPr firstRow="1" bandRow="1">
                <a:tableStyleId>{D7E440C0-9F9F-4B7A-B09E-0B7364B92A36}</a:tableStyleId>
              </a:tblPr>
              <a:tblGrid>
                <a:gridCol w="1085998">
                  <a:extLst>
                    <a:ext uri="{9D8B030D-6E8A-4147-A177-3AD203B41FA5}">
                      <a16:colId xmlns:a16="http://schemas.microsoft.com/office/drawing/2014/main" val="3153912135"/>
                    </a:ext>
                  </a:extLst>
                </a:gridCol>
                <a:gridCol w="1085998">
                  <a:extLst>
                    <a:ext uri="{9D8B030D-6E8A-4147-A177-3AD203B41FA5}">
                      <a16:colId xmlns:a16="http://schemas.microsoft.com/office/drawing/2014/main" val="2067168834"/>
                    </a:ext>
                  </a:extLst>
                </a:gridCol>
                <a:gridCol w="1085998">
                  <a:extLst>
                    <a:ext uri="{9D8B030D-6E8A-4147-A177-3AD203B41FA5}">
                      <a16:colId xmlns:a16="http://schemas.microsoft.com/office/drawing/2014/main" val="3520864782"/>
                    </a:ext>
                  </a:extLst>
                </a:gridCol>
                <a:gridCol w="1085998">
                  <a:extLst>
                    <a:ext uri="{9D8B030D-6E8A-4147-A177-3AD203B41FA5}">
                      <a16:colId xmlns:a16="http://schemas.microsoft.com/office/drawing/2014/main" val="1762378831"/>
                    </a:ext>
                  </a:extLst>
                </a:gridCol>
              </a:tblGrid>
              <a:tr h="0">
                <a:tc>
                  <a:txBody>
                    <a:bodyPr/>
                    <a:lstStyle/>
                    <a:p>
                      <a:r>
                        <a:rPr lang="en-US" sz="1600" b="0" i="0" dirty="0">
                          <a:solidFill>
                            <a:schemeClr val="bg2"/>
                          </a:solidFill>
                          <a:latin typeface="DM Mono" panose="020B0509040201040103" pitchFamily="49" charset="77"/>
                        </a:rPr>
                        <a:t>ID</a:t>
                      </a:r>
                    </a:p>
                  </a:txBody>
                  <a:tcPr marL="85341" marR="85341" marT="42671" marB="42671">
                    <a:solidFill>
                      <a:schemeClr val="accent6"/>
                    </a:solidFill>
                  </a:tcPr>
                </a:tc>
                <a:tc>
                  <a:txBody>
                    <a:bodyPr/>
                    <a:lstStyle/>
                    <a:p>
                      <a:r>
                        <a:rPr lang="en-US" sz="1600" b="0" i="0" dirty="0">
                          <a:solidFill>
                            <a:schemeClr val="bg2"/>
                          </a:solidFill>
                          <a:latin typeface="DM Mono" panose="020B0509040201040103" pitchFamily="49" charset="77"/>
                        </a:rPr>
                        <a:t>Name</a:t>
                      </a:r>
                    </a:p>
                  </a:txBody>
                  <a:tcPr marL="85341" marR="85341" marT="42671" marB="42671">
                    <a:solidFill>
                      <a:schemeClr val="accent6"/>
                    </a:solidFill>
                  </a:tcPr>
                </a:tc>
                <a:tc>
                  <a:txBody>
                    <a:bodyPr/>
                    <a:lstStyle/>
                    <a:p>
                      <a:r>
                        <a:rPr lang="en-US" sz="1600" b="0" i="0" dirty="0">
                          <a:solidFill>
                            <a:schemeClr val="bg2"/>
                          </a:solidFill>
                          <a:latin typeface="DM Mono" panose="020B0509040201040103" pitchFamily="49" charset="77"/>
                        </a:rPr>
                        <a:t>Age</a:t>
                      </a:r>
                    </a:p>
                  </a:txBody>
                  <a:tcPr marL="85341" marR="85341" marT="42671" marB="42671">
                    <a:solidFill>
                      <a:schemeClr val="accent6"/>
                    </a:solidFill>
                  </a:tcPr>
                </a:tc>
                <a:tc>
                  <a:txBody>
                    <a:bodyPr/>
                    <a:lstStyle/>
                    <a:p>
                      <a:r>
                        <a:rPr lang="en-US" sz="1600" b="0" i="0" dirty="0">
                          <a:solidFill>
                            <a:schemeClr val="bg2"/>
                          </a:solidFill>
                          <a:latin typeface="DM Mono" panose="020B0509040201040103" pitchFamily="49" charset="77"/>
                        </a:rPr>
                        <a:t>Eye color</a:t>
                      </a:r>
                    </a:p>
                  </a:txBody>
                  <a:tcPr marL="85341" marR="85341" marT="42671" marB="42671">
                    <a:solidFill>
                      <a:schemeClr val="accent6"/>
                    </a:solidFill>
                  </a:tcPr>
                </a:tc>
                <a:extLst>
                  <a:ext uri="{0D108BD9-81ED-4DB2-BD59-A6C34878D82A}">
                    <a16:rowId xmlns:a16="http://schemas.microsoft.com/office/drawing/2014/main" val="829607364"/>
                  </a:ext>
                </a:extLst>
              </a:tr>
              <a:tr h="346106">
                <a:tc>
                  <a:txBody>
                    <a:bodyPr/>
                    <a:lstStyle/>
                    <a:p>
                      <a:r>
                        <a:rPr lang="en-US" sz="1600" b="0" i="0" dirty="0">
                          <a:latin typeface="DM Mono" panose="020B0509040201040103" pitchFamily="49" charset="77"/>
                        </a:rPr>
                        <a:t>01452</a:t>
                      </a:r>
                    </a:p>
                  </a:txBody>
                  <a:tcPr marL="85341" marR="85341" marT="42671" marB="42671"/>
                </a:tc>
                <a:tc>
                  <a:txBody>
                    <a:bodyPr/>
                    <a:lstStyle/>
                    <a:p>
                      <a:r>
                        <a:rPr lang="en-US" sz="1600" b="0" i="0" dirty="0">
                          <a:latin typeface="DM Mono" panose="020B0509040201040103" pitchFamily="49" charset="77"/>
                        </a:rPr>
                        <a:t>Alan</a:t>
                      </a:r>
                    </a:p>
                  </a:txBody>
                  <a:tcPr marL="85341" marR="85341" marT="42671" marB="42671"/>
                </a:tc>
                <a:tc>
                  <a:txBody>
                    <a:bodyPr/>
                    <a:lstStyle/>
                    <a:p>
                      <a:r>
                        <a:rPr lang="en-US" sz="1600" b="0" i="0" dirty="0">
                          <a:latin typeface="DM Mono" panose="020B0509040201040103" pitchFamily="49" charset="77"/>
                        </a:rPr>
                        <a:t>452</a:t>
                      </a:r>
                    </a:p>
                  </a:txBody>
                  <a:tcPr marL="85341" marR="85341" marT="42671" marB="42671"/>
                </a:tc>
                <a:tc>
                  <a:txBody>
                    <a:bodyPr/>
                    <a:lstStyle/>
                    <a:p>
                      <a:r>
                        <a:rPr lang="en-US" sz="1600" b="0" i="0" dirty="0">
                          <a:latin typeface="DM Mono" panose="020B0509040201040103" pitchFamily="49" charset="77"/>
                        </a:rPr>
                        <a:t>blue</a:t>
                      </a:r>
                    </a:p>
                  </a:txBody>
                  <a:tcPr marL="85341" marR="85341" marT="42671" marB="42671"/>
                </a:tc>
                <a:extLst>
                  <a:ext uri="{0D108BD9-81ED-4DB2-BD59-A6C34878D82A}">
                    <a16:rowId xmlns:a16="http://schemas.microsoft.com/office/drawing/2014/main" val="3423060112"/>
                  </a:ext>
                </a:extLst>
              </a:tr>
              <a:tr h="346106">
                <a:tc>
                  <a:txBody>
                    <a:bodyPr/>
                    <a:lstStyle/>
                    <a:p>
                      <a:r>
                        <a:rPr lang="en-US" sz="1600" b="0" i="0" dirty="0">
                          <a:latin typeface="DM Mono" panose="020B0509040201040103" pitchFamily="49" charset="77"/>
                        </a:rPr>
                        <a:t>64521</a:t>
                      </a:r>
                    </a:p>
                  </a:txBody>
                  <a:tcPr marL="85341" marR="85341" marT="42671" marB="42671"/>
                </a:tc>
                <a:tc>
                  <a:txBody>
                    <a:bodyPr/>
                    <a:lstStyle/>
                    <a:p>
                      <a:r>
                        <a:rPr lang="en-US" sz="1600" b="0" i="0" dirty="0">
                          <a:latin typeface="DM Mono" panose="020B0509040201040103" pitchFamily="49" charset="77"/>
                        </a:rPr>
                        <a:t>NULL</a:t>
                      </a:r>
                    </a:p>
                  </a:txBody>
                  <a:tcPr marL="85341" marR="85341" marT="42671" marB="42671"/>
                </a:tc>
                <a:tc>
                  <a:txBody>
                    <a:bodyPr/>
                    <a:lstStyle/>
                    <a:p>
                      <a:r>
                        <a:rPr lang="en-US" sz="1600" b="0" i="0" dirty="0">
                          <a:latin typeface="DM Mono" panose="020B0509040201040103" pitchFamily="49" charset="77"/>
                        </a:rPr>
                        <a:t>29</a:t>
                      </a:r>
                    </a:p>
                  </a:txBody>
                  <a:tcPr marL="85341" marR="85341" marT="42671" marB="42671"/>
                </a:tc>
                <a:tc>
                  <a:txBody>
                    <a:bodyPr/>
                    <a:lstStyle/>
                    <a:p>
                      <a:r>
                        <a:rPr lang="en-US" sz="1600" b="0" i="0" dirty="0">
                          <a:latin typeface="DM Mono" panose="020B0509040201040103" pitchFamily="49" charset="77"/>
                        </a:rPr>
                        <a:t>green</a:t>
                      </a:r>
                    </a:p>
                  </a:txBody>
                  <a:tcPr marL="85341" marR="85341" marT="42671" marB="42671"/>
                </a:tc>
                <a:extLst>
                  <a:ext uri="{0D108BD9-81ED-4DB2-BD59-A6C34878D82A}">
                    <a16:rowId xmlns:a16="http://schemas.microsoft.com/office/drawing/2014/main" val="3020610891"/>
                  </a:ext>
                </a:extLst>
              </a:tr>
              <a:tr h="346106">
                <a:tc>
                  <a:txBody>
                    <a:bodyPr/>
                    <a:lstStyle/>
                    <a:p>
                      <a:r>
                        <a:rPr lang="en-US" sz="1600" b="0" i="0" dirty="0">
                          <a:latin typeface="DM Mono" panose="020B0509040201040103" pitchFamily="49" charset="77"/>
                        </a:rPr>
                        <a:t>49031</a:t>
                      </a:r>
                    </a:p>
                  </a:txBody>
                  <a:tcPr marL="85341" marR="85341" marT="42671" marB="42671"/>
                </a:tc>
                <a:tc>
                  <a:txBody>
                    <a:bodyPr/>
                    <a:lstStyle/>
                    <a:p>
                      <a:r>
                        <a:rPr lang="en-US" sz="1600" b="0" i="0" dirty="0">
                          <a:latin typeface="DM Mono" panose="020B0509040201040103" pitchFamily="49" charset="77"/>
                        </a:rPr>
                        <a:t>Margaret</a:t>
                      </a:r>
                    </a:p>
                  </a:txBody>
                  <a:tcPr marL="85341" marR="85341" marT="42671" marB="42671"/>
                </a:tc>
                <a:tc>
                  <a:txBody>
                    <a:bodyPr/>
                    <a:lstStyle/>
                    <a:p>
                      <a:r>
                        <a:rPr lang="en-US" sz="1600" b="0" i="0" dirty="0">
                          <a:latin typeface="DM Mono" panose="020B0509040201040103" pitchFamily="49" charset="77"/>
                        </a:rPr>
                        <a:t>45</a:t>
                      </a:r>
                    </a:p>
                  </a:txBody>
                  <a:tcPr marL="85341" marR="85341" marT="42671" marB="42671"/>
                </a:tc>
                <a:tc>
                  <a:txBody>
                    <a:bodyPr/>
                    <a:lstStyle/>
                    <a:p>
                      <a:r>
                        <a:rPr lang="en-US" sz="1600" b="0" i="0" dirty="0">
                          <a:latin typeface="DM Mono" panose="020B0509040201040103" pitchFamily="49" charset="77"/>
                        </a:rPr>
                        <a:t>brown</a:t>
                      </a:r>
                    </a:p>
                  </a:txBody>
                  <a:tcPr marL="85341" marR="85341" marT="42671" marB="42671"/>
                </a:tc>
                <a:extLst>
                  <a:ext uri="{0D108BD9-81ED-4DB2-BD59-A6C34878D82A}">
                    <a16:rowId xmlns:a16="http://schemas.microsoft.com/office/drawing/2014/main" val="2125337847"/>
                  </a:ext>
                </a:extLst>
              </a:tr>
              <a:tr h="346106">
                <a:tc>
                  <a:txBody>
                    <a:bodyPr/>
                    <a:lstStyle/>
                    <a:p>
                      <a:r>
                        <a:rPr lang="en-US" sz="1600" b="0" i="0" dirty="0">
                          <a:latin typeface="DM Mono" panose="020B0509040201040103" pitchFamily="49" charset="77"/>
                        </a:rPr>
                        <a:t>49031</a:t>
                      </a:r>
                    </a:p>
                  </a:txBody>
                  <a:tcPr marL="85341" marR="85341" marT="42671" marB="42671"/>
                </a:tc>
                <a:tc>
                  <a:txBody>
                    <a:bodyPr/>
                    <a:lstStyle/>
                    <a:p>
                      <a:r>
                        <a:rPr lang="en-US" sz="1600" b="0" i="0" dirty="0">
                          <a:latin typeface="DM Mono" panose="020B0509040201040103" pitchFamily="49" charset="77"/>
                        </a:rPr>
                        <a:t>Margaret</a:t>
                      </a:r>
                    </a:p>
                  </a:txBody>
                  <a:tcPr marL="85341" marR="85341" marT="42671" marB="42671"/>
                </a:tc>
                <a:tc>
                  <a:txBody>
                    <a:bodyPr/>
                    <a:lstStyle/>
                    <a:p>
                      <a:r>
                        <a:rPr lang="en-US" sz="1600" b="0" i="0" dirty="0">
                          <a:latin typeface="DM Mono" panose="020B0509040201040103" pitchFamily="49" charset="77"/>
                        </a:rPr>
                        <a:t>45</a:t>
                      </a:r>
                    </a:p>
                  </a:txBody>
                  <a:tcPr marL="85341" marR="85341" marT="42671" marB="42671"/>
                </a:tc>
                <a:tc>
                  <a:txBody>
                    <a:bodyPr/>
                    <a:lstStyle/>
                    <a:p>
                      <a:r>
                        <a:rPr lang="en-US" sz="1600" b="0" i="0" dirty="0">
                          <a:latin typeface="DM Mono" panose="020B0509040201040103" pitchFamily="49" charset="77"/>
                        </a:rPr>
                        <a:t>brown</a:t>
                      </a:r>
                    </a:p>
                  </a:txBody>
                  <a:tcPr marL="85341" marR="85341" marT="42671" marB="42671"/>
                </a:tc>
                <a:extLst>
                  <a:ext uri="{0D108BD9-81ED-4DB2-BD59-A6C34878D82A}">
                    <a16:rowId xmlns:a16="http://schemas.microsoft.com/office/drawing/2014/main" val="3417541705"/>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2118109" y="2560671"/>
            <a:ext cx="1004341" cy="1200329"/>
          </a:xfrm>
          <a:prstGeom prst="rect">
            <a:avLst/>
          </a:prstGeom>
          <a:noFill/>
          <a:ln w="38100">
            <a:solidFill>
              <a:schemeClr val="accent5"/>
            </a:solidFill>
          </a:ln>
        </p:spPr>
        <p:txBody>
          <a:bodyPr wrap="square" rtlCol="0">
            <a:spAutoFit/>
          </a:bodyPr>
          <a:lstStyle/>
          <a:p>
            <a:r>
              <a:rPr lang="en-US" sz="2400" dirty="0">
                <a:latin typeface="DM Mono" panose="020B0509040201040103" pitchFamily="49" charset="77"/>
              </a:rPr>
              <a:t>Data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450248" y="5135355"/>
            <a:ext cx="1076998" cy="688872"/>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546605" y="4803906"/>
            <a:ext cx="1074851"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2621456" y="4463448"/>
            <a:ext cx="1071188"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278479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2" grpId="0" animBg="1"/>
      <p:bldP spid="33"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20" name="Rectangle 19">
            <a:extLst>
              <a:ext uri="{FF2B5EF4-FFF2-40B4-BE49-F238E27FC236}">
                <a16:creationId xmlns:a16="http://schemas.microsoft.com/office/drawing/2014/main" id="{94D73DF1-5D97-0C5A-8EFF-F7243E89D908}"/>
              </a:ext>
            </a:extLst>
          </p:cNvPr>
          <p:cNvSpPr/>
          <p:nvPr/>
        </p:nvSpPr>
        <p:spPr>
          <a:xfrm>
            <a:off x="512178" y="1201564"/>
            <a:ext cx="10025743" cy="83893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assertion">
            <a:extLst>
              <a:ext uri="{FF2B5EF4-FFF2-40B4-BE49-F238E27FC236}">
                <a16:creationId xmlns:a16="http://schemas.microsoft.com/office/drawing/2014/main" id="{8FBC163B-01BA-D972-8CDE-B3ABD49FF7E4}"/>
              </a:ext>
            </a:extLst>
          </p:cNvPr>
          <p:cNvSpPr/>
          <p:nvPr/>
        </p:nvSpPr>
        <p:spPr>
          <a:xfrm>
            <a:off x="512183" y="1204863"/>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1600" dirty="0">
              <a:latin typeface="DM Mono" panose="020B0509040201040103" pitchFamily="49" charset="77"/>
            </a:endParaRPr>
          </a:p>
        </p:txBody>
      </p:sp>
    </p:spTree>
    <p:extLst>
      <p:ext uri="{BB962C8B-B14F-4D97-AF65-F5344CB8AC3E}">
        <p14:creationId xmlns:p14="http://schemas.microsoft.com/office/powerpoint/2010/main" val="26506923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0" name="!!assertion">
            <a:extLst>
              <a:ext uri="{FF2B5EF4-FFF2-40B4-BE49-F238E27FC236}">
                <a16:creationId xmlns:a16="http://schemas.microsoft.com/office/drawing/2014/main" id="{487BEA40-33D2-D76B-CD88-BEFF853FE3EC}"/>
              </a:ext>
            </a:extLst>
          </p:cNvPr>
          <p:cNvSpPr/>
          <p:nvPr/>
        </p:nvSpPr>
        <p:spPr>
          <a:xfrm>
            <a:off x="512183" y="1204863"/>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         )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endParaRPr lang="en-US" sz="1600" dirty="0">
              <a:latin typeface="DM Mono" panose="020B0509040201040103" pitchFamily="49" charset="77"/>
            </a:endParaRPr>
          </a:p>
        </p:txBody>
      </p:sp>
      <p:sp>
        <p:nvSpPr>
          <p:cNvPr id="3" name="!!actual_df">
            <a:extLst>
              <a:ext uri="{FF2B5EF4-FFF2-40B4-BE49-F238E27FC236}">
                <a16:creationId xmlns:a16="http://schemas.microsoft.com/office/drawing/2014/main" id="{9528256A-E93D-3AA1-2DEE-6BBAAC079B67}"/>
              </a:ext>
            </a:extLst>
          </p:cNvPr>
          <p:cNvSpPr/>
          <p:nvPr/>
        </p:nvSpPr>
        <p:spPr>
          <a:xfrm>
            <a:off x="3689975" y="1447082"/>
            <a:ext cx="1295547" cy="338554"/>
          </a:xfrm>
          <a:prstGeom prst="rect">
            <a:avLst/>
          </a:prstGeom>
        </p:spPr>
        <p:txBody>
          <a:bodyPr wrap="none">
            <a:spAutoFit/>
          </a:bodyPr>
          <a:lstStyle/>
          <a:p>
            <a:r>
              <a:rPr lang="en-CA" sz="1600" dirty="0" err="1">
                <a:latin typeface="DM Mono" panose="020B0509040201040103" pitchFamily="49" charset="77"/>
              </a:rPr>
              <a:t>actual_df</a:t>
            </a:r>
            <a:endParaRPr lang="en-US" sz="1600" dirty="0">
              <a:latin typeface="DM Mono" panose="020B0509040201040103" pitchFamily="49" charset="77"/>
            </a:endParaRPr>
          </a:p>
        </p:txBody>
      </p:sp>
    </p:spTree>
    <p:extLst>
      <p:ext uri="{BB962C8B-B14F-4D97-AF65-F5344CB8AC3E}">
        <p14:creationId xmlns:p14="http://schemas.microsoft.com/office/powerpoint/2010/main" val="312146250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0" name="!!assertion">
            <a:extLst>
              <a:ext uri="{FF2B5EF4-FFF2-40B4-BE49-F238E27FC236}">
                <a16:creationId xmlns:a16="http://schemas.microsoft.com/office/drawing/2014/main" id="{487BEA40-33D2-D76B-CD88-BEFF853FE3EC}"/>
              </a:ext>
            </a:extLst>
          </p:cNvPr>
          <p:cNvSpPr/>
          <p:nvPr/>
        </p:nvSpPr>
        <p:spPr>
          <a:xfrm>
            <a:off x="512183" y="1204863"/>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         )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endParaRPr lang="en-US" sz="1600" dirty="0">
              <a:latin typeface="DM Mono" panose="020B0509040201040103" pitchFamily="49" charset="77"/>
            </a:endParaRPr>
          </a:p>
        </p:txBody>
      </p:sp>
      <p:sp>
        <p:nvSpPr>
          <p:cNvPr id="3" name="!!actual_df">
            <a:extLst>
              <a:ext uri="{FF2B5EF4-FFF2-40B4-BE49-F238E27FC236}">
                <a16:creationId xmlns:a16="http://schemas.microsoft.com/office/drawing/2014/main" id="{9528256A-E93D-3AA1-2DEE-6BBAAC079B67}"/>
              </a:ext>
            </a:extLst>
          </p:cNvPr>
          <p:cNvSpPr/>
          <p:nvPr/>
        </p:nvSpPr>
        <p:spPr>
          <a:xfrm>
            <a:off x="3689975" y="1447082"/>
            <a:ext cx="1295547" cy="338554"/>
          </a:xfrm>
          <a:prstGeom prst="rect">
            <a:avLst/>
          </a:prstGeom>
        </p:spPr>
        <p:txBody>
          <a:bodyPr wrap="none">
            <a:spAutoFit/>
          </a:bodyPr>
          <a:lstStyle/>
          <a:p>
            <a:r>
              <a:rPr lang="en-CA" sz="1600" dirty="0" err="1">
                <a:latin typeface="DM Mono" panose="020B0509040201040103" pitchFamily="49" charset="77"/>
              </a:rPr>
              <a:t>actual_df</a:t>
            </a:r>
            <a:endParaRPr lang="en-US" sz="1600" dirty="0">
              <a:latin typeface="DM Mono" panose="020B0509040201040103" pitchFamily="49" charset="77"/>
            </a:endParaRPr>
          </a:p>
        </p:txBody>
      </p:sp>
      <p:sp>
        <p:nvSpPr>
          <p:cNvPr id="2" name="Rectangle 1">
            <a:extLst>
              <a:ext uri="{FF2B5EF4-FFF2-40B4-BE49-F238E27FC236}">
                <a16:creationId xmlns:a16="http://schemas.microsoft.com/office/drawing/2014/main" id="{0B0A826F-C04B-FDCB-B436-200B08024BA5}"/>
              </a:ext>
            </a:extLst>
          </p:cNvPr>
          <p:cNvSpPr/>
          <p:nvPr/>
        </p:nvSpPr>
        <p:spPr>
          <a:xfrm>
            <a:off x="3689975" y="1447082"/>
            <a:ext cx="1295547" cy="33855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424467982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113</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actual_df">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actual_df</a:t>
            </a:r>
            <a:endParaRPr sz="4800" dirty="0">
              <a:solidFill>
                <a:schemeClr val="tx1"/>
              </a:solidFill>
            </a:endParaRPr>
          </a:p>
        </p:txBody>
      </p:sp>
    </p:spTree>
    <p:extLst>
      <p:ext uri="{BB962C8B-B14F-4D97-AF65-F5344CB8AC3E}">
        <p14:creationId xmlns:p14="http://schemas.microsoft.com/office/powerpoint/2010/main" val="7050152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114</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actual_df</a:t>
            </a:r>
            <a:endParaRPr sz="4800" dirty="0">
              <a:solidFill>
                <a:schemeClr val="tx1"/>
              </a:solidFill>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1027339"/>
            <a:ext cx="10655113" cy="2240794"/>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92927624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115</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expected.json</a:t>
            </a:r>
            <a:endParaRPr sz="4800" dirty="0">
              <a:solidFill>
                <a:schemeClr val="tx1"/>
              </a:solidFill>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1027339"/>
            <a:ext cx="10655113" cy="192813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8901679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expected.json</a:t>
            </a:r>
            <a:endParaRPr sz="4800" dirty="0">
              <a:solidFill>
                <a:schemeClr val="tx1"/>
              </a:solidFill>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1027339"/>
            <a:ext cx="10655113" cy="2206928"/>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5433187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751339" y="1032287"/>
            <a:ext cx="10655112" cy="47705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latin typeface="DM Mono" panose="020B0509040201040103" pitchFamily="49" charset="77"/>
              </a:rPr>
              <a:t>    </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2" name="Rectangle 1">
            <a:extLst>
              <a:ext uri="{FF2B5EF4-FFF2-40B4-BE49-F238E27FC236}">
                <a16:creationId xmlns:a16="http://schemas.microsoft.com/office/drawing/2014/main" id="{2149DD33-CC81-6C8C-6165-2038C258A11E}"/>
              </a:ext>
            </a:extLst>
          </p:cNvPr>
          <p:cNvSpPr/>
          <p:nvPr/>
        </p:nvSpPr>
        <p:spPr>
          <a:xfrm>
            <a:off x="865414" y="4963886"/>
            <a:ext cx="10025743" cy="83893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10" name="Google Shape;783;p76">
            <a:extLst>
              <a:ext uri="{FF2B5EF4-FFF2-40B4-BE49-F238E27FC236}">
                <a16:creationId xmlns:a16="http://schemas.microsoft.com/office/drawing/2014/main" id="{1CEF7755-4E26-F9BF-30BB-EE3218032725}"/>
              </a:ext>
            </a:extLst>
          </p:cNvPr>
          <p:cNvGrpSpPr/>
          <p:nvPr/>
        </p:nvGrpSpPr>
        <p:grpSpPr>
          <a:xfrm>
            <a:off x="10091712" y="5075866"/>
            <a:ext cx="625166" cy="614978"/>
            <a:chOff x="7813889" y="2330318"/>
            <a:chExt cx="517800" cy="517800"/>
          </a:xfrm>
          <a:solidFill>
            <a:srgbClr val="12CB5A"/>
          </a:solidFill>
        </p:grpSpPr>
        <p:sp>
          <p:nvSpPr>
            <p:cNvPr id="11" name="Google Shape;784;p76">
              <a:extLst>
                <a:ext uri="{FF2B5EF4-FFF2-40B4-BE49-F238E27FC236}">
                  <a16:creationId xmlns:a16="http://schemas.microsoft.com/office/drawing/2014/main" id="{CAA0D7D2-0645-C1EC-581C-438F96DBEAC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3" name="Google Shape;785;p76">
              <a:extLst>
                <a:ext uri="{FF2B5EF4-FFF2-40B4-BE49-F238E27FC236}">
                  <a16:creationId xmlns:a16="http://schemas.microsoft.com/office/drawing/2014/main" id="{D91F5EB4-CAAF-46A3-788B-EF429610D96A}"/>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82580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118</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767444"/>
            <a:ext cx="10655113" cy="5601045"/>
          </a:xfrm>
          <a:prstGeom prst="rect">
            <a:avLst/>
          </a:prstGeom>
          <a:solidFill>
            <a:srgbClr val="F16047">
              <a:alpha val="49804"/>
            </a:srgbClr>
          </a:solid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expected.json</a:t>
            </a:r>
            <a:endParaRPr sz="4800" dirty="0">
              <a:solidFill>
                <a:schemeClr val="tx1"/>
              </a:solidFill>
            </a:endParaRPr>
          </a:p>
        </p:txBody>
      </p:sp>
    </p:spTree>
    <p:extLst>
      <p:ext uri="{BB962C8B-B14F-4D97-AF65-F5344CB8AC3E}">
        <p14:creationId xmlns:p14="http://schemas.microsoft.com/office/powerpoint/2010/main" val="24610024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119</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19697700"/>
          </a:xfrm>
          <a:prstGeom prst="rect">
            <a:avLst/>
          </a:prstGeom>
          <a:solidFill>
            <a:schemeClr val="bg1"/>
          </a:solidFill>
        </p:spPr>
        <p:txBody>
          <a:bodyPr wrap="square">
            <a:spAutoFit/>
          </a:bodyPr>
          <a:lstStyle/>
          <a:p>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"41189bbb4fb446a586b0d69aba01d39b"</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”Inglewood Pizza"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endParaRPr lang="en-US" dirty="0">
              <a:latin typeface="Courier" pitchFamily="2" charset="0"/>
            </a:endParaRPr>
          </a:p>
          <a:p>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"MTSW4McQd7CbVtyjqoe9mw"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"St </a:t>
            </a:r>
            <a:r>
              <a:rPr lang="en-CA" dirty="0" err="1">
                <a:solidFill>
                  <a:srgbClr val="183691"/>
                </a:solidFill>
                <a:latin typeface="DM Mono" panose="020B0509040201040103" pitchFamily="49" charset="77"/>
              </a:rPr>
              <a:t>Honore</a:t>
            </a:r>
            <a:r>
              <a:rPr lang="en-CA" dirty="0">
                <a:solidFill>
                  <a:srgbClr val="183691"/>
                </a:solidFill>
                <a:latin typeface="DM Mono" panose="020B0509040201040103" pitchFamily="49" charset="77"/>
              </a:rPr>
              <a:t> Pastries"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13</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14</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"Abby </a:t>
            </a:r>
            <a:r>
              <a:rPr lang="en-CA" dirty="0" err="1">
                <a:solidFill>
                  <a:srgbClr val="183691"/>
                </a:solidFill>
                <a:latin typeface="DM Mono" panose="020B0509040201040103" pitchFamily="49" charset="77"/>
              </a:rPr>
              <a:t>Rappoport</a:t>
            </a:r>
            <a:r>
              <a:rPr lang="en-CA" dirty="0">
                <a:solidFill>
                  <a:srgbClr val="183691"/>
                </a:solidFill>
                <a:latin typeface="DM Mono" panose="020B0509040201040103" pitchFamily="49" charset="77"/>
              </a:rPr>
              <a:t>, LAC, CMQ"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6</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"Sonic Drive-In"</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"k0hlBqXX-Bt0vf1op7Jr1w"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Tsevi's</a:t>
            </a:r>
            <a:r>
              <a:rPr lang="en-CA" dirty="0">
                <a:solidFill>
                  <a:srgbClr val="183691"/>
                </a:solidFill>
                <a:latin typeface="DM Mono" panose="020B0509040201040103" pitchFamily="49" charset="77"/>
              </a:rPr>
              <a:t> Pub And Grill"</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"mWMc6_wTdE0EUBKIGXDVfA"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"Perkiomen Valley Brewery"</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"mpf3x-BjTdTEA3yCZrAYPw"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"The UPS Store"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"n_0UpQx1hsNbnPUSlodU8w"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"Famous Footwear"</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"qkRM_2X51Yqxk3btlwAQIg"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"Temple Beth-El"</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tUFrWirKiKi_TAnsVWINQQ</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"Target"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expected.json</a:t>
            </a:r>
            <a:endParaRPr sz="4800" dirty="0">
              <a:solidFill>
                <a:schemeClr val="tx1"/>
              </a:solidFill>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767444"/>
            <a:ext cx="10655113" cy="5601045"/>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4118807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871"/>
        <p:cNvGrpSpPr/>
        <p:nvPr/>
      </p:nvGrpSpPr>
      <p:grpSpPr>
        <a:xfrm>
          <a:off x="0" y="0"/>
          <a:ext cx="0" cy="0"/>
          <a:chOff x="0" y="0"/>
          <a:chExt cx="0" cy="0"/>
        </a:xfrm>
      </p:grpSpPr>
      <p:cxnSp>
        <p:nvCxnSpPr>
          <p:cNvPr id="26" name="Curved Connector 25">
            <a:extLst>
              <a:ext uri="{FF2B5EF4-FFF2-40B4-BE49-F238E27FC236}">
                <a16:creationId xmlns:a16="http://schemas.microsoft.com/office/drawing/2014/main" id="{4004A64D-EFAA-36C4-01D9-C303854AB2AC}"/>
              </a:ext>
            </a:extLst>
          </p:cNvPr>
          <p:cNvCxnSpPr>
            <a:cxnSpLocks/>
            <a:stCxn id="2" idx="3"/>
            <a:endCxn id="25" idx="0"/>
          </p:cNvCxnSpPr>
          <p:nvPr/>
        </p:nvCxnSpPr>
        <p:spPr>
          <a:xfrm>
            <a:off x="7871688" y="870335"/>
            <a:ext cx="1423074" cy="1797723"/>
          </a:xfrm>
          <a:prstGeom prst="curved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620280" y="870335"/>
            <a:ext cx="1696856" cy="1690336"/>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a:t>
            </a:fld>
            <a:endParaRPr dirty="0"/>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4317136" y="454836"/>
            <a:ext cx="3554552" cy="830997"/>
          </a:xfrm>
          <a:prstGeom prst="rect">
            <a:avLst/>
          </a:prstGeom>
          <a:noFill/>
          <a:ln w="38100">
            <a:solidFill>
              <a:schemeClr val="bg2"/>
            </a:solidFill>
          </a:ln>
        </p:spPr>
        <p:txBody>
          <a:bodyPr wrap="square" rtlCol="0">
            <a:spAutoFit/>
          </a:bodyPr>
          <a:lstStyle/>
          <a:p>
            <a:pPr algn="ctr"/>
            <a:r>
              <a:rPr lang="en-US" sz="2400" dirty="0">
                <a:latin typeface="DM Mono" panose="020B0509040201040103" pitchFamily="49" charset="77"/>
              </a:rPr>
              <a:t>Automated Tests</a:t>
            </a:r>
          </a:p>
          <a:p>
            <a:pPr algn="ctr"/>
            <a:r>
              <a:rPr lang="en-US" sz="2400" dirty="0">
                <a:latin typeface="DM Mono" panose="020B0509040201040103" pitchFamily="49"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nvGraphicFramePr>
        <p:xfrm>
          <a:off x="448284" y="4124266"/>
          <a:ext cx="4343992" cy="2411278"/>
        </p:xfrm>
        <a:graphic>
          <a:graphicData uri="http://schemas.openxmlformats.org/drawingml/2006/table">
            <a:tbl>
              <a:tblPr firstRow="1" bandRow="1">
                <a:tableStyleId>{D7E440C0-9F9F-4B7A-B09E-0B7364B92A36}</a:tableStyleId>
              </a:tblPr>
              <a:tblGrid>
                <a:gridCol w="1085998">
                  <a:extLst>
                    <a:ext uri="{9D8B030D-6E8A-4147-A177-3AD203B41FA5}">
                      <a16:colId xmlns:a16="http://schemas.microsoft.com/office/drawing/2014/main" val="3153912135"/>
                    </a:ext>
                  </a:extLst>
                </a:gridCol>
                <a:gridCol w="1085998">
                  <a:extLst>
                    <a:ext uri="{9D8B030D-6E8A-4147-A177-3AD203B41FA5}">
                      <a16:colId xmlns:a16="http://schemas.microsoft.com/office/drawing/2014/main" val="2067168834"/>
                    </a:ext>
                  </a:extLst>
                </a:gridCol>
                <a:gridCol w="1085998">
                  <a:extLst>
                    <a:ext uri="{9D8B030D-6E8A-4147-A177-3AD203B41FA5}">
                      <a16:colId xmlns:a16="http://schemas.microsoft.com/office/drawing/2014/main" val="3520864782"/>
                    </a:ext>
                  </a:extLst>
                </a:gridCol>
                <a:gridCol w="1085998">
                  <a:extLst>
                    <a:ext uri="{9D8B030D-6E8A-4147-A177-3AD203B41FA5}">
                      <a16:colId xmlns:a16="http://schemas.microsoft.com/office/drawing/2014/main" val="1762378831"/>
                    </a:ext>
                  </a:extLst>
                </a:gridCol>
              </a:tblGrid>
              <a:tr h="0">
                <a:tc>
                  <a:txBody>
                    <a:bodyPr/>
                    <a:lstStyle/>
                    <a:p>
                      <a:r>
                        <a:rPr lang="en-US" sz="1600" b="0" i="0" dirty="0">
                          <a:solidFill>
                            <a:schemeClr val="bg2"/>
                          </a:solidFill>
                          <a:latin typeface="DM Mono" panose="020B0509040201040103" pitchFamily="49" charset="77"/>
                        </a:rPr>
                        <a:t>ID</a:t>
                      </a:r>
                    </a:p>
                  </a:txBody>
                  <a:tcPr marL="85341" marR="85341" marT="42671" marB="42671">
                    <a:solidFill>
                      <a:schemeClr val="accent6"/>
                    </a:solidFill>
                  </a:tcPr>
                </a:tc>
                <a:tc>
                  <a:txBody>
                    <a:bodyPr/>
                    <a:lstStyle/>
                    <a:p>
                      <a:r>
                        <a:rPr lang="en-US" sz="1600" b="0" i="0" dirty="0">
                          <a:solidFill>
                            <a:schemeClr val="bg2"/>
                          </a:solidFill>
                          <a:latin typeface="DM Mono" panose="020B0509040201040103" pitchFamily="49" charset="77"/>
                        </a:rPr>
                        <a:t>Name</a:t>
                      </a:r>
                    </a:p>
                  </a:txBody>
                  <a:tcPr marL="85341" marR="85341" marT="42671" marB="42671">
                    <a:solidFill>
                      <a:schemeClr val="accent6"/>
                    </a:solidFill>
                  </a:tcPr>
                </a:tc>
                <a:tc>
                  <a:txBody>
                    <a:bodyPr/>
                    <a:lstStyle/>
                    <a:p>
                      <a:r>
                        <a:rPr lang="en-US" sz="1600" b="0" i="0" dirty="0">
                          <a:solidFill>
                            <a:schemeClr val="bg2"/>
                          </a:solidFill>
                          <a:latin typeface="DM Mono" panose="020B0509040201040103" pitchFamily="49" charset="77"/>
                        </a:rPr>
                        <a:t>Age</a:t>
                      </a:r>
                    </a:p>
                  </a:txBody>
                  <a:tcPr marL="85341" marR="85341" marT="42671" marB="42671">
                    <a:solidFill>
                      <a:schemeClr val="accent6"/>
                    </a:solidFill>
                  </a:tcPr>
                </a:tc>
                <a:tc>
                  <a:txBody>
                    <a:bodyPr/>
                    <a:lstStyle/>
                    <a:p>
                      <a:r>
                        <a:rPr lang="en-US" sz="1600" b="0" i="0" dirty="0">
                          <a:solidFill>
                            <a:schemeClr val="bg2"/>
                          </a:solidFill>
                          <a:latin typeface="DM Mono" panose="020B0509040201040103" pitchFamily="49" charset="77"/>
                        </a:rPr>
                        <a:t>Eye color</a:t>
                      </a:r>
                    </a:p>
                  </a:txBody>
                  <a:tcPr marL="85341" marR="85341" marT="42671" marB="42671">
                    <a:solidFill>
                      <a:schemeClr val="accent6"/>
                    </a:solidFill>
                  </a:tcPr>
                </a:tc>
                <a:extLst>
                  <a:ext uri="{0D108BD9-81ED-4DB2-BD59-A6C34878D82A}">
                    <a16:rowId xmlns:a16="http://schemas.microsoft.com/office/drawing/2014/main" val="829607364"/>
                  </a:ext>
                </a:extLst>
              </a:tr>
              <a:tr h="346106">
                <a:tc>
                  <a:txBody>
                    <a:bodyPr/>
                    <a:lstStyle/>
                    <a:p>
                      <a:r>
                        <a:rPr lang="en-US" sz="1600" b="0" i="0" dirty="0">
                          <a:latin typeface="DM Mono" panose="020B0509040201040103" pitchFamily="49" charset="77"/>
                        </a:rPr>
                        <a:t>01452</a:t>
                      </a:r>
                    </a:p>
                  </a:txBody>
                  <a:tcPr marL="85341" marR="85341" marT="42671" marB="42671"/>
                </a:tc>
                <a:tc>
                  <a:txBody>
                    <a:bodyPr/>
                    <a:lstStyle/>
                    <a:p>
                      <a:r>
                        <a:rPr lang="en-US" sz="1600" b="0" i="0" dirty="0">
                          <a:latin typeface="DM Mono" panose="020B0509040201040103" pitchFamily="49" charset="77"/>
                        </a:rPr>
                        <a:t>Alan</a:t>
                      </a:r>
                    </a:p>
                  </a:txBody>
                  <a:tcPr marL="85341" marR="85341" marT="42671" marB="42671"/>
                </a:tc>
                <a:tc>
                  <a:txBody>
                    <a:bodyPr/>
                    <a:lstStyle/>
                    <a:p>
                      <a:r>
                        <a:rPr lang="en-US" sz="1600" b="0" i="0" dirty="0">
                          <a:latin typeface="DM Mono" panose="020B0509040201040103" pitchFamily="49" charset="77"/>
                        </a:rPr>
                        <a:t>452</a:t>
                      </a:r>
                    </a:p>
                  </a:txBody>
                  <a:tcPr marL="85341" marR="85341" marT="42671" marB="42671"/>
                </a:tc>
                <a:tc>
                  <a:txBody>
                    <a:bodyPr/>
                    <a:lstStyle/>
                    <a:p>
                      <a:r>
                        <a:rPr lang="en-US" sz="1600" b="0" i="0" dirty="0">
                          <a:latin typeface="DM Mono" panose="020B0509040201040103" pitchFamily="49" charset="77"/>
                        </a:rPr>
                        <a:t>blue</a:t>
                      </a:r>
                    </a:p>
                  </a:txBody>
                  <a:tcPr marL="85341" marR="85341" marT="42671" marB="42671"/>
                </a:tc>
                <a:extLst>
                  <a:ext uri="{0D108BD9-81ED-4DB2-BD59-A6C34878D82A}">
                    <a16:rowId xmlns:a16="http://schemas.microsoft.com/office/drawing/2014/main" val="3423060112"/>
                  </a:ext>
                </a:extLst>
              </a:tr>
              <a:tr h="346106">
                <a:tc>
                  <a:txBody>
                    <a:bodyPr/>
                    <a:lstStyle/>
                    <a:p>
                      <a:r>
                        <a:rPr lang="en-US" sz="1600" b="0" i="0" dirty="0">
                          <a:latin typeface="DM Mono" panose="020B0509040201040103" pitchFamily="49" charset="77"/>
                        </a:rPr>
                        <a:t>64521</a:t>
                      </a:r>
                    </a:p>
                  </a:txBody>
                  <a:tcPr marL="85341" marR="85341" marT="42671" marB="42671"/>
                </a:tc>
                <a:tc>
                  <a:txBody>
                    <a:bodyPr/>
                    <a:lstStyle/>
                    <a:p>
                      <a:r>
                        <a:rPr lang="en-US" sz="1600" b="0" i="0" dirty="0">
                          <a:latin typeface="DM Mono" panose="020B0509040201040103" pitchFamily="49" charset="77"/>
                        </a:rPr>
                        <a:t>NULL</a:t>
                      </a:r>
                    </a:p>
                  </a:txBody>
                  <a:tcPr marL="85341" marR="85341" marT="42671" marB="42671"/>
                </a:tc>
                <a:tc>
                  <a:txBody>
                    <a:bodyPr/>
                    <a:lstStyle/>
                    <a:p>
                      <a:r>
                        <a:rPr lang="en-US" sz="1600" b="0" i="0" dirty="0">
                          <a:latin typeface="DM Mono" panose="020B0509040201040103" pitchFamily="49" charset="77"/>
                        </a:rPr>
                        <a:t>29</a:t>
                      </a:r>
                    </a:p>
                  </a:txBody>
                  <a:tcPr marL="85341" marR="85341" marT="42671" marB="42671"/>
                </a:tc>
                <a:tc>
                  <a:txBody>
                    <a:bodyPr/>
                    <a:lstStyle/>
                    <a:p>
                      <a:r>
                        <a:rPr lang="en-US" sz="1600" b="0" i="0" dirty="0">
                          <a:latin typeface="DM Mono" panose="020B0509040201040103" pitchFamily="49" charset="77"/>
                        </a:rPr>
                        <a:t>green</a:t>
                      </a:r>
                    </a:p>
                  </a:txBody>
                  <a:tcPr marL="85341" marR="85341" marT="42671" marB="42671"/>
                </a:tc>
                <a:extLst>
                  <a:ext uri="{0D108BD9-81ED-4DB2-BD59-A6C34878D82A}">
                    <a16:rowId xmlns:a16="http://schemas.microsoft.com/office/drawing/2014/main" val="3020610891"/>
                  </a:ext>
                </a:extLst>
              </a:tr>
              <a:tr h="346106">
                <a:tc>
                  <a:txBody>
                    <a:bodyPr/>
                    <a:lstStyle/>
                    <a:p>
                      <a:r>
                        <a:rPr lang="en-US" sz="1600" b="0" i="0" dirty="0">
                          <a:latin typeface="DM Mono" panose="020B0509040201040103" pitchFamily="49" charset="77"/>
                        </a:rPr>
                        <a:t>49031</a:t>
                      </a:r>
                    </a:p>
                  </a:txBody>
                  <a:tcPr marL="85341" marR="85341" marT="42671" marB="42671"/>
                </a:tc>
                <a:tc>
                  <a:txBody>
                    <a:bodyPr/>
                    <a:lstStyle/>
                    <a:p>
                      <a:r>
                        <a:rPr lang="en-US" sz="1600" b="0" i="0" dirty="0">
                          <a:latin typeface="DM Mono" panose="020B0509040201040103" pitchFamily="49" charset="77"/>
                        </a:rPr>
                        <a:t>Margaret</a:t>
                      </a:r>
                    </a:p>
                  </a:txBody>
                  <a:tcPr marL="85341" marR="85341" marT="42671" marB="42671"/>
                </a:tc>
                <a:tc>
                  <a:txBody>
                    <a:bodyPr/>
                    <a:lstStyle/>
                    <a:p>
                      <a:r>
                        <a:rPr lang="en-US" sz="1600" b="0" i="0" dirty="0">
                          <a:latin typeface="DM Mono" panose="020B0509040201040103" pitchFamily="49" charset="77"/>
                        </a:rPr>
                        <a:t>45</a:t>
                      </a:r>
                    </a:p>
                  </a:txBody>
                  <a:tcPr marL="85341" marR="85341" marT="42671" marB="42671"/>
                </a:tc>
                <a:tc>
                  <a:txBody>
                    <a:bodyPr/>
                    <a:lstStyle/>
                    <a:p>
                      <a:r>
                        <a:rPr lang="en-US" sz="1600" b="0" i="0" dirty="0">
                          <a:latin typeface="DM Mono" panose="020B0509040201040103" pitchFamily="49" charset="77"/>
                        </a:rPr>
                        <a:t>brown</a:t>
                      </a:r>
                    </a:p>
                  </a:txBody>
                  <a:tcPr marL="85341" marR="85341" marT="42671" marB="42671"/>
                </a:tc>
                <a:extLst>
                  <a:ext uri="{0D108BD9-81ED-4DB2-BD59-A6C34878D82A}">
                    <a16:rowId xmlns:a16="http://schemas.microsoft.com/office/drawing/2014/main" val="2125337847"/>
                  </a:ext>
                </a:extLst>
              </a:tr>
              <a:tr h="346106">
                <a:tc>
                  <a:txBody>
                    <a:bodyPr/>
                    <a:lstStyle/>
                    <a:p>
                      <a:r>
                        <a:rPr lang="en-US" sz="1600" b="0" i="0" dirty="0">
                          <a:latin typeface="DM Mono" panose="020B0509040201040103" pitchFamily="49" charset="77"/>
                        </a:rPr>
                        <a:t>49031</a:t>
                      </a:r>
                    </a:p>
                  </a:txBody>
                  <a:tcPr marL="85341" marR="85341" marT="42671" marB="42671"/>
                </a:tc>
                <a:tc>
                  <a:txBody>
                    <a:bodyPr/>
                    <a:lstStyle/>
                    <a:p>
                      <a:r>
                        <a:rPr lang="en-US" sz="1600" b="0" i="0" dirty="0">
                          <a:latin typeface="DM Mono" panose="020B0509040201040103" pitchFamily="49" charset="77"/>
                        </a:rPr>
                        <a:t>Margaret</a:t>
                      </a:r>
                    </a:p>
                  </a:txBody>
                  <a:tcPr marL="85341" marR="85341" marT="42671" marB="42671"/>
                </a:tc>
                <a:tc>
                  <a:txBody>
                    <a:bodyPr/>
                    <a:lstStyle/>
                    <a:p>
                      <a:r>
                        <a:rPr lang="en-US" sz="1600" b="0" i="0" dirty="0">
                          <a:latin typeface="DM Mono" panose="020B0509040201040103" pitchFamily="49" charset="77"/>
                        </a:rPr>
                        <a:t>45</a:t>
                      </a:r>
                    </a:p>
                  </a:txBody>
                  <a:tcPr marL="85341" marR="85341" marT="42671" marB="42671"/>
                </a:tc>
                <a:tc>
                  <a:txBody>
                    <a:bodyPr/>
                    <a:lstStyle/>
                    <a:p>
                      <a:r>
                        <a:rPr lang="en-US" sz="1600" b="0" i="0" dirty="0">
                          <a:latin typeface="DM Mono" panose="020B0509040201040103" pitchFamily="49" charset="77"/>
                        </a:rPr>
                        <a:t>brown</a:t>
                      </a:r>
                    </a:p>
                  </a:txBody>
                  <a:tcPr marL="85341" marR="85341" marT="42671" marB="42671"/>
                </a:tc>
                <a:extLst>
                  <a:ext uri="{0D108BD9-81ED-4DB2-BD59-A6C34878D82A}">
                    <a16:rowId xmlns:a16="http://schemas.microsoft.com/office/drawing/2014/main" val="3417541705"/>
                  </a:ext>
                </a:extLst>
              </a:tr>
            </a:tbl>
          </a:graphicData>
        </a:graphic>
      </p:graphicFrame>
      <p:grpSp>
        <p:nvGrpSpPr>
          <p:cNvPr id="7" name="Google Shape;1073;p95">
            <a:extLst>
              <a:ext uri="{FF2B5EF4-FFF2-40B4-BE49-F238E27FC236}">
                <a16:creationId xmlns:a16="http://schemas.microsoft.com/office/drawing/2014/main" id="{73B4825E-4751-CC55-A285-64D7DCB3CA7B}"/>
              </a:ext>
            </a:extLst>
          </p:cNvPr>
          <p:cNvGrpSpPr/>
          <p:nvPr/>
        </p:nvGrpSpPr>
        <p:grpSpPr>
          <a:xfrm>
            <a:off x="8678683" y="4311025"/>
            <a:ext cx="1085758" cy="1074498"/>
            <a:chOff x="4629601" y="2780598"/>
            <a:chExt cx="2150002" cy="2127705"/>
          </a:xfrm>
        </p:grpSpPr>
        <p:pic>
          <p:nvPicPr>
            <p:cNvPr id="8" name="Google Shape;1074;p95">
              <a:extLst>
                <a:ext uri="{FF2B5EF4-FFF2-40B4-BE49-F238E27FC236}">
                  <a16:creationId xmlns:a16="http://schemas.microsoft.com/office/drawing/2014/main" id="{80D8707E-DD9F-0791-CDDE-B3A64AA6728F}"/>
                </a:ext>
              </a:extLst>
            </p:cNvPr>
            <p:cNvPicPr preferRelativeResize="0"/>
            <p:nvPr/>
          </p:nvPicPr>
          <p:blipFill>
            <a:blip r:embed="rId3">
              <a:alphaModFix/>
            </a:blip>
            <a:stretch>
              <a:fillRect/>
            </a:stretch>
          </p:blipFill>
          <p:spPr>
            <a:xfrm>
              <a:off x="5384976" y="3460900"/>
              <a:ext cx="639250" cy="767096"/>
            </a:xfrm>
            <a:prstGeom prst="rect">
              <a:avLst/>
            </a:prstGeom>
            <a:noFill/>
            <a:ln>
              <a:noFill/>
            </a:ln>
          </p:spPr>
        </p:pic>
        <p:sp>
          <p:nvSpPr>
            <p:cNvPr id="9" name="Google Shape;1075;p95">
              <a:extLst>
                <a:ext uri="{FF2B5EF4-FFF2-40B4-BE49-F238E27FC236}">
                  <a16:creationId xmlns:a16="http://schemas.microsoft.com/office/drawing/2014/main" id="{23918353-9283-8AC2-2E6D-3263B71A42E4}"/>
                </a:ext>
              </a:extLst>
            </p:cNvPr>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nvGrpSpPr>
            <p:cNvPr id="10" name="Google Shape;1076;p95">
              <a:extLst>
                <a:ext uri="{FF2B5EF4-FFF2-40B4-BE49-F238E27FC236}">
                  <a16:creationId xmlns:a16="http://schemas.microsoft.com/office/drawing/2014/main" id="{F7DCCE5C-B803-F79C-A6F0-13E4161371F8}"/>
                </a:ext>
              </a:extLst>
            </p:cNvPr>
            <p:cNvGrpSpPr/>
            <p:nvPr/>
          </p:nvGrpSpPr>
          <p:grpSpPr>
            <a:xfrm>
              <a:off x="4629601" y="2780598"/>
              <a:ext cx="2150002" cy="2127705"/>
              <a:chOff x="4374339" y="2714600"/>
              <a:chExt cx="1772613" cy="1748176"/>
            </a:xfrm>
          </p:grpSpPr>
          <p:sp>
            <p:nvSpPr>
              <p:cNvPr id="11" name="Google Shape;1077;p95">
                <a:extLst>
                  <a:ext uri="{FF2B5EF4-FFF2-40B4-BE49-F238E27FC236}">
                    <a16:creationId xmlns:a16="http://schemas.microsoft.com/office/drawing/2014/main" id="{E95626A4-3D05-261F-1979-CB5300DFDEC1}"/>
                  </a:ext>
                </a:extLst>
              </p:cNvPr>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2" name="Google Shape;1078;p95">
                <a:extLst>
                  <a:ext uri="{FF2B5EF4-FFF2-40B4-BE49-F238E27FC236}">
                    <a16:creationId xmlns:a16="http://schemas.microsoft.com/office/drawing/2014/main" id="{B4C81F41-10AF-0DA6-2FC7-A1EC8BE79E43}"/>
                  </a:ext>
                </a:extLst>
              </p:cNvPr>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 name="Google Shape;1079;p95">
                <a:extLst>
                  <a:ext uri="{FF2B5EF4-FFF2-40B4-BE49-F238E27FC236}">
                    <a16:creationId xmlns:a16="http://schemas.microsoft.com/office/drawing/2014/main" id="{7EADBDDD-D9ED-01FA-FACE-A986F533E4CE}"/>
                  </a:ext>
                </a:extLst>
              </p:cNvPr>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 name="Google Shape;1080;p95">
                <a:extLst>
                  <a:ext uri="{FF2B5EF4-FFF2-40B4-BE49-F238E27FC236}">
                    <a16:creationId xmlns:a16="http://schemas.microsoft.com/office/drawing/2014/main" id="{BF056028-A44E-28DB-D7FC-376263BB0F2A}"/>
                  </a:ext>
                </a:extLst>
              </p:cNvPr>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grpSp>
      <p:graphicFrame>
        <p:nvGraphicFramePr>
          <p:cNvPr id="6" name="Table 14">
            <a:extLst>
              <a:ext uri="{FF2B5EF4-FFF2-40B4-BE49-F238E27FC236}">
                <a16:creationId xmlns:a16="http://schemas.microsoft.com/office/drawing/2014/main" id="{67C557B3-00DD-187B-66C6-43DE816E7BFC}"/>
              </a:ext>
            </a:extLst>
          </p:cNvPr>
          <p:cNvGraphicFramePr>
            <a:graphicFrameLocks noGrp="1"/>
          </p:cNvGraphicFramePr>
          <p:nvPr/>
        </p:nvGraphicFramePr>
        <p:xfrm>
          <a:off x="6553482" y="4124367"/>
          <a:ext cx="1556391" cy="1447800"/>
        </p:xfrm>
        <a:graphic>
          <a:graphicData uri="http://schemas.openxmlformats.org/drawingml/2006/table">
            <a:tbl>
              <a:tblPr firstRow="1">
                <a:tableStyleId>{D7E440C0-9F9F-4B7A-B09E-0B7364B92A36}</a:tableStyleId>
              </a:tblPr>
              <a:tblGrid>
                <a:gridCol w="1556391">
                  <a:extLst>
                    <a:ext uri="{9D8B030D-6E8A-4147-A177-3AD203B41FA5}">
                      <a16:colId xmlns:a16="http://schemas.microsoft.com/office/drawing/2014/main" val="3278155462"/>
                    </a:ext>
                  </a:extLst>
                </a:gridCol>
              </a:tblGrid>
              <a:tr h="370840">
                <a:tc>
                  <a:txBody>
                    <a:bodyPr/>
                    <a:lstStyle/>
                    <a:p>
                      <a:r>
                        <a:rPr lang="en-US" sz="1600" b="0" i="0" dirty="0">
                          <a:solidFill>
                            <a:schemeClr val="bg2"/>
                          </a:solidFill>
                          <a:latin typeface="DM Mono" panose="020B0509040201040103" pitchFamily="49" charset="77"/>
                        </a:rPr>
                        <a:t>City</a:t>
                      </a:r>
                    </a:p>
                  </a:txBody>
                  <a:tcPr>
                    <a:solidFill>
                      <a:schemeClr val="accent2"/>
                    </a:solidFill>
                  </a:tcPr>
                </a:tc>
                <a:extLst>
                  <a:ext uri="{0D108BD9-81ED-4DB2-BD59-A6C34878D82A}">
                    <a16:rowId xmlns:a16="http://schemas.microsoft.com/office/drawing/2014/main" val="889787297"/>
                  </a:ext>
                </a:extLst>
              </a:tr>
              <a:tr h="370840">
                <a:tc>
                  <a:txBody>
                    <a:bodyPr/>
                    <a:lstStyle/>
                    <a:p>
                      <a:r>
                        <a:rPr lang="en-US" sz="1600" b="0" i="0" dirty="0" err="1">
                          <a:latin typeface="DM Mono" panose="020B0509040201040103" pitchFamily="49" charset="77"/>
                        </a:rPr>
                        <a:t>Trono</a:t>
                      </a:r>
                      <a:endParaRPr lang="en-US" sz="1600" b="0" i="0" dirty="0">
                        <a:latin typeface="DM Mono" panose="020B0509040201040103" pitchFamily="49" charset="77"/>
                      </a:endParaRPr>
                    </a:p>
                  </a:txBody>
                  <a:tcPr/>
                </a:tc>
                <a:extLst>
                  <a:ext uri="{0D108BD9-81ED-4DB2-BD59-A6C34878D82A}">
                    <a16:rowId xmlns:a16="http://schemas.microsoft.com/office/drawing/2014/main" val="3962945806"/>
                  </a:ext>
                </a:extLst>
              </a:tr>
              <a:tr h="370840">
                <a:tc>
                  <a:txBody>
                    <a:bodyPr/>
                    <a:lstStyle/>
                    <a:p>
                      <a:r>
                        <a:rPr lang="en-US" sz="1600" b="0" i="0" dirty="0" err="1">
                          <a:latin typeface="DM Mono" panose="020B0509040201040103" pitchFamily="49" charset="77"/>
                        </a:rPr>
                        <a:t>Calgry</a:t>
                      </a:r>
                      <a:endParaRPr lang="en-US" sz="1600" b="0" i="0" dirty="0">
                        <a:latin typeface="DM Mono" panose="020B0509040201040103" pitchFamily="49" charset="77"/>
                      </a:endParaRPr>
                    </a:p>
                  </a:txBody>
                  <a:tcPr/>
                </a:tc>
                <a:extLst>
                  <a:ext uri="{0D108BD9-81ED-4DB2-BD59-A6C34878D82A}">
                    <a16:rowId xmlns:a16="http://schemas.microsoft.com/office/drawing/2014/main" val="1598786701"/>
                  </a:ext>
                </a:extLst>
              </a:tr>
              <a:tr h="0">
                <a:tc>
                  <a:txBody>
                    <a:bodyPr/>
                    <a:lstStyle/>
                    <a:p>
                      <a:r>
                        <a:rPr lang="en-US" sz="1600" b="0" i="0" dirty="0" err="1">
                          <a:latin typeface="DM Mono" panose="020B0509040201040103" pitchFamily="49" charset="77"/>
                        </a:rPr>
                        <a:t>Vancover</a:t>
                      </a:r>
                      <a:endParaRPr lang="en-US" sz="1600" dirty="0"/>
                    </a:p>
                  </a:txBody>
                  <a:tcPr/>
                </a:tc>
                <a:extLst>
                  <a:ext uri="{0D108BD9-81ED-4DB2-BD59-A6C34878D82A}">
                    <a16:rowId xmlns:a16="http://schemas.microsoft.com/office/drawing/2014/main" val="2188610504"/>
                  </a:ext>
                </a:extLst>
              </a:tr>
            </a:tbl>
          </a:graphicData>
        </a:graphic>
      </p:graphicFrame>
      <p:graphicFrame>
        <p:nvGraphicFramePr>
          <p:cNvPr id="20" name="Table 14">
            <a:extLst>
              <a:ext uri="{FF2B5EF4-FFF2-40B4-BE49-F238E27FC236}">
                <a16:creationId xmlns:a16="http://schemas.microsoft.com/office/drawing/2014/main" id="{6CFF751C-AE4B-6FC9-DA8B-8EA4373F9B6E}"/>
              </a:ext>
            </a:extLst>
          </p:cNvPr>
          <p:cNvGraphicFramePr>
            <a:graphicFrameLocks noGrp="1"/>
          </p:cNvGraphicFramePr>
          <p:nvPr/>
        </p:nvGraphicFramePr>
        <p:xfrm>
          <a:off x="10333249" y="4124266"/>
          <a:ext cx="1556391" cy="1483360"/>
        </p:xfrm>
        <a:graphic>
          <a:graphicData uri="http://schemas.openxmlformats.org/drawingml/2006/table">
            <a:tbl>
              <a:tblPr firstRow="1" bandRow="1">
                <a:tableStyleId>{D7E440C0-9F9F-4B7A-B09E-0B7364B92A36}</a:tableStyleId>
              </a:tblPr>
              <a:tblGrid>
                <a:gridCol w="1556391">
                  <a:extLst>
                    <a:ext uri="{9D8B030D-6E8A-4147-A177-3AD203B41FA5}">
                      <a16:colId xmlns:a16="http://schemas.microsoft.com/office/drawing/2014/main" val="3278155462"/>
                    </a:ext>
                  </a:extLst>
                </a:gridCol>
              </a:tblGrid>
              <a:tr h="370840">
                <a:tc>
                  <a:txBody>
                    <a:bodyPr/>
                    <a:lstStyle/>
                    <a:p>
                      <a:r>
                        <a:rPr lang="en-US" sz="1600" b="0" i="0" dirty="0">
                          <a:solidFill>
                            <a:schemeClr val="bg2"/>
                          </a:solidFill>
                          <a:latin typeface="DM Mono" panose="020B0509040201040103" pitchFamily="49" charset="77"/>
                        </a:rPr>
                        <a:t>City</a:t>
                      </a:r>
                    </a:p>
                  </a:txBody>
                  <a:tcPr>
                    <a:solidFill>
                      <a:schemeClr val="accent2"/>
                    </a:solidFill>
                  </a:tcPr>
                </a:tc>
                <a:extLst>
                  <a:ext uri="{0D108BD9-81ED-4DB2-BD59-A6C34878D82A}">
                    <a16:rowId xmlns:a16="http://schemas.microsoft.com/office/drawing/2014/main" val="889787297"/>
                  </a:ext>
                </a:extLst>
              </a:tr>
              <a:tr h="370840">
                <a:tc>
                  <a:txBody>
                    <a:bodyPr/>
                    <a:lstStyle/>
                    <a:p>
                      <a:r>
                        <a:rPr lang="en-US" sz="1600" b="0" i="0" dirty="0">
                          <a:latin typeface="DM Mono" panose="020B0509040201040103" pitchFamily="49" charset="77"/>
                        </a:rPr>
                        <a:t>Toronto</a:t>
                      </a:r>
                    </a:p>
                  </a:txBody>
                  <a:tcPr/>
                </a:tc>
                <a:extLst>
                  <a:ext uri="{0D108BD9-81ED-4DB2-BD59-A6C34878D82A}">
                    <a16:rowId xmlns:a16="http://schemas.microsoft.com/office/drawing/2014/main" val="3962945806"/>
                  </a:ext>
                </a:extLst>
              </a:tr>
              <a:tr h="370840">
                <a:tc>
                  <a:txBody>
                    <a:bodyPr/>
                    <a:lstStyle/>
                    <a:p>
                      <a:r>
                        <a:rPr lang="en-US" sz="1600" b="0" i="0" dirty="0">
                          <a:latin typeface="DM Mono" panose="020B0509040201040103" pitchFamily="49" charset="77"/>
                        </a:rPr>
                        <a:t>Calgary</a:t>
                      </a:r>
                    </a:p>
                  </a:txBody>
                  <a:tcPr/>
                </a:tc>
                <a:extLst>
                  <a:ext uri="{0D108BD9-81ED-4DB2-BD59-A6C34878D82A}">
                    <a16:rowId xmlns:a16="http://schemas.microsoft.com/office/drawing/2014/main" val="1598786701"/>
                  </a:ext>
                </a:extLst>
              </a:tr>
              <a:tr h="370840">
                <a:tc>
                  <a:txBody>
                    <a:bodyPr/>
                    <a:lstStyle/>
                    <a:p>
                      <a:r>
                        <a:rPr lang="en-US" sz="1600" b="0" i="0" dirty="0">
                          <a:latin typeface="DM Mono" panose="020B0509040201040103" pitchFamily="49" charset="77"/>
                        </a:rPr>
                        <a:t>Vancouver</a:t>
                      </a:r>
                    </a:p>
                  </a:txBody>
                  <a:tcPr/>
                </a:tc>
                <a:extLst>
                  <a:ext uri="{0D108BD9-81ED-4DB2-BD59-A6C34878D82A}">
                    <a16:rowId xmlns:a16="http://schemas.microsoft.com/office/drawing/2014/main" val="2188610504"/>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2118109" y="2560671"/>
            <a:ext cx="1004341" cy="1200329"/>
          </a:xfrm>
          <a:prstGeom prst="rect">
            <a:avLst/>
          </a:prstGeom>
          <a:noFill/>
          <a:ln w="38100">
            <a:solidFill>
              <a:schemeClr val="accent5"/>
            </a:solidFill>
          </a:ln>
        </p:spPr>
        <p:txBody>
          <a:bodyPr wrap="square" rtlCol="0">
            <a:spAutoFit/>
          </a:bodyPr>
          <a:lstStyle/>
          <a:p>
            <a:r>
              <a:rPr lang="en-US" sz="2400" dirty="0">
                <a:latin typeface="DM Mono" panose="020B0509040201040103" pitchFamily="49" charset="77"/>
              </a:rPr>
              <a:t>Data Tests</a:t>
            </a:r>
          </a:p>
        </p:txBody>
      </p:sp>
      <p:sp>
        <p:nvSpPr>
          <p:cNvPr id="25" name="TextBox 24">
            <a:extLst>
              <a:ext uri="{FF2B5EF4-FFF2-40B4-BE49-F238E27FC236}">
                <a16:creationId xmlns:a16="http://schemas.microsoft.com/office/drawing/2014/main" id="{251896F1-830C-2E0C-EACD-4ECBE235C49D}"/>
              </a:ext>
            </a:extLst>
          </p:cNvPr>
          <p:cNvSpPr txBox="1"/>
          <p:nvPr/>
        </p:nvSpPr>
        <p:spPr>
          <a:xfrm>
            <a:off x="8792591" y="2668058"/>
            <a:ext cx="1004341" cy="1569660"/>
          </a:xfrm>
          <a:prstGeom prst="rect">
            <a:avLst/>
          </a:prstGeom>
          <a:noFill/>
          <a:ln w="38100">
            <a:solidFill>
              <a:schemeClr val="accent2"/>
            </a:solidFill>
          </a:ln>
        </p:spPr>
        <p:txBody>
          <a:bodyPr wrap="square" rtlCol="0">
            <a:spAutoFit/>
          </a:bodyPr>
          <a:lstStyle/>
          <a:p>
            <a:r>
              <a:rPr lang="en-US" sz="2400" dirty="0">
                <a:latin typeface="DM Mono" panose="020B0509040201040103" pitchFamily="49" charset="77"/>
              </a:rPr>
              <a:t>Logic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450248" y="5135355"/>
            <a:ext cx="1076998" cy="688872"/>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546605" y="4803906"/>
            <a:ext cx="1074851"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2621456" y="4463448"/>
            <a:ext cx="1071188"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9" name="Right Arrow 28">
            <a:extLst>
              <a:ext uri="{FF2B5EF4-FFF2-40B4-BE49-F238E27FC236}">
                <a16:creationId xmlns:a16="http://schemas.microsoft.com/office/drawing/2014/main" id="{9147F878-B5E6-2B9D-FE03-D33F986CF32C}"/>
              </a:ext>
            </a:extLst>
          </p:cNvPr>
          <p:cNvSpPr/>
          <p:nvPr/>
        </p:nvSpPr>
        <p:spPr>
          <a:xfrm>
            <a:off x="8260745" y="4864124"/>
            <a:ext cx="343334" cy="131702"/>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5" name="Right Arrow 34">
            <a:extLst>
              <a:ext uri="{FF2B5EF4-FFF2-40B4-BE49-F238E27FC236}">
                <a16:creationId xmlns:a16="http://schemas.microsoft.com/office/drawing/2014/main" id="{DADF85F9-5866-7819-DEA0-604391791B49}"/>
              </a:ext>
            </a:extLst>
          </p:cNvPr>
          <p:cNvSpPr/>
          <p:nvPr/>
        </p:nvSpPr>
        <p:spPr>
          <a:xfrm>
            <a:off x="9890116" y="4865946"/>
            <a:ext cx="343334" cy="131702"/>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2844868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120</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actual_df</a:t>
            </a:r>
            <a:endParaRPr sz="4800" dirty="0">
              <a:solidFill>
                <a:schemeClr val="tx1"/>
              </a:solidFill>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767444"/>
            <a:ext cx="10655113" cy="5601045"/>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2720011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121</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actual_df</a:t>
            </a:r>
            <a:endParaRPr sz="4800" dirty="0">
              <a:solidFill>
                <a:schemeClr val="tx1"/>
              </a:solidFill>
            </a:endParaRPr>
          </a:p>
        </p:txBody>
      </p:sp>
      <p:sp>
        <p:nvSpPr>
          <p:cNvPr id="8" name="!!important">
            <a:extLst>
              <a:ext uri="{FF2B5EF4-FFF2-40B4-BE49-F238E27FC236}">
                <a16:creationId xmlns:a16="http://schemas.microsoft.com/office/drawing/2014/main" id="{C70068E7-862B-8288-EF81-1E97A657F4D8}"/>
              </a:ext>
            </a:extLst>
          </p:cNvPr>
          <p:cNvSpPr/>
          <p:nvPr/>
        </p:nvSpPr>
        <p:spPr>
          <a:xfrm>
            <a:off x="604705" y="1027339"/>
            <a:ext cx="10655113" cy="2205718"/>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2383752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important_text">
            <a:extLst>
              <a:ext uri="{FF2B5EF4-FFF2-40B4-BE49-F238E27FC236}">
                <a16:creationId xmlns:a16="http://schemas.microsoft.com/office/drawing/2014/main" id="{B6F3FC6F-80AC-870C-7323-9C847AD3A440}"/>
              </a:ext>
            </a:extLst>
          </p:cNvPr>
          <p:cNvSpPr txBox="1"/>
          <p:nvPr/>
        </p:nvSpPr>
        <p:spPr>
          <a:xfrm>
            <a:off x="749245" y="3016450"/>
            <a:ext cx="10655112" cy="2308324"/>
          </a:xfrm>
          <a:prstGeom prst="rect">
            <a:avLst/>
          </a:prstGeom>
          <a:noFill/>
          <a:ln w="38100">
            <a:noFill/>
          </a:ln>
        </p:spPr>
        <p:txBody>
          <a:bodyPr wrap="square" rtlCol="0">
            <a:spAutoFit/>
          </a:bodyPr>
          <a:lstStyle/>
          <a:p>
            <a:pPr lvl="0"/>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8" name="!!important">
            <a:extLst>
              <a:ext uri="{FF2B5EF4-FFF2-40B4-BE49-F238E27FC236}">
                <a16:creationId xmlns:a16="http://schemas.microsoft.com/office/drawing/2014/main" id="{AD8CDB58-C437-5F4A-0A8D-463D916FEE91}"/>
              </a:ext>
            </a:extLst>
          </p:cNvPr>
          <p:cNvSpPr/>
          <p:nvPr/>
        </p:nvSpPr>
        <p:spPr>
          <a:xfrm>
            <a:off x="749244" y="3016450"/>
            <a:ext cx="10655113" cy="2308324"/>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 name="!!assertion">
            <a:extLst>
              <a:ext uri="{FF2B5EF4-FFF2-40B4-BE49-F238E27FC236}">
                <a16:creationId xmlns:a16="http://schemas.microsoft.com/office/drawing/2014/main" id="{83E7B9B0-E080-2CBD-5575-1FD7CA502F87}"/>
              </a:ext>
            </a:extLst>
          </p:cNvPr>
          <p:cNvSpPr/>
          <p:nvPr/>
        </p:nvSpPr>
        <p:spPr>
          <a:xfrm>
            <a:off x="512183" y="1204863"/>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3636154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8" name="TextBox 17">
            <a:extLst>
              <a:ext uri="{FF2B5EF4-FFF2-40B4-BE49-F238E27FC236}">
                <a16:creationId xmlns:a16="http://schemas.microsoft.com/office/drawing/2014/main" id="{8A78B565-6AB7-FCCC-48BC-4F5AA8341F18}"/>
              </a:ext>
            </a:extLst>
          </p:cNvPr>
          <p:cNvSpPr txBox="1"/>
          <p:nvPr/>
        </p:nvSpPr>
        <p:spPr>
          <a:xfrm>
            <a:off x="749245" y="3016450"/>
            <a:ext cx="10655112" cy="2308324"/>
          </a:xfrm>
          <a:prstGeom prst="rect">
            <a:avLst/>
          </a:prstGeom>
          <a:noFill/>
          <a:ln w="38100">
            <a:noFill/>
          </a:ln>
        </p:spPr>
        <p:txBody>
          <a:bodyPr wrap="square" rtlCol="0">
            <a:spAutoFit/>
          </a:bodyPr>
          <a:lstStyle/>
          <a:p>
            <a:pPr lvl="0"/>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0" name="!!assertion">
            <a:extLst>
              <a:ext uri="{FF2B5EF4-FFF2-40B4-BE49-F238E27FC236}">
                <a16:creationId xmlns:a16="http://schemas.microsoft.com/office/drawing/2014/main" id="{AA6EE3A5-4450-90B5-8FF1-4870483955F2}"/>
              </a:ext>
            </a:extLst>
          </p:cNvPr>
          <p:cNvSpPr/>
          <p:nvPr/>
        </p:nvSpPr>
        <p:spPr>
          <a:xfrm>
            <a:off x="512183" y="1204863"/>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63A35C"/>
                </a:solidFill>
                <a:highlight>
                  <a:srgbClr val="FFFF00"/>
                </a:highlight>
                <a:latin typeface="DM Mono" panose="020B0509040201040103" pitchFamily="49" charset="77"/>
              </a:rPr>
              <a:t>[</a:t>
            </a:r>
            <a:r>
              <a:rPr lang="en-CA" sz="1600" dirty="0">
                <a:solidFill>
                  <a:srgbClr val="0086B3"/>
                </a:solidFill>
                <a:highlight>
                  <a:srgbClr val="FFFF00"/>
                </a:highlight>
                <a:latin typeface="DM Mono" panose="020B0509040201040103" pitchFamily="49" charset="77"/>
              </a:rPr>
              <a:t>0</a:t>
            </a:r>
            <a:r>
              <a:rPr lang="en-CA" sz="1600" dirty="0">
                <a:solidFill>
                  <a:srgbClr val="63A35C"/>
                </a:solidFill>
                <a:highlight>
                  <a:srgbClr val="FFFF00"/>
                </a:highlight>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r>
              <a:rPr lang="en-CA" sz="1600" dirty="0">
                <a:solidFill>
                  <a:srgbClr val="63A35C"/>
                </a:solidFill>
                <a:highlight>
                  <a:srgbClr val="FFFF00"/>
                </a:highlight>
                <a:latin typeface="DM Mono" panose="020B0509040201040103" pitchFamily="49" charset="77"/>
              </a:rPr>
              <a:t>[</a:t>
            </a:r>
            <a:r>
              <a:rPr lang="en-CA" sz="1600" dirty="0">
                <a:solidFill>
                  <a:srgbClr val="0086B3"/>
                </a:solidFill>
                <a:highlight>
                  <a:srgbClr val="FFFF00"/>
                </a:highlight>
                <a:latin typeface="DM Mono" panose="020B0509040201040103" pitchFamily="49" charset="77"/>
              </a:rPr>
              <a:t>0</a:t>
            </a:r>
            <a:r>
              <a:rPr lang="en-CA" sz="1600" dirty="0">
                <a:solidFill>
                  <a:srgbClr val="63A35C"/>
                </a:solidFill>
                <a:highlight>
                  <a:srgbClr val="FFFF00"/>
                </a:highlight>
                <a:latin typeface="DM Mono" panose="020B0509040201040103" pitchFamily="49" charset="77"/>
              </a:rPr>
              <a:t>]</a:t>
            </a:r>
            <a:br>
              <a:rPr lang="en-CA" sz="1600" dirty="0">
                <a:latin typeface="DM Mono" panose="020B0509040201040103" pitchFamily="49" charset="77"/>
              </a:rPr>
            </a:br>
            <a:endParaRPr lang="en-US" sz="1600" dirty="0">
              <a:latin typeface="DM Mono" panose="020B0509040201040103" pitchFamily="49" charset="77"/>
            </a:endParaRPr>
          </a:p>
        </p:txBody>
      </p:sp>
      <p:sp>
        <p:nvSpPr>
          <p:cNvPr id="11" name="!!important">
            <a:extLst>
              <a:ext uri="{FF2B5EF4-FFF2-40B4-BE49-F238E27FC236}">
                <a16:creationId xmlns:a16="http://schemas.microsoft.com/office/drawing/2014/main" id="{319E060F-AD3E-F83A-4165-370F2E852395}"/>
              </a:ext>
            </a:extLst>
          </p:cNvPr>
          <p:cNvSpPr/>
          <p:nvPr/>
        </p:nvSpPr>
        <p:spPr>
          <a:xfrm>
            <a:off x="749244" y="3016450"/>
            <a:ext cx="10655113" cy="2308324"/>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60729538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749245" y="3016450"/>
            <a:ext cx="10655112" cy="2308324"/>
          </a:xfrm>
          <a:prstGeom prst="rect">
            <a:avLst/>
          </a:prstGeom>
          <a:noFill/>
          <a:ln w="38100">
            <a:noFill/>
          </a:ln>
        </p:spPr>
        <p:txBody>
          <a:bodyPr wrap="square" rtlCol="0">
            <a:spAutoFit/>
          </a:bodyPr>
          <a:lstStyle/>
          <a:p>
            <a:pPr lvl="0"/>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805864" y="3302046"/>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805864" y="4269188"/>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 name="!!assertion">
            <a:extLst>
              <a:ext uri="{FF2B5EF4-FFF2-40B4-BE49-F238E27FC236}">
                <a16:creationId xmlns:a16="http://schemas.microsoft.com/office/drawing/2014/main" id="{DD097558-1FD9-3874-1E20-0729C185341A}"/>
              </a:ext>
            </a:extLst>
          </p:cNvPr>
          <p:cNvSpPr/>
          <p:nvPr/>
        </p:nvSpPr>
        <p:spPr>
          <a:xfrm>
            <a:off x="512183" y="1204863"/>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49021564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749245" y="3016450"/>
            <a:ext cx="10655112" cy="2308324"/>
          </a:xfrm>
          <a:prstGeom prst="rect">
            <a:avLst/>
          </a:prstGeom>
          <a:noFill/>
          <a:ln w="38100">
            <a:noFill/>
          </a:ln>
        </p:spPr>
        <p:txBody>
          <a:bodyPr wrap="square" rtlCol="0">
            <a:spAutoFit/>
          </a:bodyPr>
          <a:lstStyle/>
          <a:p>
            <a:pPr lvl="0"/>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805864" y="3302046"/>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805864" y="4269188"/>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 name="!!assertion">
            <a:extLst>
              <a:ext uri="{FF2B5EF4-FFF2-40B4-BE49-F238E27FC236}">
                <a16:creationId xmlns:a16="http://schemas.microsoft.com/office/drawing/2014/main" id="{92914FFA-0747-CF79-8AEF-A9673962BB1F}"/>
              </a:ext>
            </a:extLst>
          </p:cNvPr>
          <p:cNvSpPr/>
          <p:nvPr/>
        </p:nvSpPr>
        <p:spPr>
          <a:xfrm>
            <a:off x="512183" y="1204863"/>
            <a:ext cx="10025743" cy="830997"/>
          </a:xfrm>
          <a:prstGeom prst="rect">
            <a:avLst/>
          </a:prstGeom>
        </p:spPr>
        <p:txBody>
          <a:bodyPr wrap="square">
            <a:spAutoFit/>
          </a:bodyPr>
          <a:lstStyle/>
          <a:p>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41595668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4" name="!!assertion">
            <a:extLst>
              <a:ext uri="{FF2B5EF4-FFF2-40B4-BE49-F238E27FC236}">
                <a16:creationId xmlns:a16="http://schemas.microsoft.com/office/drawing/2014/main" id="{F14DCFBB-4E31-E9A4-6578-250D5E9FAA35}"/>
              </a:ext>
            </a:extLst>
          </p:cNvPr>
          <p:cNvSpPr/>
          <p:nvPr/>
        </p:nvSpPr>
        <p:spPr>
          <a:xfrm>
            <a:off x="368524" y="1201564"/>
            <a:ext cx="12039600" cy="830997"/>
          </a:xfrm>
          <a:prstGeom prst="rect">
            <a:avLst/>
          </a:prstGeom>
        </p:spPr>
        <p:txBody>
          <a:bodyPr wrap="square">
            <a:spAutoFit/>
          </a:bodyPr>
          <a:lstStyle/>
          <a:p>
            <a:endParaRPr lang="en-CA" sz="1600" dirty="0">
              <a:solidFill>
                <a:srgbClr val="A71D5D"/>
              </a:solidFill>
              <a:latin typeface="DM Mono" panose="020B0509040201040103" pitchFamily="49" charset="77"/>
            </a:endParaRPr>
          </a:p>
          <a:p>
            <a:r>
              <a:rPr lang="en-CA" sz="1600" dirty="0">
                <a:solidFill>
                  <a:srgbClr val="A71D5D"/>
                </a:solidFill>
                <a:latin typeface="DM Mono" panose="020B0509040201040103" pitchFamily="49" charset="77"/>
              </a:rPr>
              <a:t> 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63A35C"/>
                </a:solidFill>
                <a:highlight>
                  <a:srgbClr val="FFFF00"/>
                </a:highlight>
                <a:latin typeface="DM Mono" panose="020B0509040201040103" pitchFamily="49" charset="77"/>
              </a:rPr>
              <a:t>[</a:t>
            </a:r>
            <a:r>
              <a:rPr lang="en-CA" sz="1600" dirty="0">
                <a:solidFill>
                  <a:srgbClr val="183691"/>
                </a:solidFill>
                <a:highlight>
                  <a:srgbClr val="FFFF00"/>
                </a:highlight>
                <a:latin typeface="DM Mono" panose="020B0509040201040103" pitchFamily="49" charset="77"/>
              </a:rPr>
              <a:t>"</a:t>
            </a:r>
            <a:r>
              <a:rPr lang="en-CA" sz="1600" dirty="0" err="1">
                <a:solidFill>
                  <a:srgbClr val="183691"/>
                </a:solidFill>
                <a:highlight>
                  <a:srgbClr val="FFFF00"/>
                </a:highlight>
                <a:latin typeface="DM Mono" panose="020B0509040201040103" pitchFamily="49" charset="77"/>
              </a:rPr>
              <a:t>business_id</a:t>
            </a:r>
            <a:r>
              <a:rPr lang="en-CA" sz="1600" dirty="0">
                <a:solidFill>
                  <a:srgbClr val="183691"/>
                </a:solidFill>
                <a:highlight>
                  <a:srgbClr val="FFFF00"/>
                </a:highlight>
                <a:latin typeface="DM Mono" panose="020B0509040201040103" pitchFamily="49" charset="77"/>
              </a:rPr>
              <a:t>"</a:t>
            </a:r>
            <a:r>
              <a:rPr lang="en-CA" sz="1600" dirty="0">
                <a:solidFill>
                  <a:srgbClr val="63A35C"/>
                </a:solidFill>
                <a:highlight>
                  <a:srgbClr val="FFFF00"/>
                </a:highlight>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63A35C"/>
                </a:solidFill>
                <a:highlight>
                  <a:srgbClr val="FFFF00"/>
                </a:highlight>
                <a:latin typeface="DM Mono" panose="020B0509040201040103" pitchFamily="49" charset="77"/>
              </a:rPr>
              <a:t>[</a:t>
            </a:r>
            <a:r>
              <a:rPr lang="en-CA" sz="1600" dirty="0">
                <a:solidFill>
                  <a:srgbClr val="183691"/>
                </a:solidFill>
                <a:highlight>
                  <a:srgbClr val="FFFF00"/>
                </a:highlight>
                <a:latin typeface="DM Mono" panose="020B0509040201040103" pitchFamily="49" charset="77"/>
              </a:rPr>
              <a:t>"</a:t>
            </a:r>
            <a:r>
              <a:rPr lang="en-CA" sz="1600" dirty="0" err="1">
                <a:solidFill>
                  <a:srgbClr val="183691"/>
                </a:solidFill>
                <a:highlight>
                  <a:srgbClr val="FFFF00"/>
                </a:highlight>
                <a:latin typeface="DM Mono" panose="020B0509040201040103" pitchFamily="49" charset="77"/>
              </a:rPr>
              <a:t>num_reviews</a:t>
            </a:r>
            <a:r>
              <a:rPr lang="en-CA" sz="1600" dirty="0">
                <a:solidFill>
                  <a:srgbClr val="183691"/>
                </a:solidFill>
                <a:highlight>
                  <a:srgbClr val="FFFF00"/>
                </a:highlight>
                <a:latin typeface="DM Mono" panose="020B0509040201040103" pitchFamily="49" charset="77"/>
              </a:rPr>
              <a:t>"</a:t>
            </a:r>
            <a:r>
              <a:rPr lang="en-CA" sz="1600" dirty="0">
                <a:solidFill>
                  <a:srgbClr val="63A35C"/>
                </a:solidFill>
                <a:highlight>
                  <a:srgbClr val="FFFF00"/>
                </a:highlight>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1</a:t>
            </a:r>
            <a:endParaRPr lang="en-CA" sz="1600" dirty="0">
              <a:solidFill>
                <a:srgbClr val="63A35C"/>
              </a:solidFill>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749245" y="3016450"/>
            <a:ext cx="10655112" cy="2308324"/>
          </a:xfrm>
          <a:prstGeom prst="rect">
            <a:avLst/>
          </a:prstGeom>
          <a:noFill/>
          <a:ln w="38100">
            <a:noFill/>
          </a:ln>
        </p:spPr>
        <p:txBody>
          <a:bodyPr wrap="square" rtlCol="0">
            <a:spAutoFit/>
          </a:bodyPr>
          <a:lstStyle/>
          <a:p>
            <a:pPr lvl="0"/>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805864" y="3302046"/>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805864" y="4269188"/>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8355339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4" name="!!assertion">
            <a:extLst>
              <a:ext uri="{FF2B5EF4-FFF2-40B4-BE49-F238E27FC236}">
                <a16:creationId xmlns:a16="http://schemas.microsoft.com/office/drawing/2014/main" id="{F14DCFBB-4E31-E9A4-6578-250D5E9FAA35}"/>
              </a:ext>
            </a:extLst>
          </p:cNvPr>
          <p:cNvSpPr/>
          <p:nvPr/>
        </p:nvSpPr>
        <p:spPr>
          <a:xfrm>
            <a:off x="368524" y="1201564"/>
            <a:ext cx="12039600" cy="830997"/>
          </a:xfrm>
          <a:prstGeom prst="rect">
            <a:avLst/>
          </a:prstGeom>
        </p:spPr>
        <p:txBody>
          <a:bodyPr wrap="square">
            <a:spAutoFit/>
          </a:bodyPr>
          <a:lstStyle/>
          <a:p>
            <a:endParaRPr lang="en-CA" sz="1600" dirty="0">
              <a:solidFill>
                <a:srgbClr val="A71D5D"/>
              </a:solidFill>
              <a:latin typeface="DM Mono" panose="020B0509040201040103" pitchFamily="49" charset="77"/>
            </a:endParaRPr>
          </a:p>
          <a:p>
            <a:r>
              <a:rPr lang="en-CA" sz="1600" dirty="0">
                <a:solidFill>
                  <a:srgbClr val="A71D5D"/>
                </a:solidFill>
                <a:latin typeface="DM Mono" panose="020B0509040201040103" pitchFamily="49" charset="77"/>
              </a:rPr>
              <a:t> 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num_reviews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1</a:t>
            </a:r>
            <a:endParaRPr lang="en-CA" sz="16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30192284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76371" y="141515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3" name="!!assertion">
            <a:extLst>
              <a:ext uri="{FF2B5EF4-FFF2-40B4-BE49-F238E27FC236}">
                <a16:creationId xmlns:a16="http://schemas.microsoft.com/office/drawing/2014/main" id="{D7521D85-3407-61F6-17FC-41F7327A9D9A}"/>
              </a:ext>
            </a:extLst>
          </p:cNvPr>
          <p:cNvSpPr/>
          <p:nvPr/>
        </p:nvSpPr>
        <p:spPr>
          <a:xfrm>
            <a:off x="213756" y="2312875"/>
            <a:ext cx="11732821" cy="830997"/>
          </a:xfrm>
          <a:prstGeom prst="rect">
            <a:avLst/>
          </a:prstGeom>
        </p:spPr>
        <p:txBody>
          <a:bodyPr wrap="square">
            <a:spAutoFit/>
          </a:bodyPr>
          <a:lstStyle/>
          <a:p>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review_count</a:t>
            </a:r>
            <a:r>
              <a:rPr lang="en-CA" sz="1600" dirty="0">
                <a:solidFill>
                  <a:srgbClr val="63A35C"/>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num_reviews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review_count</a:t>
            </a:r>
            <a:endParaRPr lang="en-US" sz="1600" dirty="0">
              <a:latin typeface="DM Mono" panose="020B0509040201040103" pitchFamily="49" charset="77"/>
            </a:endParaRPr>
          </a:p>
        </p:txBody>
      </p:sp>
    </p:spTree>
    <p:extLst>
      <p:ext uri="{BB962C8B-B14F-4D97-AF65-F5344CB8AC3E}">
        <p14:creationId xmlns:p14="http://schemas.microsoft.com/office/powerpoint/2010/main" val="3140976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76371" y="1415153"/>
            <a:ext cx="9815341" cy="338554"/>
          </a:xfrm>
          <a:prstGeom prst="rect">
            <a:avLst/>
          </a:prstGeom>
          <a:ln w="38100">
            <a:solidFill>
              <a:srgbClr val="F16047">
                <a:alpha val="50588"/>
              </a:srgbClr>
            </a:solid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3" name="!!assertion">
            <a:extLst>
              <a:ext uri="{FF2B5EF4-FFF2-40B4-BE49-F238E27FC236}">
                <a16:creationId xmlns:a16="http://schemas.microsoft.com/office/drawing/2014/main" id="{D7521D85-3407-61F6-17FC-41F7327A9D9A}"/>
              </a:ext>
            </a:extLst>
          </p:cNvPr>
          <p:cNvSpPr/>
          <p:nvPr/>
        </p:nvSpPr>
        <p:spPr>
          <a:xfrm>
            <a:off x="213756" y="2312875"/>
            <a:ext cx="11732821" cy="830997"/>
          </a:xfrm>
          <a:prstGeom prst="rect">
            <a:avLst/>
          </a:prstGeom>
        </p:spPr>
        <p:txBody>
          <a:bodyPr wrap="square">
            <a:spAutoFit/>
          </a:bodyPr>
          <a:lstStyle/>
          <a:p>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assert_inglewood_pizza_has_correct_review_count</a:t>
            </a:r>
            <a:r>
              <a:rPr lang="en-CA" sz="1600" dirty="0">
                <a:solidFill>
                  <a:srgbClr val="795DA3"/>
                </a:solidFill>
                <a:latin typeface="DM Mono" panose="020B0509040201040103" pitchFamily="49" charset="77"/>
              </a:rPr>
              <a:t>(</a:t>
            </a:r>
            <a:r>
              <a:rPr lang="en-CA" sz="1600" dirty="0" err="1">
                <a:solidFill>
                  <a:srgbClr val="795DA3"/>
                </a:solidFill>
                <a:latin typeface="DM Mono" panose="020B0509040201040103" pitchFamily="49" charset="77"/>
              </a:rPr>
              <a:t>actual_df</a:t>
            </a:r>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review_count</a:t>
            </a:r>
            <a:r>
              <a:rPr lang="en-CA" sz="1600" dirty="0">
                <a:solidFill>
                  <a:srgbClr val="795DA3"/>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num_reviews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review_count</a:t>
            </a:r>
            <a:endParaRPr lang="en-US" sz="1600" dirty="0">
              <a:latin typeface="DM Mono" panose="020B0509040201040103" pitchFamily="49" charset="77"/>
            </a:endParaRPr>
          </a:p>
        </p:txBody>
      </p:sp>
    </p:spTree>
    <p:extLst>
      <p:ext uri="{BB962C8B-B14F-4D97-AF65-F5344CB8AC3E}">
        <p14:creationId xmlns:p14="http://schemas.microsoft.com/office/powerpoint/2010/main" val="33943785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a:t>
            </a:fld>
            <a:endParaRPr dirty="0"/>
          </a:p>
        </p:txBody>
      </p:sp>
      <p:sp>
        <p:nvSpPr>
          <p:cNvPr id="486" name="Google Shape;486;p60"/>
          <p:cNvSpPr txBox="1">
            <a:spLocks noGrp="1"/>
          </p:cNvSpPr>
          <p:nvPr>
            <p:ph type="title"/>
          </p:nvPr>
        </p:nvSpPr>
        <p:spPr>
          <a:xfrm>
            <a:off x="761775" y="184675"/>
            <a:ext cx="9751200" cy="5712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000" dirty="0">
                <a:latin typeface="DM Sans" pitchFamily="2" charset="77"/>
              </a:rPr>
              <a:t>The Bug</a:t>
            </a:r>
            <a:endParaRPr sz="4000" dirty="0">
              <a:latin typeface="DM Sans" pitchFamily="2" charset="77"/>
            </a:endParaRPr>
          </a:p>
        </p:txBody>
      </p:sp>
      <p:pic>
        <p:nvPicPr>
          <p:cNvPr id="487" name="Google Shape;487;p60"/>
          <p:cNvPicPr preferRelativeResize="0"/>
          <p:nvPr/>
        </p:nvPicPr>
        <p:blipFill>
          <a:blip r:embed="rId3">
            <a:alphaModFix/>
          </a:blip>
          <a:stretch>
            <a:fillRect/>
          </a:stretch>
        </p:blipFill>
        <p:spPr>
          <a:xfrm rot="1182370">
            <a:off x="7651650" y="3977750"/>
            <a:ext cx="3764051" cy="2931851"/>
          </a:xfrm>
          <a:prstGeom prst="rect">
            <a:avLst/>
          </a:prstGeom>
          <a:noFill/>
          <a:ln>
            <a:noFill/>
          </a:ln>
        </p:spPr>
      </p:pic>
      <p:sp>
        <p:nvSpPr>
          <p:cNvPr id="488" name="Google Shape;488;p60"/>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spTree>
  </p:cSld>
  <p:clrMapOvr>
    <a:masterClrMapping/>
  </p:clrMapOvr>
  <mc:AlternateContent xmlns:mc="http://schemas.openxmlformats.org/markup-compatibility/2006" xmlns:p14="http://schemas.microsoft.com/office/powerpoint/2010/main">
    <mc:Choice Requires="p14">
      <p:transition spd="slow" p14:dur="2000" advTm="1372"/>
    </mc:Choice>
    <mc:Fallback xmlns="">
      <p:transition spd="slow" advTm="1372"/>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8" name="TextBox 17">
            <a:extLst>
              <a:ext uri="{FF2B5EF4-FFF2-40B4-BE49-F238E27FC236}">
                <a16:creationId xmlns:a16="http://schemas.microsoft.com/office/drawing/2014/main" id="{6278D916-D5FD-A431-0407-75B8E75E0D5C}"/>
              </a:ext>
            </a:extLst>
          </p:cNvPr>
          <p:cNvSpPr txBox="1"/>
          <p:nvPr/>
        </p:nvSpPr>
        <p:spPr>
          <a:xfrm>
            <a:off x="751340" y="3155945"/>
            <a:ext cx="10655111" cy="2062103"/>
          </a:xfrm>
          <a:prstGeom prst="rect">
            <a:avLst/>
          </a:prstGeom>
          <a:noFill/>
          <a:ln w="38100">
            <a:noFill/>
          </a:ln>
        </p:spPr>
        <p:txBody>
          <a:bodyPr wrap="square" rtlCol="0">
            <a:spAutoFit/>
          </a:bodyPr>
          <a:lstStyle/>
          <a:p>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dirty="0">
              <a:latin typeface="DM Mono" panose="020B0509040201040103" pitchFamily="49" charset="77"/>
            </a:endParaRPr>
          </a:p>
        </p:txBody>
      </p:sp>
      <p:sp>
        <p:nvSpPr>
          <p:cNvPr id="19" name="Rectangle 13">
            <a:extLst>
              <a:ext uri="{FF2B5EF4-FFF2-40B4-BE49-F238E27FC236}">
                <a16:creationId xmlns:a16="http://schemas.microsoft.com/office/drawing/2014/main" id="{EF81C93D-76DF-A6AF-9D81-593BE19A6345}"/>
              </a:ext>
            </a:extLst>
          </p:cNvPr>
          <p:cNvSpPr/>
          <p:nvPr/>
        </p:nvSpPr>
        <p:spPr>
          <a:xfrm>
            <a:off x="749245" y="1454981"/>
            <a:ext cx="9815341" cy="338554"/>
          </a:xfrm>
          <a:prstGeom prst="rect">
            <a:avLst/>
          </a:prstGeom>
          <a:ln w="38100">
            <a:solidFill>
              <a:srgbClr val="F16047">
                <a:alpha val="50588"/>
              </a:srgbClr>
            </a:solid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20" name="TextBox 19">
            <a:extLst>
              <a:ext uri="{FF2B5EF4-FFF2-40B4-BE49-F238E27FC236}">
                <a16:creationId xmlns:a16="http://schemas.microsoft.com/office/drawing/2014/main" id="{E41A2EAB-BC08-8E5A-6F67-457174B6B398}"/>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670390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3.13884E-6 4.44444E-6 L -3.13884E-6 0.59305 " pathEditMode="relative" rAng="0" ptsTypes="AA">
                                      <p:cBhvr>
                                        <p:cTn id="6" dur="1000" fill="hold"/>
                                        <p:tgtEl>
                                          <p:spTgt spid="19"/>
                                        </p:tgtEl>
                                        <p:attrNameLst>
                                          <p:attrName>ppt_x</p:attrName>
                                          <p:attrName>ppt_y</p:attrName>
                                        </p:attrNameLst>
                                      </p:cBhvr>
                                      <p:rCtr x="0" y="29653"/>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0"/>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54023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751340" y="3155945"/>
            <a:ext cx="10655111" cy="2062103"/>
          </a:xfrm>
          <a:prstGeom prst="rect">
            <a:avLst/>
          </a:prstGeom>
          <a:noFill/>
          <a:ln w="38100">
            <a:noFill/>
          </a:ln>
        </p:spPr>
        <p:txBody>
          <a:bodyPr wrap="square" rtlCol="0">
            <a:spAutoFit/>
          </a:bodyPr>
          <a:lstStyle/>
          <a:p>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dirty="0">
              <a:latin typeface="DM Mono" panose="020B0509040201040103" pitchFamily="49" charset="77"/>
            </a:endParaRPr>
          </a:p>
        </p:txBody>
      </p:sp>
      <p:sp>
        <p:nvSpPr>
          <p:cNvPr id="11" name="TextBox 10">
            <a:extLst>
              <a:ext uri="{FF2B5EF4-FFF2-40B4-BE49-F238E27FC236}">
                <a16:creationId xmlns:a16="http://schemas.microsoft.com/office/drawing/2014/main" id="{E295A9CB-C786-C937-DF14-0D4CEF9D65AF}"/>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355995954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540233"/>
            <a:ext cx="9815341" cy="584775"/>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
</a:t>
            </a:r>
            <a:endParaRPr lang="en-CA" sz="1600" dirty="0">
              <a:solidFill>
                <a:srgbClr val="63A35C"/>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751340" y="3155945"/>
            <a:ext cx="10655111" cy="2062103"/>
          </a:xfrm>
          <a:prstGeom prst="rect">
            <a:avLst/>
          </a:prstGeom>
          <a:noFill/>
          <a:ln w="38100">
            <a:noFill/>
          </a:ln>
        </p:spPr>
        <p:txBody>
          <a:bodyPr wrap="square" rtlCol="0">
            <a:spAutoFit/>
          </a:bodyPr>
          <a:lstStyle/>
          <a:p>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dirty="0">
              <a:latin typeface="DM Mono" panose="020B0509040201040103" pitchFamily="49" charset="77"/>
            </a:endParaRPr>
          </a:p>
        </p:txBody>
      </p:sp>
      <p:sp>
        <p:nvSpPr>
          <p:cNvPr id="8" name="!!act_indicator">
            <a:extLst>
              <a:ext uri="{FF2B5EF4-FFF2-40B4-BE49-F238E27FC236}">
                <a16:creationId xmlns:a16="http://schemas.microsoft.com/office/drawing/2014/main" id="{CC4DD5ED-F3C8-C8F9-747E-AF50940863EB}"/>
              </a:ext>
            </a:extLst>
          </p:cNvPr>
          <p:cNvSpPr/>
          <p:nvPr/>
        </p:nvSpPr>
        <p:spPr>
          <a:xfrm>
            <a:off x="749245" y="3149564"/>
            <a:ext cx="10655111" cy="206848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0" name="TextBox 9">
            <a:extLst>
              <a:ext uri="{FF2B5EF4-FFF2-40B4-BE49-F238E27FC236}">
                <a16:creationId xmlns:a16="http://schemas.microsoft.com/office/drawing/2014/main" id="{BDBCDFFC-2A96-51D6-F34B-6B091BECF4C0}"/>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387175962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ctangle 1">
            <a:extLst>
              <a:ext uri="{FF2B5EF4-FFF2-40B4-BE49-F238E27FC236}">
                <a16:creationId xmlns:a16="http://schemas.microsoft.com/office/drawing/2014/main" id="{C88C3DDC-B81F-9596-6DC2-5C0EC8A536BF}"/>
              </a:ext>
            </a:extLst>
          </p:cNvPr>
          <p:cNvSpPr/>
          <p:nvPr/>
        </p:nvSpPr>
        <p:spPr>
          <a:xfrm>
            <a:off x="766856" y="3041803"/>
            <a:ext cx="10866344" cy="290179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749245" y="1046208"/>
            <a:ext cx="10655111" cy="2277547"/>
          </a:xfrm>
          <a:prstGeom prst="rect">
            <a:avLst/>
          </a:prstGeom>
          <a:noFill/>
          <a:ln w="38100">
            <a:noFill/>
          </a:ln>
        </p:spPr>
        <p:txBody>
          <a:bodyPr wrap="square" rtlCol="0">
            <a:spAutoFit/>
          </a:bodyPr>
          <a:lstStyle/>
          <a:p>
            <a:r>
              <a:rPr lang="en-CA" sz="1600" dirty="0">
                <a:solidFill>
                  <a:srgbClr val="A71D5D"/>
                </a:solidFill>
                <a:latin typeface="DM Mono" panose="020B0509040201040103" pitchFamily="49" charset="77"/>
              </a:rPr>
              <a:t>def </a:t>
            </a:r>
            <a:r>
              <a:rPr lang="en-CA" sz="1600" dirty="0">
                <a:solidFill>
                  <a:srgbClr val="795DA3"/>
                </a:solidFill>
                <a:latin typeface="DM Mono" panose="020B0509040201040103" pitchFamily="49" charset="77"/>
              </a:rPr>
              <a:t>transform</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DataFrame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DataFrame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DataFrame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DataFrame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DataFrame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A71D5D"/>
                </a:solidFill>
                <a:latin typeface="DM Mono" panose="020B0509040201040103" pitchFamily="49" charset="77"/>
              </a:rPr>
              <a:t>: </a:t>
            </a:r>
            <a:r>
              <a:rPr lang="en-CA" sz="1600" dirty="0">
                <a:solidFill>
                  <a:srgbClr val="795DA3"/>
                </a:solidFill>
                <a:latin typeface="DM Mono" panose="020B0509040201040103" pitchFamily="49" charset="77"/>
              </a:rPr>
              <a:t>datetime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datetime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today</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endParaRPr lang="en-US" dirty="0">
              <a:latin typeface="DM Mono" panose="020B0509040201040103" pitchFamily="49" charset="77"/>
            </a:endParaRPr>
          </a:p>
        </p:txBody>
      </p:sp>
      <p:sp>
        <p:nvSpPr>
          <p:cNvPr id="10" name="TextBox 9">
            <a:extLst>
              <a:ext uri="{FF2B5EF4-FFF2-40B4-BE49-F238E27FC236}">
                <a16:creationId xmlns:a16="http://schemas.microsoft.com/office/drawing/2014/main" id="{DE0AC903-F096-A40C-BB8B-148D6521CDCB}"/>
              </a:ext>
            </a:extLst>
          </p:cNvPr>
          <p:cNvSpPr txBox="1"/>
          <p:nvPr/>
        </p:nvSpPr>
        <p:spPr>
          <a:xfrm>
            <a:off x="361800" y="3041803"/>
            <a:ext cx="11430000" cy="2769989"/>
          </a:xfrm>
          <a:prstGeom prst="rect">
            <a:avLst/>
          </a:prstGeom>
          <a:noFill/>
          <a:ln w="38100">
            <a:noFill/>
          </a:ln>
        </p:spPr>
        <p:txBody>
          <a:bodyPr wrap="square" rtlCol="0">
            <a:spAutoFit/>
          </a:bodyPr>
          <a:lstStyle/>
          <a:p>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return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A71D5D"/>
                </a:solidFill>
                <a:latin typeface="DM Mono" panose="020B0509040201040103" pitchFamily="49" charset="77"/>
              </a:rPr>
            </a:br>
            <a:endParaRPr lang="en-US" dirty="0">
              <a:latin typeface="DM Mono" panose="020B0509040201040103" pitchFamily="49" charset="77"/>
            </a:endParaRPr>
          </a:p>
        </p:txBody>
      </p:sp>
      <p:sp>
        <p:nvSpPr>
          <p:cNvPr id="13" name="!!act_indicator">
            <a:extLst>
              <a:ext uri="{FF2B5EF4-FFF2-40B4-BE49-F238E27FC236}">
                <a16:creationId xmlns:a16="http://schemas.microsoft.com/office/drawing/2014/main" id="{97060776-5A9C-660B-467B-FB084D2A6BC6}"/>
              </a:ext>
            </a:extLst>
          </p:cNvPr>
          <p:cNvSpPr/>
          <p:nvPr/>
        </p:nvSpPr>
        <p:spPr>
          <a:xfrm>
            <a:off x="784467" y="1046209"/>
            <a:ext cx="10848733" cy="206848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TextBox 14">
            <a:extLst>
              <a:ext uri="{FF2B5EF4-FFF2-40B4-BE49-F238E27FC236}">
                <a16:creationId xmlns:a16="http://schemas.microsoft.com/office/drawing/2014/main" id="{AEDF7EBF-F7BE-0D13-73CE-F3D5E0C6EF88}"/>
              </a:ext>
            </a:extLst>
          </p:cNvPr>
          <p:cNvSpPr txBox="1"/>
          <p:nvPr/>
        </p:nvSpPr>
        <p:spPr>
          <a:xfrm>
            <a:off x="12515388" y="1032287"/>
            <a:ext cx="10655112"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Courier" pitchFamily="2" charset="0"/>
            </a:endParaRPr>
          </a:p>
        </p:txBody>
      </p:sp>
    </p:spTree>
    <p:extLst>
      <p:ext uri="{BB962C8B-B14F-4D97-AF65-F5344CB8AC3E}">
        <p14:creationId xmlns:p14="http://schemas.microsoft.com/office/powerpoint/2010/main" val="2141890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54023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751340" y="3155945"/>
            <a:ext cx="10655111" cy="2062103"/>
          </a:xfrm>
          <a:prstGeom prst="rect">
            <a:avLst/>
          </a:prstGeom>
          <a:noFill/>
          <a:ln w="38100">
            <a:noFill/>
          </a:ln>
        </p:spPr>
        <p:txBody>
          <a:bodyPr wrap="square" rtlCol="0">
            <a:spAutoFit/>
          </a:bodyPr>
          <a:lstStyle/>
          <a:p>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dirty="0">
              <a:latin typeface="DM Mono" panose="020B0509040201040103" pitchFamily="49" charset="77"/>
            </a:endParaRPr>
          </a:p>
        </p:txBody>
      </p:sp>
      <p:sp>
        <p:nvSpPr>
          <p:cNvPr id="9" name="Rectangle 8">
            <a:extLst>
              <a:ext uri="{FF2B5EF4-FFF2-40B4-BE49-F238E27FC236}">
                <a16:creationId xmlns:a16="http://schemas.microsoft.com/office/drawing/2014/main" id="{5C9092C1-BBA4-4DBB-6A5C-38DA0E3E6881}"/>
              </a:ext>
            </a:extLst>
          </p:cNvPr>
          <p:cNvSpPr/>
          <p:nvPr/>
        </p:nvSpPr>
        <p:spPr>
          <a:xfrm>
            <a:off x="-10997255" y="3154965"/>
            <a:ext cx="10845897" cy="255454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 name="Rectangle 1">
            <a:extLst>
              <a:ext uri="{FF2B5EF4-FFF2-40B4-BE49-F238E27FC236}">
                <a16:creationId xmlns:a16="http://schemas.microsoft.com/office/drawing/2014/main" id="{1020B40A-D4AA-43A7-68AF-46E5E31099B1}"/>
              </a:ext>
            </a:extLst>
          </p:cNvPr>
          <p:cNvSpPr/>
          <p:nvPr/>
        </p:nvSpPr>
        <p:spPr>
          <a:xfrm>
            <a:off x="-10999349" y="3154965"/>
            <a:ext cx="10845897" cy="2554545"/>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err="1">
                <a:solidFill>
                  <a:schemeClr val="tx1"/>
                </a:solidFill>
                <a:latin typeface="DM Mono" panose="020B0509040201040103" pitchFamily="49" charset="77"/>
              </a:rPr>
              <a:t>actual_df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63A35C"/>
                </a:solidFill>
                <a:latin typeface="DM Mono" panose="020B0509040201040103" pitchFamily="49" charset="77"/>
              </a:rPr>
              <a:t>)</a:t>
            </a:r>
            <a:br>
              <a:rPr lang="en-CA" sz="1600" dirty="0">
                <a:solidFill>
                  <a:srgbClr val="A71D5D"/>
                </a:solidFill>
                <a:latin typeface="DM Mono" panose="020B0509040201040103" pitchFamily="49" charset="77"/>
              </a:rPr>
            </a:br>
            <a:endParaRPr lang="en-US" sz="1600" dirty="0">
              <a:latin typeface="DM Mono" panose="020B0509040201040103" pitchFamily="49" charset="77"/>
            </a:endParaRPr>
          </a:p>
        </p:txBody>
      </p:sp>
      <p:sp>
        <p:nvSpPr>
          <p:cNvPr id="11" name="TextBox 10">
            <a:extLst>
              <a:ext uri="{FF2B5EF4-FFF2-40B4-BE49-F238E27FC236}">
                <a16:creationId xmlns:a16="http://schemas.microsoft.com/office/drawing/2014/main" id="{AF871B2C-38EF-247C-E0F6-F2C079F12E67}"/>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283083823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78289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12312781" y="2730105"/>
            <a:ext cx="10655111" cy="2062103"/>
          </a:xfrm>
          <a:prstGeom prst="rect">
            <a:avLst/>
          </a:prstGeom>
          <a:noFill/>
          <a:ln w="38100">
            <a:noFill/>
          </a:ln>
        </p:spPr>
        <p:txBody>
          <a:bodyPr wrap="square" rtlCol="0">
            <a:spAutoFit/>
          </a:bodyPr>
          <a:lstStyle/>
          <a:p>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dirty="0">
              <a:latin typeface="DM Mono" panose="020B0509040201040103" pitchFamily="49" charset="77"/>
            </a:endParaRPr>
          </a:p>
        </p:txBody>
      </p:sp>
      <p:sp>
        <p:nvSpPr>
          <p:cNvPr id="10" name="Rectangle 9">
            <a:extLst>
              <a:ext uri="{FF2B5EF4-FFF2-40B4-BE49-F238E27FC236}">
                <a16:creationId xmlns:a16="http://schemas.microsoft.com/office/drawing/2014/main" id="{143534F9-BD12-D4A3-4B3A-0800E96B3E70}"/>
              </a:ext>
            </a:extLst>
          </p:cNvPr>
          <p:cNvSpPr/>
          <p:nvPr/>
        </p:nvSpPr>
        <p:spPr>
          <a:xfrm>
            <a:off x="790008" y="3181037"/>
            <a:ext cx="10845897" cy="255454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TextBox 15">
            <a:extLst>
              <a:ext uri="{FF2B5EF4-FFF2-40B4-BE49-F238E27FC236}">
                <a16:creationId xmlns:a16="http://schemas.microsoft.com/office/drawing/2014/main" id="{EB389CFC-00C7-1E5A-4A4C-BF4234F0B3FA}"/>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7" name="Rectangle 16">
            <a:extLst>
              <a:ext uri="{FF2B5EF4-FFF2-40B4-BE49-F238E27FC236}">
                <a16:creationId xmlns:a16="http://schemas.microsoft.com/office/drawing/2014/main" id="{0857375B-B76E-5727-3969-6705D9BFFCE6}"/>
              </a:ext>
            </a:extLst>
          </p:cNvPr>
          <p:cNvSpPr/>
          <p:nvPr/>
        </p:nvSpPr>
        <p:spPr>
          <a:xfrm>
            <a:off x="761954" y="3154965"/>
            <a:ext cx="10845897" cy="2554545"/>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err="1">
                <a:solidFill>
                  <a:schemeClr val="tx1"/>
                </a:solidFill>
                <a:latin typeface="DM Mono" panose="020B0509040201040103" pitchFamily="49" charset="77"/>
              </a:rPr>
              <a:t>actual_df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63A35C"/>
                </a:solidFill>
                <a:latin typeface="DM Mono" panose="020B0509040201040103" pitchFamily="49" charset="77"/>
              </a:rPr>
              <a:t>)</a:t>
            </a:r>
            <a:br>
              <a:rPr lang="en-CA" sz="1600" dirty="0">
                <a:solidFill>
                  <a:srgbClr val="A71D5D"/>
                </a:solidFill>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827768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advClick="0" advTm="0">
        <p159:morph option="byObject"/>
      </p:transition>
    </mc:Choice>
    <mc:Fallback xmlns="">
      <p:transition spd="slow" advClick="0" advTm="0">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D110D94C-8F9A-33D9-E9AF-A13534139E21}"/>
              </a:ext>
            </a:extLst>
          </p:cNvPr>
          <p:cNvSpPr/>
          <p:nvPr/>
        </p:nvSpPr>
        <p:spPr>
          <a:xfrm>
            <a:off x="790008" y="3181037"/>
            <a:ext cx="10845897" cy="255454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786236" y="5820684"/>
            <a:ext cx="10854062" cy="27168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773749"/>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grpSp>
        <p:nvGrpSpPr>
          <p:cNvPr id="10" name="Google Shape;783;p76">
            <a:extLst>
              <a:ext uri="{FF2B5EF4-FFF2-40B4-BE49-F238E27FC236}">
                <a16:creationId xmlns:a16="http://schemas.microsoft.com/office/drawing/2014/main" id="{34C9769E-0A9E-F3D3-EAE6-DFF555CEFA54}"/>
              </a:ext>
            </a:extLst>
          </p:cNvPr>
          <p:cNvGrpSpPr/>
          <p:nvPr/>
        </p:nvGrpSpPr>
        <p:grpSpPr>
          <a:xfrm>
            <a:off x="11473348" y="5597260"/>
            <a:ext cx="625166" cy="614978"/>
            <a:chOff x="7813889" y="2330318"/>
            <a:chExt cx="517800" cy="517800"/>
          </a:xfrm>
          <a:solidFill>
            <a:srgbClr val="12CB5A"/>
          </a:solidFill>
        </p:grpSpPr>
        <p:sp>
          <p:nvSpPr>
            <p:cNvPr id="11" name="Google Shape;784;p76">
              <a:extLst>
                <a:ext uri="{FF2B5EF4-FFF2-40B4-BE49-F238E27FC236}">
                  <a16:creationId xmlns:a16="http://schemas.microsoft.com/office/drawing/2014/main" id="{5F1F09ED-A16B-B673-0B9F-A568EB04F2F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2B5D2308-073A-099F-1CB0-ADED89195079}"/>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ADFE7146-FCAA-D84D-10C0-8F71922C2905}"/>
              </a:ext>
            </a:extLst>
          </p:cNvPr>
          <p:cNvSpPr/>
          <p:nvPr/>
        </p:nvSpPr>
        <p:spPr>
          <a:xfrm>
            <a:off x="634472" y="4617700"/>
            <a:ext cx="8109633" cy="830997"/>
          </a:xfrm>
          <a:prstGeom prst="rect">
            <a:avLst/>
          </a:prstGeom>
        </p:spPr>
        <p:txBody>
          <a:bodyPr wrap="square">
            <a:spAutoFit/>
          </a:bodyPr>
          <a:lstStyle/>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actual_df</a:t>
            </a:r>
            <a:r>
              <a:rPr lang="en-CA" sz="1600" dirty="0">
                <a:solidFill>
                  <a:srgbClr val="A71D5D"/>
                </a:solidFill>
                <a:latin typeface="DM Mono" panose="020B0509040201040103" pitchFamily="49" charset="77"/>
              </a:rPr>
              <a:t> =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7" name="TextBox 16">
            <a:extLst>
              <a:ext uri="{FF2B5EF4-FFF2-40B4-BE49-F238E27FC236}">
                <a16:creationId xmlns:a16="http://schemas.microsoft.com/office/drawing/2014/main" id="{1F60B2FD-11AD-2088-1EF2-037D709692F9}"/>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23" name="Rectangle 22">
            <a:extLst>
              <a:ext uri="{FF2B5EF4-FFF2-40B4-BE49-F238E27FC236}">
                <a16:creationId xmlns:a16="http://schemas.microsoft.com/office/drawing/2014/main" id="{210491FB-6F0F-AB68-2826-4BD06562891C}"/>
              </a:ext>
            </a:extLst>
          </p:cNvPr>
          <p:cNvSpPr/>
          <p:nvPr/>
        </p:nvSpPr>
        <p:spPr>
          <a:xfrm>
            <a:off x="761954" y="3154965"/>
            <a:ext cx="10845897" cy="1569660"/>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A71D5D"/>
                </a:solidFill>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271045925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7" name="Rectangle 16">
            <a:extLst>
              <a:ext uri="{FF2B5EF4-FFF2-40B4-BE49-F238E27FC236}">
                <a16:creationId xmlns:a16="http://schemas.microsoft.com/office/drawing/2014/main" id="{10C23735-BDA1-9122-6147-42F0AB4E1986}"/>
              </a:ext>
            </a:extLst>
          </p:cNvPr>
          <p:cNvSpPr/>
          <p:nvPr/>
        </p:nvSpPr>
        <p:spPr>
          <a:xfrm>
            <a:off x="587095" y="4724334"/>
            <a:ext cx="10845896" cy="273034"/>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66856" y="4683629"/>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grpSp>
        <p:nvGrpSpPr>
          <p:cNvPr id="18" name="Google Shape;864;p78">
            <a:extLst>
              <a:ext uri="{FF2B5EF4-FFF2-40B4-BE49-F238E27FC236}">
                <a16:creationId xmlns:a16="http://schemas.microsoft.com/office/drawing/2014/main" id="{D30406FC-574F-B095-6484-96781BCB53D4}"/>
              </a:ext>
            </a:extLst>
          </p:cNvPr>
          <p:cNvGrpSpPr/>
          <p:nvPr/>
        </p:nvGrpSpPr>
        <p:grpSpPr>
          <a:xfrm>
            <a:off x="11560017" y="4597260"/>
            <a:ext cx="517800" cy="517800"/>
            <a:chOff x="9069139" y="3565127"/>
            <a:chExt cx="517800" cy="517800"/>
          </a:xfrm>
          <a:solidFill>
            <a:srgbClr val="E80F1C"/>
          </a:solidFill>
        </p:grpSpPr>
        <p:sp>
          <p:nvSpPr>
            <p:cNvPr id="19" name="Google Shape;865;p78">
              <a:extLst>
                <a:ext uri="{FF2B5EF4-FFF2-40B4-BE49-F238E27FC236}">
                  <a16:creationId xmlns:a16="http://schemas.microsoft.com/office/drawing/2014/main" id="{EAE9EF6A-40AE-759D-3DD4-580257F8C6C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0" name="Google Shape;866;p78">
              <a:extLst>
                <a:ext uri="{FF2B5EF4-FFF2-40B4-BE49-F238E27FC236}">
                  <a16:creationId xmlns:a16="http://schemas.microsoft.com/office/drawing/2014/main" id="{F64CBC8B-A42D-977D-5B6C-85DE5888FD04}"/>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16" name="TextBox 15">
            <a:extLst>
              <a:ext uri="{FF2B5EF4-FFF2-40B4-BE49-F238E27FC236}">
                <a16:creationId xmlns:a16="http://schemas.microsoft.com/office/drawing/2014/main" id="{51556E06-B5D6-1C62-37C4-0E1C615DE811}"/>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21" name="Rectangle 20">
            <a:extLst>
              <a:ext uri="{FF2B5EF4-FFF2-40B4-BE49-F238E27FC236}">
                <a16:creationId xmlns:a16="http://schemas.microsoft.com/office/drawing/2014/main" id="{83A723B4-8D39-986D-4139-ECBC32EC28A5}"/>
              </a:ext>
            </a:extLst>
          </p:cNvPr>
          <p:cNvSpPr/>
          <p:nvPr/>
        </p:nvSpPr>
        <p:spPr>
          <a:xfrm>
            <a:off x="590508" y="3181037"/>
            <a:ext cx="10845897" cy="1453781"/>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035D9902-9177-DD14-5BFC-1379FC959EAE}"/>
              </a:ext>
            </a:extLst>
          </p:cNvPr>
          <p:cNvSpPr/>
          <p:nvPr/>
        </p:nvSpPr>
        <p:spPr>
          <a:xfrm>
            <a:off x="749245" y="3311379"/>
            <a:ext cx="10845897" cy="1323439"/>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23" name="Rectangle 22">
            <a:extLst>
              <a:ext uri="{FF2B5EF4-FFF2-40B4-BE49-F238E27FC236}">
                <a16:creationId xmlns:a16="http://schemas.microsoft.com/office/drawing/2014/main" id="{DA366B9F-4C55-AF15-3DB3-BBBDD756B8F4}"/>
              </a:ext>
            </a:extLst>
          </p:cNvPr>
          <p:cNvSpPr/>
          <p:nvPr/>
        </p:nvSpPr>
        <p:spPr>
          <a:xfrm>
            <a:off x="587095" y="5157014"/>
            <a:ext cx="8109633" cy="830997"/>
          </a:xfrm>
          <a:prstGeom prst="rect">
            <a:avLst/>
          </a:prstGeom>
        </p:spPr>
        <p:txBody>
          <a:bodyPr wrap="square">
            <a:spAutoFit/>
          </a:bodyPr>
          <a:lstStyle/>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actual_df</a:t>
            </a:r>
            <a:r>
              <a:rPr lang="en-CA" sz="1600" dirty="0">
                <a:solidFill>
                  <a:srgbClr val="A71D5D"/>
                </a:solidFill>
                <a:latin typeface="DM Mono" panose="020B0509040201040103" pitchFamily="49" charset="77"/>
              </a:rPr>
              <a:t> =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Tree>
    <p:extLst>
      <p:ext uri="{BB962C8B-B14F-4D97-AF65-F5344CB8AC3E}">
        <p14:creationId xmlns:p14="http://schemas.microsoft.com/office/powerpoint/2010/main" val="2836522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0" name="Rectangle 19">
            <a:extLst>
              <a:ext uri="{FF2B5EF4-FFF2-40B4-BE49-F238E27FC236}">
                <a16:creationId xmlns:a16="http://schemas.microsoft.com/office/drawing/2014/main" id="{B7F69C6D-99C5-10EC-9083-B8D1EFE4061B}"/>
              </a:ext>
            </a:extLst>
          </p:cNvPr>
          <p:cNvSpPr/>
          <p:nvPr/>
        </p:nvSpPr>
        <p:spPr>
          <a:xfrm>
            <a:off x="590508" y="2657981"/>
            <a:ext cx="10845897" cy="3077602"/>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85518" y="5820684"/>
            <a:ext cx="10854062" cy="27168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773749"/>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grpSp>
        <p:nvGrpSpPr>
          <p:cNvPr id="10" name="Google Shape;783;p76">
            <a:extLst>
              <a:ext uri="{FF2B5EF4-FFF2-40B4-BE49-F238E27FC236}">
                <a16:creationId xmlns:a16="http://schemas.microsoft.com/office/drawing/2014/main" id="{34C9769E-0A9E-F3D3-EAE6-DFF555CEFA54}"/>
              </a:ext>
            </a:extLst>
          </p:cNvPr>
          <p:cNvGrpSpPr/>
          <p:nvPr/>
        </p:nvGrpSpPr>
        <p:grpSpPr>
          <a:xfrm>
            <a:off x="11473348" y="5597260"/>
            <a:ext cx="625166" cy="614978"/>
            <a:chOff x="7813889" y="2330318"/>
            <a:chExt cx="517800" cy="517800"/>
          </a:xfrm>
          <a:solidFill>
            <a:srgbClr val="12CB5A"/>
          </a:solidFill>
        </p:grpSpPr>
        <p:sp>
          <p:nvSpPr>
            <p:cNvPr id="11" name="Google Shape;784;p76">
              <a:extLst>
                <a:ext uri="{FF2B5EF4-FFF2-40B4-BE49-F238E27FC236}">
                  <a16:creationId xmlns:a16="http://schemas.microsoft.com/office/drawing/2014/main" id="{5F1F09ED-A16B-B673-0B9F-A568EB04F2F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2B5D2308-073A-099F-1CB0-ADED89195079}"/>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ADFE7146-FCAA-D84D-10C0-8F71922C2905}"/>
              </a:ext>
            </a:extLst>
          </p:cNvPr>
          <p:cNvSpPr/>
          <p:nvPr/>
        </p:nvSpPr>
        <p:spPr>
          <a:xfrm>
            <a:off x="585518" y="4581643"/>
            <a:ext cx="8109633" cy="830997"/>
          </a:xfrm>
          <a:prstGeom prst="rect">
            <a:avLst/>
          </a:prstGeom>
        </p:spPr>
        <p:txBody>
          <a:bodyPr wrap="square">
            <a:spAutoFit/>
          </a:bodyPr>
          <a:lstStyle/>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actual_df</a:t>
            </a:r>
            <a:r>
              <a:rPr lang="en-CA" sz="1600" dirty="0">
                <a:solidFill>
                  <a:srgbClr val="A71D5D"/>
                </a:solidFill>
                <a:latin typeface="DM Mono" panose="020B0509040201040103" pitchFamily="49" charset="77"/>
              </a:rPr>
              <a:t> =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7" name="TextBox 16">
            <a:extLst>
              <a:ext uri="{FF2B5EF4-FFF2-40B4-BE49-F238E27FC236}">
                <a16:creationId xmlns:a16="http://schemas.microsoft.com/office/drawing/2014/main" id="{1F60B2FD-11AD-2088-1EF2-037D709692F9}"/>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9" name="Rectangle 18">
            <a:extLst>
              <a:ext uri="{FF2B5EF4-FFF2-40B4-BE49-F238E27FC236}">
                <a16:creationId xmlns:a16="http://schemas.microsoft.com/office/drawing/2014/main" id="{B909545E-8DF0-A2B3-3F39-61E81FD218BB}"/>
              </a:ext>
            </a:extLst>
          </p:cNvPr>
          <p:cNvSpPr/>
          <p:nvPr/>
        </p:nvSpPr>
        <p:spPr>
          <a:xfrm>
            <a:off x="752420" y="2914429"/>
            <a:ext cx="10845897" cy="1323439"/>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Tree>
    <p:extLst>
      <p:ext uri="{BB962C8B-B14F-4D97-AF65-F5344CB8AC3E}">
        <p14:creationId xmlns:p14="http://schemas.microsoft.com/office/powerpoint/2010/main" val="11638735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449970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745054" y="5738902"/>
            <a:ext cx="10659301" cy="31691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2918" y="573938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 </a:t>
            </a:r>
          </a:p>
        </p:txBody>
      </p:sp>
      <p:sp>
        <p:nvSpPr>
          <p:cNvPr id="16" name="TextBox 15">
            <a:extLst>
              <a:ext uri="{FF2B5EF4-FFF2-40B4-BE49-F238E27FC236}">
                <a16:creationId xmlns:a16="http://schemas.microsoft.com/office/drawing/2014/main" id="{3E0762C3-A298-BF69-8B46-E11E29E4D083}"/>
              </a:ext>
            </a:extLst>
          </p:cNvPr>
          <p:cNvSpPr txBox="1"/>
          <p:nvPr/>
        </p:nvSpPr>
        <p:spPr>
          <a:xfrm>
            <a:off x="565727" y="-4575799"/>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7" name="Rectangle 16">
            <a:extLst>
              <a:ext uri="{FF2B5EF4-FFF2-40B4-BE49-F238E27FC236}">
                <a16:creationId xmlns:a16="http://schemas.microsoft.com/office/drawing/2014/main" id="{F21AC05B-5DD3-B2C7-ADC7-EC6C2907084C}"/>
              </a:ext>
            </a:extLst>
          </p:cNvPr>
          <p:cNvSpPr/>
          <p:nvPr/>
        </p:nvSpPr>
        <p:spPr>
          <a:xfrm>
            <a:off x="745054" y="-2698362"/>
            <a:ext cx="10845897" cy="1323439"/>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9" name="Rectangle 18">
            <a:extLst>
              <a:ext uri="{FF2B5EF4-FFF2-40B4-BE49-F238E27FC236}">
                <a16:creationId xmlns:a16="http://schemas.microsoft.com/office/drawing/2014/main" id="{DECBB113-FA4D-CC5A-0B59-B9C669B09D9D}"/>
              </a:ext>
            </a:extLst>
          </p:cNvPr>
          <p:cNvSpPr/>
          <p:nvPr/>
        </p:nvSpPr>
        <p:spPr>
          <a:xfrm>
            <a:off x="613173" y="1132641"/>
            <a:ext cx="8109633" cy="830997"/>
          </a:xfrm>
          <a:prstGeom prst="rect">
            <a:avLst/>
          </a:prstGeom>
        </p:spPr>
        <p:txBody>
          <a:bodyPr wrap="square">
            <a:spAutoFit/>
          </a:bodyPr>
          <a:lstStyle/>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actual_df</a:t>
            </a:r>
            <a:r>
              <a:rPr lang="en-CA" sz="1600" dirty="0">
                <a:solidFill>
                  <a:srgbClr val="A71D5D"/>
                </a:solidFill>
                <a:latin typeface="DM Mono" panose="020B0509040201040103" pitchFamily="49" charset="77"/>
              </a:rPr>
              <a:t> =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20" name="Rectangle 19">
            <a:extLst>
              <a:ext uri="{FF2B5EF4-FFF2-40B4-BE49-F238E27FC236}">
                <a16:creationId xmlns:a16="http://schemas.microsoft.com/office/drawing/2014/main" id="{90578F6B-86A8-E9E8-84AC-A27C0C25E624}"/>
              </a:ext>
            </a:extLst>
          </p:cNvPr>
          <p:cNvSpPr/>
          <p:nvPr/>
        </p:nvSpPr>
        <p:spPr>
          <a:xfrm>
            <a:off x="-12032580" y="1151755"/>
            <a:ext cx="11674138" cy="4278094"/>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err="1">
                <a:solidFill>
                  <a:schemeClr val="tx1"/>
                </a:solidFill>
                <a:latin typeface="DM Mono" panose="020B0509040201040103" pitchFamily="49" charset="77"/>
              </a:rPr>
              <a:t>actual_df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endParaRPr lang="en-US" sz="1600" dirty="0">
              <a:latin typeface="DM Mono" panose="020B0509040201040103" pitchFamily="49" charset="77"/>
            </a:endParaRPr>
          </a:p>
        </p:txBody>
      </p:sp>
    </p:spTree>
    <p:extLst>
      <p:ext uri="{BB962C8B-B14F-4D97-AF65-F5344CB8AC3E}">
        <p14:creationId xmlns:p14="http://schemas.microsoft.com/office/powerpoint/2010/main" val="3489337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a:t>
            </a:fld>
            <a:endParaRPr dirty="0"/>
          </a:p>
        </p:txBody>
      </p:sp>
      <p:sp>
        <p:nvSpPr>
          <p:cNvPr id="494" name="Google Shape;494;p61"/>
          <p:cNvSpPr txBox="1">
            <a:spLocks noGrp="1"/>
          </p:cNvSpPr>
          <p:nvPr>
            <p:ph type="title"/>
          </p:nvPr>
        </p:nvSpPr>
        <p:spPr>
          <a:xfrm>
            <a:off x="761775" y="184675"/>
            <a:ext cx="9751200" cy="5712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000" dirty="0">
                <a:latin typeface="DM Sans" pitchFamily="2" charset="77"/>
              </a:rPr>
              <a:t>“The number of interactions in the </a:t>
            </a:r>
            <a:r>
              <a:rPr lang="en" sz="4000" dirty="0" err="1">
                <a:latin typeface="DM Sans" pitchFamily="2" charset="77"/>
                <a:ea typeface="Courier New"/>
                <a:cs typeface="Courier New"/>
                <a:sym typeface="Courier New"/>
              </a:rPr>
              <a:t>pandemic_recovery</a:t>
            </a:r>
            <a:r>
              <a:rPr lang="en" sz="4000" dirty="0">
                <a:latin typeface="DM Sans" pitchFamily="2" charset="77"/>
              </a:rPr>
              <a:t> table doesn’t look right”</a:t>
            </a:r>
            <a:endParaRPr sz="4000" dirty="0">
              <a:latin typeface="DM Sans" pitchFamily="2" charset="77"/>
            </a:endParaRPr>
          </a:p>
        </p:txBody>
      </p:sp>
      <p:pic>
        <p:nvPicPr>
          <p:cNvPr id="495" name="Google Shape;495;p61"/>
          <p:cNvPicPr preferRelativeResize="0"/>
          <p:nvPr/>
        </p:nvPicPr>
        <p:blipFill>
          <a:blip r:embed="rId3">
            <a:alphaModFix/>
          </a:blip>
          <a:stretch>
            <a:fillRect/>
          </a:stretch>
        </p:blipFill>
        <p:spPr>
          <a:xfrm rot="1182370">
            <a:off x="7651650" y="3977750"/>
            <a:ext cx="3764051" cy="2931851"/>
          </a:xfrm>
          <a:prstGeom prst="rect">
            <a:avLst/>
          </a:prstGeom>
          <a:noFill/>
          <a:ln>
            <a:noFill/>
          </a:ln>
        </p:spPr>
      </p:pic>
      <p:sp>
        <p:nvSpPr>
          <p:cNvPr id="496" name="Google Shape;496;p61"/>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449970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745054" y="5775517"/>
            <a:ext cx="10659301" cy="28030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733843" y="1151755"/>
            <a:ext cx="11674138" cy="4278094"/>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err="1">
                <a:solidFill>
                  <a:schemeClr val="tx1"/>
                </a:solidFill>
                <a:latin typeface="DM Mono" panose="020B0509040201040103" pitchFamily="49" charset="77"/>
              </a:rPr>
              <a:t>actual_df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endParaRPr lang="en-US" sz="1600"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2912" y="573938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12407981" y="1171421"/>
            <a:ext cx="8183604" cy="830997"/>
          </a:xfrm>
          <a:prstGeom prst="rect">
            <a:avLst/>
          </a:prstGeom>
        </p:spPr>
        <p:txBody>
          <a:bodyPr wrap="square">
            <a:spAutoFit/>
          </a:bodyPr>
          <a:lstStyle/>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actual_df</a:t>
            </a:r>
            <a:r>
              <a:rPr lang="en-CA" sz="1600" dirty="0">
                <a:solidFill>
                  <a:srgbClr val="A71D5D"/>
                </a:solidFill>
                <a:latin typeface="DM Mono" panose="020B0509040201040103" pitchFamily="49" charset="77"/>
              </a:rPr>
              <a:t> =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6" name="TextBox 15">
            <a:extLst>
              <a:ext uri="{FF2B5EF4-FFF2-40B4-BE49-F238E27FC236}">
                <a16:creationId xmlns:a16="http://schemas.microsoft.com/office/drawing/2014/main" id="{C4BD0E61-7107-5B11-612C-7412546144F2}"/>
              </a:ext>
            </a:extLst>
          </p:cNvPr>
          <p:cNvSpPr txBox="1"/>
          <p:nvPr/>
        </p:nvSpPr>
        <p:spPr>
          <a:xfrm>
            <a:off x="565727" y="-2500814"/>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4216982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449970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745054" y="5775517"/>
            <a:ext cx="10659301" cy="28030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733843" y="1151755"/>
            <a:ext cx="11674138" cy="4278094"/>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err="1">
                <a:solidFill>
                  <a:schemeClr val="tx1"/>
                </a:solidFill>
                <a:highlight>
                  <a:srgbClr val="FFFF00"/>
                </a:highlight>
                <a:latin typeface="DM Mono" panose="020B0509040201040103" pitchFamily="49" charset="77"/>
              </a:rPr>
              <a:t>actual_df</a:t>
            </a:r>
            <a:r>
              <a:rPr lang="en-CA" sz="1600" dirty="0">
                <a:solidFill>
                  <a:schemeClr val="tx1"/>
                </a:solidFill>
                <a:highlight>
                  <a:srgbClr val="FFFF00"/>
                </a:highlight>
                <a:latin typeface="DM Mono" panose="020B0509040201040103" pitchFamily="49" charset="77"/>
              </a:rPr>
              <a:t> =</a:t>
            </a:r>
            <a:r>
              <a:rPr lang="en-CA" sz="1600" dirty="0">
                <a:solidFill>
                  <a:srgbClr val="A71D5D"/>
                </a:solidFill>
                <a:highlight>
                  <a:srgbClr val="FFFF00"/>
                </a:highlight>
                <a:latin typeface="DM Mono" panose="020B0509040201040103" pitchFamily="49" charset="77"/>
              </a:rPr>
              <a:t> </a:t>
            </a:r>
            <a:r>
              <a:rPr lang="en-CA" sz="1600" dirty="0" err="1">
                <a:highlight>
                  <a:srgbClr val="FFFF00"/>
                </a:highlight>
                <a:latin typeface="DM Mono" panose="020B0509040201040103" pitchFamily="49" charset="77"/>
              </a:rPr>
              <a:t>pandemic_recovery_df</a:t>
            </a:r>
            <a:endParaRPr lang="en-US" sz="1600" dirty="0">
              <a:highlight>
                <a:srgbClr val="FFFF00"/>
              </a:highlight>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2912" y="573938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12407981" y="1171421"/>
            <a:ext cx="8183604" cy="830997"/>
          </a:xfrm>
          <a:prstGeom prst="rect">
            <a:avLst/>
          </a:prstGeom>
        </p:spPr>
        <p:txBody>
          <a:bodyPr wrap="square">
            <a:spAutoFit/>
          </a:bodyPr>
          <a:lstStyle/>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actual_df</a:t>
            </a:r>
            <a:r>
              <a:rPr lang="en-CA" sz="1600" dirty="0">
                <a:solidFill>
                  <a:srgbClr val="A71D5D"/>
                </a:solidFill>
                <a:latin typeface="DM Mono" panose="020B0509040201040103" pitchFamily="49" charset="77"/>
              </a:rPr>
              <a:t> =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6" name="TextBox 15">
            <a:extLst>
              <a:ext uri="{FF2B5EF4-FFF2-40B4-BE49-F238E27FC236}">
                <a16:creationId xmlns:a16="http://schemas.microsoft.com/office/drawing/2014/main" id="{C4BD0E61-7107-5B11-612C-7412546144F2}"/>
              </a:ext>
            </a:extLst>
          </p:cNvPr>
          <p:cNvSpPr txBox="1"/>
          <p:nvPr/>
        </p:nvSpPr>
        <p:spPr>
          <a:xfrm>
            <a:off x="565727" y="-2500814"/>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9792543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ctangle 11">
            <a:extLst>
              <a:ext uri="{FF2B5EF4-FFF2-40B4-BE49-F238E27FC236}">
                <a16:creationId xmlns:a16="http://schemas.microsoft.com/office/drawing/2014/main" id="{730261D6-C3BC-E7DA-75EC-4B942B09AFBE}"/>
              </a:ext>
            </a:extLst>
          </p:cNvPr>
          <p:cNvSpPr/>
          <p:nvPr/>
        </p:nvSpPr>
        <p:spPr>
          <a:xfrm>
            <a:off x="745054" y="5775517"/>
            <a:ext cx="10659301" cy="28030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449970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50499" y="573938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highlight>
                  <a:srgbClr val="FFFF00"/>
                </a:highlight>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0" name="Rectangle 9">
            <a:extLst>
              <a:ext uri="{FF2B5EF4-FFF2-40B4-BE49-F238E27FC236}">
                <a16:creationId xmlns:a16="http://schemas.microsoft.com/office/drawing/2014/main" id="{AE60761E-C193-18B6-266B-F6204E6D56F8}"/>
              </a:ext>
            </a:extLst>
          </p:cNvPr>
          <p:cNvSpPr/>
          <p:nvPr/>
        </p:nvSpPr>
        <p:spPr>
          <a:xfrm>
            <a:off x="733843" y="1151755"/>
            <a:ext cx="11674138" cy="4278094"/>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err="1">
                <a:solidFill>
                  <a:schemeClr val="tx1"/>
                </a:solidFill>
                <a:latin typeface="DM Mono" panose="020B0509040201040103" pitchFamily="49" charset="77"/>
              </a:rPr>
              <a:t>actual_df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highlight>
                  <a:srgbClr val="FFFF00"/>
                </a:highlight>
                <a:latin typeface="DM Mono" panose="020B0509040201040103" pitchFamily="49" charset="77"/>
              </a:rPr>
              <a:t>pandemic_recovery_df</a:t>
            </a:r>
            <a:endParaRPr lang="en-US" sz="1600" dirty="0">
              <a:highlight>
                <a:srgbClr val="FFFF00"/>
              </a:highlight>
              <a:latin typeface="DM Mono" panose="020B0509040201040103" pitchFamily="49" charset="77"/>
            </a:endParaRPr>
          </a:p>
        </p:txBody>
      </p:sp>
    </p:spTree>
    <p:extLst>
      <p:ext uri="{BB962C8B-B14F-4D97-AF65-F5344CB8AC3E}">
        <p14:creationId xmlns:p14="http://schemas.microsoft.com/office/powerpoint/2010/main" val="50256559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 name="Rectangle 10">
            <a:extLst>
              <a:ext uri="{FF2B5EF4-FFF2-40B4-BE49-F238E27FC236}">
                <a16:creationId xmlns:a16="http://schemas.microsoft.com/office/drawing/2014/main" id="{3AAC464D-06BB-6802-6EEA-CA1FCEA3DA0E}"/>
              </a:ext>
            </a:extLst>
          </p:cNvPr>
          <p:cNvSpPr/>
          <p:nvPr/>
        </p:nvSpPr>
        <p:spPr>
          <a:xfrm>
            <a:off x="744739" y="5053765"/>
            <a:ext cx="10659301" cy="28030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386527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51428" y="507210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0" name="Rectangle 9">
            <a:extLst>
              <a:ext uri="{FF2B5EF4-FFF2-40B4-BE49-F238E27FC236}">
                <a16:creationId xmlns:a16="http://schemas.microsoft.com/office/drawing/2014/main" id="{ABDBBAA1-FA74-D3CD-7338-C3AD549AA433}"/>
              </a:ext>
            </a:extLst>
          </p:cNvPr>
          <p:cNvSpPr/>
          <p:nvPr/>
        </p:nvSpPr>
        <p:spPr>
          <a:xfrm>
            <a:off x="733843" y="1151755"/>
            <a:ext cx="11674138" cy="4278094"/>
          </a:xfrm>
          <a:prstGeom prst="rect">
            <a:avLst/>
          </a:prstGeom>
          <a:ln>
            <a:noFill/>
          </a:ln>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172485880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4748629"/>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353454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3842" y="469977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F203EBF4-5785-AA95-4EB3-A460CF02AD20}"/>
              </a:ext>
            </a:extLst>
          </p:cNvPr>
          <p:cNvSpPr/>
          <p:nvPr/>
        </p:nvSpPr>
        <p:spPr>
          <a:xfrm>
            <a:off x="733843" y="1151755"/>
            <a:ext cx="11674138" cy="3539430"/>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4" name="Rectangle 3">
            <a:extLst>
              <a:ext uri="{FF2B5EF4-FFF2-40B4-BE49-F238E27FC236}">
                <a16:creationId xmlns:a16="http://schemas.microsoft.com/office/drawing/2014/main" id="{80E0B144-741E-D11E-E3B8-52C75700FBB2}"/>
              </a:ext>
            </a:extLst>
          </p:cNvPr>
          <p:cNvSpPr/>
          <p:nvPr/>
        </p:nvSpPr>
        <p:spPr>
          <a:xfrm>
            <a:off x="733843" y="5133942"/>
            <a:ext cx="9815341" cy="338554"/>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Tree>
    <p:extLst>
      <p:ext uri="{BB962C8B-B14F-4D97-AF65-F5344CB8AC3E}">
        <p14:creationId xmlns:p14="http://schemas.microsoft.com/office/powerpoint/2010/main" val="39661237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4748629"/>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353454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3842" y="469977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F203EBF4-5785-AA95-4EB3-A460CF02AD20}"/>
              </a:ext>
            </a:extLst>
          </p:cNvPr>
          <p:cNvSpPr/>
          <p:nvPr/>
        </p:nvSpPr>
        <p:spPr>
          <a:xfrm>
            <a:off x="733843" y="1151755"/>
            <a:ext cx="11674138" cy="3539430"/>
          </a:xfrm>
          <a:prstGeom prst="rect">
            <a:avLst/>
          </a:prstGeom>
          <a:ln>
            <a:noFill/>
          </a:ln>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Tree>
    <p:extLst>
      <p:ext uri="{BB962C8B-B14F-4D97-AF65-F5344CB8AC3E}">
        <p14:creationId xmlns:p14="http://schemas.microsoft.com/office/powerpoint/2010/main" val="330471249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1056" y="4508534"/>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326651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67795" y="445968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8D668CAD-FD3E-BCEA-B539-3A8AC90965D4}"/>
              </a:ext>
            </a:extLst>
          </p:cNvPr>
          <p:cNvSpPr/>
          <p:nvPr/>
        </p:nvSpPr>
        <p:spPr>
          <a:xfrm>
            <a:off x="669738" y="4869643"/>
            <a:ext cx="10425526" cy="584775"/>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11" name="Rectangle 10">
            <a:extLst>
              <a:ext uri="{FF2B5EF4-FFF2-40B4-BE49-F238E27FC236}">
                <a16:creationId xmlns:a16="http://schemas.microsoft.com/office/drawing/2014/main" id="{A600E199-09E4-D72E-15B2-9D0BC8BE7D3E}"/>
              </a:ext>
            </a:extLst>
          </p:cNvPr>
          <p:cNvSpPr/>
          <p:nvPr/>
        </p:nvSpPr>
        <p:spPr>
          <a:xfrm>
            <a:off x="733843" y="1151755"/>
            <a:ext cx="11674138" cy="3046988"/>
          </a:xfrm>
          <a:prstGeom prst="rect">
            <a:avLst/>
          </a:prstGeom>
          <a:ln>
            <a:noFill/>
          </a:ln>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Tree>
    <p:extLst>
      <p:ext uri="{BB962C8B-B14F-4D97-AF65-F5344CB8AC3E}">
        <p14:creationId xmlns:p14="http://schemas.microsoft.com/office/powerpoint/2010/main" val="220112291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1056" y="4508534"/>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326651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67795" y="445968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A600E199-09E4-D72E-15B2-9D0BC8BE7D3E}"/>
              </a:ext>
            </a:extLst>
          </p:cNvPr>
          <p:cNvSpPr/>
          <p:nvPr/>
        </p:nvSpPr>
        <p:spPr>
          <a:xfrm>
            <a:off x="733843" y="1151755"/>
            <a:ext cx="11674138" cy="3046988"/>
          </a:xfrm>
          <a:prstGeom prst="rect">
            <a:avLst/>
          </a:prstGeom>
          <a:ln>
            <a:noFill/>
          </a:ln>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Tree>
    <p:extLst>
      <p:ext uri="{BB962C8B-B14F-4D97-AF65-F5344CB8AC3E}">
        <p14:creationId xmlns:p14="http://schemas.microsoft.com/office/powerpoint/2010/main" val="1444482583"/>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2955693"/>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9"/>
            <a:ext cx="10655111"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51755"/>
            <a:ext cx="11674138" cy="2062103"/>
          </a:xfrm>
          <a:prstGeom prst="rect">
            <a:avLst/>
          </a:prstGeom>
          <a:ln>
            <a:noFill/>
          </a:ln>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132895037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2955693"/>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9"/>
            <a:ext cx="10655111"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
        <p:nvSpPr>
          <p:cNvPr id="5" name="Rectangle 4">
            <a:extLst>
              <a:ext uri="{FF2B5EF4-FFF2-40B4-BE49-F238E27FC236}">
                <a16:creationId xmlns:a16="http://schemas.microsoft.com/office/drawing/2014/main" id="{E125952A-4E0D-7C9C-3DC6-3869C64A9EE0}"/>
              </a:ext>
            </a:extLst>
          </p:cNvPr>
          <p:cNvSpPr/>
          <p:nvPr/>
        </p:nvSpPr>
        <p:spPr>
          <a:xfrm>
            <a:off x="733843" y="3339538"/>
            <a:ext cx="10659301" cy="584775"/>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169407815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6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a:t>
            </a:fld>
            <a:endParaRPr dirty="0"/>
          </a:p>
        </p:txBody>
      </p:sp>
      <p:sp>
        <p:nvSpPr>
          <p:cNvPr id="502" name="Google Shape;502;p6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en-CA" dirty="0"/>
              <a:t>The Problem Table</a:t>
            </a:r>
            <a:endParaRPr dirty="0"/>
          </a:p>
        </p:txBody>
      </p:sp>
      <p:sp>
        <p:nvSpPr>
          <p:cNvPr id="503" name="Google Shape;503;p62"/>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graphicFrame>
        <p:nvGraphicFramePr>
          <p:cNvPr id="504" name="Google Shape;504;p62"/>
          <p:cNvGraphicFramePr/>
          <p:nvPr>
            <p:extLst>
              <p:ext uri="{D42A27DB-BD31-4B8C-83A1-F6EECF244321}">
                <p14:modId xmlns:p14="http://schemas.microsoft.com/office/powerpoint/2010/main" val="3771034896"/>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05" name="Google Shape;505;p6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3223654"/>
            <a:ext cx="10659301" cy="240853"/>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9"/>
            <a:ext cx="10655111" cy="2015987"/>
          </a:xfrm>
          <a:prstGeom prst="rect">
            <a:avLst/>
          </a:prstGeom>
          <a:solidFill>
            <a:srgbClr val="00B6E0">
              <a:alpha val="50196"/>
            </a:srgbClr>
          </a:solidFill>
          <a:ln>
            <a:solidFill>
              <a:srgbClr val="00B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978830" y="2607943"/>
            <a:ext cx="10876698" cy="1077218"/>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3181222"/>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3" name="!!transform_inlined">
            <a:extLst>
              <a:ext uri="{FF2B5EF4-FFF2-40B4-BE49-F238E27FC236}">
                <a16:creationId xmlns:a16="http://schemas.microsoft.com/office/drawing/2014/main" id="{21C659AC-93C4-B8E0-FB46-342C9E5917DB}"/>
              </a:ext>
            </a:extLst>
          </p:cNvPr>
          <p:cNvSpPr txBox="1"/>
          <p:nvPr/>
        </p:nvSpPr>
        <p:spPr>
          <a:xfrm>
            <a:off x="749245" y="822870"/>
            <a:ext cx="10876698" cy="1815882"/>
          </a:xfrm>
          <a:prstGeom prst="rect">
            <a:avLst/>
          </a:prstGeom>
          <a:noFill/>
          <a:ln w="38100">
            <a:noFill/>
          </a:ln>
        </p:spPr>
        <p:txBody>
          <a:bodyPr wrap="square" rtlCol="0">
            <a:spAutoFit/>
          </a:bodyPr>
          <a:lstStyle/>
          <a:p>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2" name="Rectangle 1">
            <a:extLst>
              <a:ext uri="{FF2B5EF4-FFF2-40B4-BE49-F238E27FC236}">
                <a16:creationId xmlns:a16="http://schemas.microsoft.com/office/drawing/2014/main" id="{EB79543C-16F0-0EE1-BC49-9FBDFBFFB775}"/>
              </a:ext>
            </a:extLst>
          </p:cNvPr>
          <p:cNvSpPr/>
          <p:nvPr/>
        </p:nvSpPr>
        <p:spPr>
          <a:xfrm>
            <a:off x="978830" y="3509601"/>
            <a:ext cx="10118839" cy="584775"/>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Tree>
    <p:extLst>
      <p:ext uri="{BB962C8B-B14F-4D97-AF65-F5344CB8AC3E}">
        <p14:creationId xmlns:p14="http://schemas.microsoft.com/office/powerpoint/2010/main" val="399420996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3223654"/>
            <a:ext cx="10659301" cy="240853"/>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9"/>
            <a:ext cx="10655111" cy="2015987"/>
          </a:xfrm>
          <a:prstGeom prst="rect">
            <a:avLst/>
          </a:prstGeom>
          <a:solidFill>
            <a:srgbClr val="00B6E0">
              <a:alpha val="50196"/>
            </a:srgbClr>
          </a:solidFill>
          <a:ln>
            <a:solidFill>
              <a:srgbClr val="00B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978830" y="2607943"/>
            <a:ext cx="10876698" cy="1077218"/>
          </a:xfrm>
          <a:prstGeom prst="rect">
            <a:avLst/>
          </a:prstGeom>
        </p:spPr>
        <p:txBody>
          <a:bodyPr wrap="square">
            <a:spAutoFit/>
          </a:bodyPr>
          <a:lstStyle/>
          <a:p>
            <a:r>
              <a:rPr lang="en-CA" sz="1600" dirty="0" err="1">
                <a:latin typeface="DM Mono" panose="020B0509040201040103" pitchFamily="49" charset="77"/>
                <a:cs typeface="Arial" panose="020B0604020202020204" pitchFamily="34" charset="0"/>
              </a:rPr>
              <a:t>pandemic_recovery_df</a:t>
            </a:r>
            <a:r>
              <a:rPr lang="en-CA" sz="1600" dirty="0">
                <a:latin typeface="DM Mono" panose="020B0509040201040103" pitchFamily="49" charset="77"/>
                <a:cs typeface="Arial" panose="020B0604020202020204" pitchFamily="34" charset="0"/>
              </a:rPr>
              <a:t> </a:t>
            </a:r>
            <a:r>
              <a:rPr lang="en-CA" sz="1600" dirty="0">
                <a:solidFill>
                  <a:srgbClr val="A71D5D"/>
                </a:solidFill>
                <a:latin typeface="DM Mono" panose="020B0509040201040103" pitchFamily="49" charset="77"/>
                <a:cs typeface="Arial" panose="020B0604020202020204" pitchFamily="34" charset="0"/>
              </a:rPr>
              <a:t>= </a:t>
            </a:r>
            <a:r>
              <a:rPr lang="en-CA" sz="1600" dirty="0" err="1">
                <a:solidFill>
                  <a:srgbClr val="0086B3"/>
                </a:solidFill>
                <a:latin typeface="DM Mono" panose="020B0509040201040103" pitchFamily="49" charset="77"/>
                <a:cs typeface="Arial" panose="020B0604020202020204" pitchFamily="34" charset="0"/>
              </a:rPr>
              <a:t>business_df</a:t>
            </a:r>
            <a:r>
              <a:rPr lang="en-CA" sz="1600" dirty="0" err="1">
                <a:solidFill>
                  <a:srgbClr val="63A35C"/>
                </a:solidFill>
                <a:latin typeface="DM Mono" panose="020B0509040201040103" pitchFamily="49" charset="77"/>
                <a:cs typeface="Arial" panose="020B0604020202020204" pitchFamily="34" charset="0"/>
              </a:rPr>
              <a:t>.</a:t>
            </a:r>
            <a:r>
              <a:rPr lang="en-CA" sz="1600" dirty="0" err="1">
                <a:solidFill>
                  <a:srgbClr val="0086B3"/>
                </a:solidFill>
                <a:latin typeface="DM Mono" panose="020B0509040201040103" pitchFamily="49" charset="77"/>
                <a:cs typeface="Arial" panose="020B0604020202020204" pitchFamily="34" charset="0"/>
              </a:rPr>
              <a:t>join</a:t>
            </a:r>
            <a:r>
              <a:rPr lang="en-CA" sz="1600" dirty="0">
                <a:solidFill>
                  <a:srgbClr val="63A35C"/>
                </a:solidFill>
                <a:latin typeface="DM Mono" panose="020B0509040201040103" pitchFamily="49" charset="77"/>
                <a:cs typeface="Arial" panose="020B0604020202020204" pitchFamily="34" charset="0"/>
              </a:rPr>
              <a:t>(</a:t>
            </a:r>
            <a:r>
              <a:rPr lang="en-CA" sz="1600" dirty="0" err="1">
                <a:solidFill>
                  <a:srgbClr val="0086B3"/>
                </a:solidFill>
                <a:latin typeface="DM Mono" panose="020B0509040201040103" pitchFamily="49" charset="77"/>
                <a:cs typeface="Arial" panose="020B0604020202020204" pitchFamily="34" charset="0"/>
              </a:rPr>
              <a:t>checkin_df</a:t>
            </a:r>
            <a:r>
              <a:rPr lang="en-CA" sz="1600" dirty="0">
                <a:solidFill>
                  <a:srgbClr val="63A35C"/>
                </a:solidFill>
                <a:latin typeface="DM Mono" panose="020B0509040201040103" pitchFamily="49" charset="77"/>
                <a:cs typeface="Arial" panose="020B0604020202020204" pitchFamily="34" charset="0"/>
              </a:rPr>
              <a:t>, </a:t>
            </a:r>
            <a:r>
              <a:rPr lang="en-CA" sz="1600" dirty="0">
                <a:solidFill>
                  <a:srgbClr val="660099"/>
                </a:solidFill>
                <a:latin typeface="DM Mono" panose="020B0509040201040103" pitchFamily="49" charset="77"/>
                <a:cs typeface="Arial" panose="020B0604020202020204" pitchFamily="34" charset="0"/>
              </a:rPr>
              <a:t>on</a:t>
            </a:r>
            <a:r>
              <a:rPr lang="en-CA" sz="1600" dirty="0">
                <a:solidFill>
                  <a:srgbClr val="A71D5D"/>
                </a:solidFill>
                <a:latin typeface="DM Mono" panose="020B0509040201040103" pitchFamily="49" charset="77"/>
                <a:cs typeface="Arial" panose="020B0604020202020204" pitchFamily="34" charset="0"/>
              </a:rPr>
              <a:t>=</a:t>
            </a:r>
            <a:r>
              <a:rPr lang="en-CA" sz="1600" dirty="0">
                <a:solidFill>
                  <a:srgbClr val="183691"/>
                </a:solidFill>
                <a:latin typeface="DM Mono" panose="020B0509040201040103" pitchFamily="49" charset="77"/>
                <a:cs typeface="Arial" panose="020B0604020202020204" pitchFamily="34" charset="0"/>
              </a:rPr>
              <a:t>"</a:t>
            </a:r>
            <a:r>
              <a:rPr lang="en-CA" sz="1600" dirty="0" err="1">
                <a:solidFill>
                  <a:srgbClr val="183691"/>
                </a:solidFill>
                <a:latin typeface="DM Mono" panose="020B0509040201040103" pitchFamily="49" charset="77"/>
                <a:cs typeface="Arial" panose="020B0604020202020204" pitchFamily="34" charset="0"/>
              </a:rPr>
              <a:t>business_id</a:t>
            </a:r>
            <a:r>
              <a:rPr lang="en-CA" sz="1600" dirty="0">
                <a:solidFill>
                  <a:srgbClr val="183691"/>
                </a:solidFill>
                <a:latin typeface="DM Mono" panose="020B0509040201040103" pitchFamily="49" charset="77"/>
                <a:cs typeface="Arial" panose="020B0604020202020204" pitchFamily="34" charset="0"/>
              </a:rPr>
              <a:t>"</a:t>
            </a:r>
            <a:r>
              <a:rPr lang="en-CA" sz="1600" dirty="0">
                <a:solidFill>
                  <a:srgbClr val="63A35C"/>
                </a:solidFill>
                <a:latin typeface="DM Mono" panose="020B0509040201040103" pitchFamily="49" charset="77"/>
                <a:cs typeface="Arial" panose="020B0604020202020204" pitchFamily="34" charset="0"/>
              </a:rPr>
              <a:t>, </a:t>
            </a:r>
            <a:r>
              <a:rPr lang="en-CA" sz="1600" dirty="0">
                <a:solidFill>
                  <a:srgbClr val="660099"/>
                </a:solidFill>
                <a:latin typeface="DM Mono" panose="020B0509040201040103" pitchFamily="49" charset="77"/>
                <a:cs typeface="Arial" panose="020B0604020202020204" pitchFamily="34" charset="0"/>
              </a:rPr>
              <a:t>how</a:t>
            </a:r>
            <a:r>
              <a:rPr lang="en-CA" sz="1600" dirty="0">
                <a:solidFill>
                  <a:srgbClr val="A71D5D"/>
                </a:solidFill>
                <a:latin typeface="DM Mono" panose="020B0509040201040103" pitchFamily="49" charset="77"/>
                <a:cs typeface="Arial" panose="020B0604020202020204" pitchFamily="34" charset="0"/>
              </a:rPr>
              <a:t>=</a:t>
            </a:r>
            <a:r>
              <a:rPr lang="en-CA" sz="1600" dirty="0">
                <a:solidFill>
                  <a:srgbClr val="183691"/>
                </a:solidFill>
                <a:latin typeface="DM Mono" panose="020B0509040201040103" pitchFamily="49" charset="77"/>
                <a:cs typeface="Arial" panose="020B0604020202020204" pitchFamily="34" charset="0"/>
              </a:rPr>
              <a:t>'left'</a:t>
            </a:r>
            <a:r>
              <a:rPr lang="en-CA" sz="1600" dirty="0">
                <a:solidFill>
                  <a:srgbClr val="63A35C"/>
                </a:solidFill>
                <a:latin typeface="DM Mono" panose="020B0509040201040103" pitchFamily="49" charset="77"/>
                <a:cs typeface="Arial" panose="020B0604020202020204" pitchFamily="34" charset="0"/>
              </a:rPr>
              <a:t>).</a:t>
            </a:r>
            <a:r>
              <a:rPr lang="en-CA" sz="1600" dirty="0" err="1">
                <a:solidFill>
                  <a:srgbClr val="0086B3"/>
                </a:solidFill>
                <a:latin typeface="DM Mono" panose="020B0509040201040103" pitchFamily="49" charset="77"/>
                <a:cs typeface="Arial" panose="020B0604020202020204" pitchFamily="34" charset="0"/>
              </a:rPr>
              <a:t>fillna</a:t>
            </a:r>
            <a:r>
              <a:rPr lang="en-CA" sz="1600" dirty="0">
                <a:solidFill>
                  <a:srgbClr val="63A35C"/>
                </a:solidFill>
                <a:latin typeface="DM Mono" panose="020B0509040201040103" pitchFamily="49" charset="77"/>
                <a:cs typeface="Arial" panose="020B0604020202020204" pitchFamily="34" charset="0"/>
              </a:rPr>
              <a:t>(</a:t>
            </a:r>
            <a:r>
              <a:rPr lang="en-CA" sz="1600" dirty="0">
                <a:solidFill>
                  <a:srgbClr val="0086B3"/>
                </a:solidFill>
                <a:latin typeface="DM Mono" panose="020B0509040201040103" pitchFamily="49" charset="77"/>
                <a:cs typeface="Arial" panose="020B0604020202020204" pitchFamily="34" charset="0"/>
              </a:rPr>
              <a:t>0</a:t>
            </a:r>
            <a:r>
              <a:rPr lang="en-CA" sz="1600" dirty="0">
                <a:solidFill>
                  <a:srgbClr val="63A35C"/>
                </a:solidFill>
                <a:latin typeface="DM Mono" panose="020B0509040201040103" pitchFamily="49" charset="77"/>
                <a:cs typeface="Arial" panose="020B0604020202020204" pitchFamily="34" charset="0"/>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cs typeface="Arial" panose="020B0604020202020204" pitchFamily="34" charset="0"/>
              </a:rPr>
              <a:t>pandemic_recovery_df</a:t>
            </a:r>
            <a:r>
              <a:rPr lang="en-CA" sz="1600" dirty="0">
                <a:latin typeface="DM Mono" panose="020B0509040201040103" pitchFamily="49" charset="77"/>
                <a:cs typeface="Arial" panose="020B0604020202020204" pitchFamily="34" charset="0"/>
              </a:rPr>
              <a:t> </a:t>
            </a:r>
            <a:r>
              <a:rPr lang="en-CA" sz="1600" dirty="0">
                <a:solidFill>
                  <a:srgbClr val="A71D5D"/>
                </a:solidFill>
                <a:latin typeface="DM Mono" panose="020B0509040201040103" pitchFamily="49" charset="77"/>
                <a:cs typeface="Arial" panose="020B0604020202020204" pitchFamily="34" charset="0"/>
              </a:rPr>
              <a:t>= </a:t>
            </a:r>
            <a:r>
              <a:rPr lang="en-CA" sz="1600" dirty="0" err="1">
                <a:latin typeface="DM Mono" panose="020B0509040201040103" pitchFamily="49" charset="77"/>
                <a:cs typeface="Arial" panose="020B0604020202020204" pitchFamily="34" charset="0"/>
              </a:rPr>
              <a:t>pandemic_recovery_df</a:t>
            </a:r>
            <a:r>
              <a:rPr lang="en-CA" sz="1600" dirty="0" err="1">
                <a:solidFill>
                  <a:srgbClr val="63A35C"/>
                </a:solidFill>
                <a:latin typeface="DM Mono" panose="020B0509040201040103" pitchFamily="49" charset="77"/>
                <a:cs typeface="Arial" panose="020B0604020202020204" pitchFamily="34" charset="0"/>
              </a:rPr>
              <a:t>.</a:t>
            </a:r>
            <a:r>
              <a:rPr lang="en-CA" sz="1600" dirty="0" err="1">
                <a:solidFill>
                  <a:srgbClr val="0086B3"/>
                </a:solidFill>
                <a:latin typeface="DM Mono" panose="020B0509040201040103" pitchFamily="49" charset="77"/>
                <a:cs typeface="Arial" panose="020B0604020202020204" pitchFamily="34" charset="0"/>
              </a:rPr>
              <a:t>join</a:t>
            </a:r>
            <a:r>
              <a:rPr lang="en-CA" sz="1600" dirty="0">
                <a:solidFill>
                  <a:srgbClr val="63A35C"/>
                </a:solidFill>
                <a:latin typeface="DM Mono" panose="020B0509040201040103" pitchFamily="49" charset="77"/>
                <a:cs typeface="Arial" panose="020B0604020202020204" pitchFamily="34" charset="0"/>
              </a:rPr>
              <a:t>(</a:t>
            </a:r>
            <a:r>
              <a:rPr lang="en-CA" sz="1600" dirty="0" err="1">
                <a:solidFill>
                  <a:srgbClr val="0086B3"/>
                </a:solidFill>
                <a:latin typeface="DM Mono" panose="020B0509040201040103" pitchFamily="49" charset="77"/>
                <a:cs typeface="Arial" panose="020B0604020202020204" pitchFamily="34" charset="0"/>
              </a:rPr>
              <a:t>reviews_df</a:t>
            </a:r>
            <a:r>
              <a:rPr lang="en-CA" sz="1600" dirty="0">
                <a:solidFill>
                  <a:srgbClr val="63A35C"/>
                </a:solidFill>
                <a:latin typeface="DM Mono" panose="020B0509040201040103" pitchFamily="49" charset="77"/>
                <a:cs typeface="Arial" panose="020B0604020202020204" pitchFamily="34" charset="0"/>
              </a:rPr>
              <a:t>, </a:t>
            </a:r>
            <a:r>
              <a:rPr lang="en-CA" sz="1600" dirty="0">
                <a:solidFill>
                  <a:srgbClr val="660099"/>
                </a:solidFill>
                <a:latin typeface="DM Mono" panose="020B0509040201040103" pitchFamily="49" charset="77"/>
                <a:cs typeface="Arial" panose="020B0604020202020204" pitchFamily="34" charset="0"/>
              </a:rPr>
              <a:t>on</a:t>
            </a:r>
            <a:r>
              <a:rPr lang="en-CA" sz="1600" dirty="0">
                <a:solidFill>
                  <a:srgbClr val="A71D5D"/>
                </a:solidFill>
                <a:latin typeface="DM Mono" panose="020B0509040201040103" pitchFamily="49" charset="77"/>
                <a:cs typeface="Arial" panose="020B0604020202020204" pitchFamily="34" charset="0"/>
              </a:rPr>
              <a:t>=</a:t>
            </a:r>
            <a:r>
              <a:rPr lang="en-CA" sz="1600" dirty="0">
                <a:solidFill>
                  <a:srgbClr val="183691"/>
                </a:solidFill>
                <a:latin typeface="DM Mono" panose="020B0509040201040103" pitchFamily="49" charset="77"/>
                <a:cs typeface="Arial" panose="020B0604020202020204" pitchFamily="34" charset="0"/>
              </a:rPr>
              <a:t>"</a:t>
            </a:r>
            <a:r>
              <a:rPr lang="en-CA" sz="1600" dirty="0" err="1">
                <a:solidFill>
                  <a:srgbClr val="183691"/>
                </a:solidFill>
                <a:latin typeface="DM Mono" panose="020B0509040201040103" pitchFamily="49" charset="77"/>
                <a:cs typeface="Arial" panose="020B0604020202020204" pitchFamily="34" charset="0"/>
              </a:rPr>
              <a:t>business_id</a:t>
            </a:r>
            <a:r>
              <a:rPr lang="en-CA" sz="1600" dirty="0">
                <a:solidFill>
                  <a:srgbClr val="183691"/>
                </a:solidFill>
                <a:latin typeface="DM Mono" panose="020B0509040201040103" pitchFamily="49" charset="77"/>
                <a:cs typeface="Arial" panose="020B0604020202020204" pitchFamily="34" charset="0"/>
              </a:rPr>
              <a:t>"</a:t>
            </a:r>
            <a:r>
              <a:rPr lang="en-CA" sz="1600" dirty="0">
                <a:solidFill>
                  <a:srgbClr val="63A35C"/>
                </a:solidFill>
                <a:latin typeface="DM Mono" panose="020B0509040201040103" pitchFamily="49" charset="77"/>
                <a:cs typeface="Arial" panose="020B0604020202020204" pitchFamily="34" charset="0"/>
              </a:rPr>
              <a:t>, </a:t>
            </a:r>
            <a:r>
              <a:rPr lang="en-CA" sz="1600" dirty="0">
                <a:solidFill>
                  <a:srgbClr val="660099"/>
                </a:solidFill>
                <a:latin typeface="DM Mono" panose="020B0509040201040103" pitchFamily="49" charset="77"/>
                <a:cs typeface="Arial" panose="020B0604020202020204" pitchFamily="34" charset="0"/>
              </a:rPr>
              <a:t>how</a:t>
            </a:r>
            <a:r>
              <a:rPr lang="en-CA" sz="1600" dirty="0">
                <a:solidFill>
                  <a:srgbClr val="A71D5D"/>
                </a:solidFill>
                <a:latin typeface="DM Mono" panose="020B0509040201040103" pitchFamily="49" charset="77"/>
                <a:cs typeface="Arial" panose="020B0604020202020204" pitchFamily="34" charset="0"/>
              </a:rPr>
              <a:t>=</a:t>
            </a:r>
            <a:r>
              <a:rPr lang="en-CA" sz="1600" dirty="0">
                <a:solidFill>
                  <a:srgbClr val="183691"/>
                </a:solidFill>
                <a:latin typeface="DM Mono" panose="020B0509040201040103" pitchFamily="49" charset="77"/>
                <a:cs typeface="Arial" panose="020B0604020202020204" pitchFamily="34" charset="0"/>
              </a:rPr>
              <a:t>'left'</a:t>
            </a:r>
            <a:r>
              <a:rPr lang="en-CA" sz="1600" dirty="0">
                <a:solidFill>
                  <a:srgbClr val="63A35C"/>
                </a:solidFill>
                <a:latin typeface="DM Mono" panose="020B0509040201040103" pitchFamily="49" charset="77"/>
                <a:cs typeface="Arial" panose="020B0604020202020204" pitchFamily="34" charset="0"/>
              </a:rPr>
              <a:t>).</a:t>
            </a:r>
            <a:r>
              <a:rPr lang="en-CA" sz="1600" dirty="0" err="1">
                <a:solidFill>
                  <a:srgbClr val="0086B3"/>
                </a:solidFill>
                <a:latin typeface="DM Mono" panose="020B0509040201040103" pitchFamily="49" charset="77"/>
                <a:cs typeface="Arial" panose="020B0604020202020204" pitchFamily="34" charset="0"/>
              </a:rPr>
              <a:t>fillna</a:t>
            </a:r>
            <a:r>
              <a:rPr lang="en-CA" sz="1600" dirty="0">
                <a:solidFill>
                  <a:srgbClr val="63A35C"/>
                </a:solidFill>
                <a:latin typeface="DM Mono" panose="020B0509040201040103" pitchFamily="49" charset="77"/>
                <a:cs typeface="Arial" panose="020B0604020202020204" pitchFamily="34" charset="0"/>
              </a:rPr>
              <a:t>(</a:t>
            </a:r>
            <a:r>
              <a:rPr lang="en-CA" sz="1600" dirty="0">
                <a:solidFill>
                  <a:srgbClr val="0086B3"/>
                </a:solidFill>
                <a:latin typeface="DM Mono" panose="020B0509040201040103" pitchFamily="49" charset="77"/>
                <a:cs typeface="Arial" panose="020B0604020202020204" pitchFamily="34" charset="0"/>
              </a:rPr>
              <a:t>0</a:t>
            </a:r>
            <a:r>
              <a:rPr lang="en-CA" sz="1600" dirty="0">
                <a:solidFill>
                  <a:srgbClr val="63A35C"/>
                </a:solidFill>
                <a:latin typeface="DM Mono" panose="020B0509040201040103" pitchFamily="49" charset="77"/>
                <a:cs typeface="Arial" panose="020B0604020202020204" pitchFamily="34" charset="0"/>
              </a:rPr>
              <a:t>)</a:t>
            </a:r>
            <a:endParaRPr lang="en-US" sz="1600" dirty="0">
              <a:latin typeface="DM Mono" panose="020B0509040201040103" pitchFamily="49" charset="77"/>
              <a:cs typeface="Arial" panose="020B0604020202020204" pitchFamily="34" charset="0"/>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3181222"/>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3" name="!!transform_inlined">
            <a:extLst>
              <a:ext uri="{FF2B5EF4-FFF2-40B4-BE49-F238E27FC236}">
                <a16:creationId xmlns:a16="http://schemas.microsoft.com/office/drawing/2014/main" id="{21C659AC-93C4-B8E0-FB46-342C9E5917DB}"/>
              </a:ext>
            </a:extLst>
          </p:cNvPr>
          <p:cNvSpPr txBox="1"/>
          <p:nvPr/>
        </p:nvSpPr>
        <p:spPr>
          <a:xfrm>
            <a:off x="749245" y="822870"/>
            <a:ext cx="10876698" cy="1815882"/>
          </a:xfrm>
          <a:prstGeom prst="rect">
            <a:avLst/>
          </a:prstGeom>
          <a:noFill/>
          <a:ln w="38100">
            <a:noFill/>
          </a:ln>
        </p:spPr>
        <p:txBody>
          <a:bodyPr wrap="square" rtlCol="0">
            <a:spAutoFit/>
          </a:bodyPr>
          <a:lstStyle/>
          <a:p>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255488150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3041482"/>
            <a:ext cx="10659301" cy="240853"/>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9"/>
            <a:ext cx="10655111" cy="1827397"/>
          </a:xfrm>
          <a:prstGeom prst="rect">
            <a:avLst/>
          </a:prstGeom>
          <a:solidFill>
            <a:srgbClr val="00B6E0">
              <a:alpha val="50196"/>
            </a:srgbClr>
          </a:solidFill>
          <a:ln>
            <a:solidFill>
              <a:srgbClr val="00B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978830" y="2607943"/>
            <a:ext cx="10876698" cy="584775"/>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2992631"/>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3" name="!!transform_inlined">
            <a:extLst>
              <a:ext uri="{FF2B5EF4-FFF2-40B4-BE49-F238E27FC236}">
                <a16:creationId xmlns:a16="http://schemas.microsoft.com/office/drawing/2014/main" id="{21C659AC-93C4-B8E0-FB46-342C9E5917DB}"/>
              </a:ext>
            </a:extLst>
          </p:cNvPr>
          <p:cNvSpPr txBox="1"/>
          <p:nvPr/>
        </p:nvSpPr>
        <p:spPr>
          <a:xfrm>
            <a:off x="749245" y="822870"/>
            <a:ext cx="10876698" cy="1815882"/>
          </a:xfrm>
          <a:prstGeom prst="rect">
            <a:avLst/>
          </a:prstGeom>
          <a:noFill/>
          <a:ln w="38100">
            <a:noFill/>
          </a:ln>
        </p:spPr>
        <p:txBody>
          <a:bodyPr wrap="square" rtlCol="0">
            <a:spAutoFit/>
          </a:bodyPr>
          <a:lstStyle/>
          <a:p>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4" name="Rectangle 3">
            <a:extLst>
              <a:ext uri="{FF2B5EF4-FFF2-40B4-BE49-F238E27FC236}">
                <a16:creationId xmlns:a16="http://schemas.microsoft.com/office/drawing/2014/main" id="{5F5CC4F3-5E63-03D9-9E26-0463FEB0B2E1}"/>
              </a:ext>
            </a:extLst>
          </p:cNvPr>
          <p:cNvSpPr/>
          <p:nvPr/>
        </p:nvSpPr>
        <p:spPr>
          <a:xfrm>
            <a:off x="745055" y="3314056"/>
            <a:ext cx="10676914" cy="1323439"/>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p>
          <a:p>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endParaRPr lang="en-CA" sz="1600" dirty="0">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grpSp>
        <p:nvGrpSpPr>
          <p:cNvPr id="11" name="Google Shape;864;p78">
            <a:extLst>
              <a:ext uri="{FF2B5EF4-FFF2-40B4-BE49-F238E27FC236}">
                <a16:creationId xmlns:a16="http://schemas.microsoft.com/office/drawing/2014/main" id="{3900528E-594D-DBC5-8475-F1FEEC61E56B}"/>
              </a:ext>
            </a:extLst>
          </p:cNvPr>
          <p:cNvGrpSpPr/>
          <p:nvPr/>
        </p:nvGrpSpPr>
        <p:grpSpPr>
          <a:xfrm>
            <a:off x="11596628" y="2903008"/>
            <a:ext cx="517800" cy="517800"/>
            <a:chOff x="9069139" y="3565127"/>
            <a:chExt cx="517800" cy="517800"/>
          </a:xfrm>
          <a:solidFill>
            <a:srgbClr val="E80F1C"/>
          </a:solidFill>
        </p:grpSpPr>
        <p:sp>
          <p:nvSpPr>
            <p:cNvPr id="12" name="Google Shape;865;p78">
              <a:extLst>
                <a:ext uri="{FF2B5EF4-FFF2-40B4-BE49-F238E27FC236}">
                  <a16:creationId xmlns:a16="http://schemas.microsoft.com/office/drawing/2014/main" id="{2EAE782F-55C4-CDDC-DF94-56C20F2B2637}"/>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6" name="Google Shape;866;p78">
              <a:extLst>
                <a:ext uri="{FF2B5EF4-FFF2-40B4-BE49-F238E27FC236}">
                  <a16:creationId xmlns:a16="http://schemas.microsoft.com/office/drawing/2014/main" id="{CEAEC8A9-3383-8136-D3C0-F012D6AA760C}"/>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46311000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3223654"/>
            <a:ext cx="10659301" cy="240853"/>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9"/>
            <a:ext cx="10655111" cy="2015987"/>
          </a:xfrm>
          <a:prstGeom prst="rect">
            <a:avLst/>
          </a:prstGeom>
          <a:solidFill>
            <a:srgbClr val="00B6E0">
              <a:alpha val="50196"/>
            </a:srgbClr>
          </a:solidFill>
          <a:ln>
            <a:solidFill>
              <a:srgbClr val="00B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978830" y="2607943"/>
            <a:ext cx="10876698" cy="1077218"/>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3181222"/>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3" name="!!transform_inlined">
            <a:extLst>
              <a:ext uri="{FF2B5EF4-FFF2-40B4-BE49-F238E27FC236}">
                <a16:creationId xmlns:a16="http://schemas.microsoft.com/office/drawing/2014/main" id="{21C659AC-93C4-B8E0-FB46-342C9E5917DB}"/>
              </a:ext>
            </a:extLst>
          </p:cNvPr>
          <p:cNvSpPr txBox="1"/>
          <p:nvPr/>
        </p:nvSpPr>
        <p:spPr>
          <a:xfrm>
            <a:off x="749245" y="822870"/>
            <a:ext cx="10876698" cy="1815882"/>
          </a:xfrm>
          <a:prstGeom prst="rect">
            <a:avLst/>
          </a:prstGeom>
          <a:noFill/>
          <a:ln w="38100">
            <a:noFill/>
          </a:ln>
        </p:spPr>
        <p:txBody>
          <a:bodyPr wrap="square" rtlCol="0">
            <a:spAutoFit/>
          </a:bodyPr>
          <a:lstStyle/>
          <a:p>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218930594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38996" y="3665283"/>
            <a:ext cx="10659301" cy="240853"/>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9"/>
            <a:ext cx="10655111" cy="2015987"/>
          </a:xfrm>
          <a:prstGeom prst="rect">
            <a:avLst/>
          </a:prstGeom>
          <a:solidFill>
            <a:srgbClr val="00B6E0">
              <a:alpha val="50196"/>
            </a:srgbClr>
          </a:solidFill>
          <a:ln>
            <a:solidFill>
              <a:srgbClr val="00B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978830" y="2607943"/>
            <a:ext cx="10876698" cy="1077218"/>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3616432"/>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3" name="!!transform_inlined">
            <a:extLst>
              <a:ext uri="{FF2B5EF4-FFF2-40B4-BE49-F238E27FC236}">
                <a16:creationId xmlns:a16="http://schemas.microsoft.com/office/drawing/2014/main" id="{21C659AC-93C4-B8E0-FB46-342C9E5917DB}"/>
              </a:ext>
            </a:extLst>
          </p:cNvPr>
          <p:cNvSpPr txBox="1"/>
          <p:nvPr/>
        </p:nvSpPr>
        <p:spPr>
          <a:xfrm>
            <a:off x="749245" y="822870"/>
            <a:ext cx="10876698" cy="1815882"/>
          </a:xfrm>
          <a:prstGeom prst="rect">
            <a:avLst/>
          </a:prstGeom>
          <a:noFill/>
          <a:ln w="38100">
            <a:noFill/>
          </a:ln>
        </p:spPr>
        <p:txBody>
          <a:bodyPr wrap="square" rtlCol="0">
            <a:spAutoFit/>
          </a:bodyPr>
          <a:lstStyle/>
          <a:p>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2" name="TextBox 1">
            <a:extLst>
              <a:ext uri="{FF2B5EF4-FFF2-40B4-BE49-F238E27FC236}">
                <a16:creationId xmlns:a16="http://schemas.microsoft.com/office/drawing/2014/main" id="{1F3785F2-D32F-8F8A-D002-EA7BD6F3949F}"/>
              </a:ext>
            </a:extLst>
          </p:cNvPr>
          <p:cNvSpPr txBox="1"/>
          <p:nvPr/>
        </p:nvSpPr>
        <p:spPr>
          <a:xfrm>
            <a:off x="978830" y="3207699"/>
            <a:ext cx="4478073" cy="553998"/>
          </a:xfrm>
          <a:prstGeom prst="rect">
            <a:avLst/>
          </a:prstGeom>
          <a:noFill/>
        </p:spPr>
        <p:txBody>
          <a:bodyPr wrap="square" rtlCol="0">
            <a:spAutoFit/>
          </a:bodyPr>
          <a:lstStyle/>
          <a:p>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printSchema</a:t>
            </a:r>
            <a:r>
              <a:rPr lang="en-CA" sz="1600" dirty="0">
                <a:solidFill>
                  <a:srgbClr val="63A35C"/>
                </a:solidFill>
                <a:latin typeface="DM Mono" panose="020B0509040201040103" pitchFamily="49" charset="77"/>
              </a:rPr>
              <a:t>()</a:t>
            </a:r>
          </a:p>
          <a:p>
            <a:endParaRPr lang="en-US" dirty="0">
              <a:latin typeface="DM Mono" panose="020B0509040201040103" pitchFamily="49" charset="77"/>
            </a:endParaRPr>
          </a:p>
        </p:txBody>
      </p:sp>
    </p:spTree>
    <p:extLst>
      <p:ext uri="{BB962C8B-B14F-4D97-AF65-F5344CB8AC3E}">
        <p14:creationId xmlns:p14="http://schemas.microsoft.com/office/powerpoint/2010/main" val="209849534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155</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pandemic_recovery_df.printSchema</a:t>
            </a:r>
            <a:r>
              <a:rPr lang="en-CA" sz="4800" dirty="0">
                <a:solidFill>
                  <a:schemeClr val="tx1"/>
                </a:solidFill>
              </a:rPr>
              <a:t>()</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766855" y="730020"/>
            <a:ext cx="10655113" cy="12157174"/>
          </a:xfrm>
          <a:prstGeom prst="rect">
            <a:avLst/>
          </a:prstGeom>
          <a:noFill/>
        </p:spPr>
        <p:txBody>
          <a:bodyPr wrap="square" rtlCol="0">
            <a:spAutoFit/>
          </a:bodyPr>
          <a:lstStyle/>
          <a:p>
            <a:r>
              <a:rPr lang="en-US" sz="1600" dirty="0">
                <a:latin typeface="DM Mono" panose="020B0509040201040103" pitchFamily="49" charset="77"/>
              </a:rPr>
              <a:t>root</a:t>
            </a:r>
          </a:p>
          <a:p>
            <a:r>
              <a:rPr lang="en-US" sz="1600" dirty="0">
                <a:latin typeface="DM Mono" panose="020B0509040201040103" pitchFamily="49" charset="77"/>
              </a:rPr>
              <a:t> </a:t>
            </a:r>
            <a:r>
              <a:rPr lang="en-US" sz="1600" dirty="0">
                <a:highlight>
                  <a:srgbClr val="00B0F0"/>
                </a:highlight>
                <a:latin typeface="DM Mono" panose="020B0509040201040103" pitchFamily="49" charset="77"/>
              </a:rPr>
              <a:t>|-- </a:t>
            </a:r>
            <a:r>
              <a:rPr lang="en-US" sz="1600" dirty="0" err="1">
                <a:highlight>
                  <a:srgbClr val="00B0F0"/>
                </a:highlight>
                <a:latin typeface="DM Mono" panose="020B0509040201040103" pitchFamily="49" charset="77"/>
              </a:rPr>
              <a:t>business_id</a:t>
            </a:r>
            <a:r>
              <a:rPr lang="en-US" sz="1600" dirty="0">
                <a:highlight>
                  <a:srgbClr val="00B0F0"/>
                </a:highlight>
                <a:latin typeface="DM Mono" panose="020B0509040201040103" pitchFamily="49" charset="77"/>
              </a:rPr>
              <a:t>: string (nullable = true)</a:t>
            </a:r>
          </a:p>
          <a:p>
            <a:r>
              <a:rPr lang="en-US" sz="1600" dirty="0">
                <a:latin typeface="DM Mono" panose="020B0509040201040103" pitchFamily="49" charset="77"/>
              </a:rPr>
              <a:t> |-- address: string (nullable = true)</a:t>
            </a:r>
          </a:p>
          <a:p>
            <a:r>
              <a:rPr lang="en-US" sz="1600" dirty="0">
                <a:latin typeface="DM Mono" panose="020B0509040201040103" pitchFamily="49" charset="77"/>
              </a:rPr>
              <a:t> |-- attributes: struct (nullable = true)</a:t>
            </a:r>
          </a:p>
          <a:p>
            <a:r>
              <a:rPr lang="en-US" sz="1600" dirty="0">
                <a:latin typeface="DM Mono" panose="020B0509040201040103" pitchFamily="49" charset="77"/>
              </a:rPr>
              <a:t> |    |-- Alcohol: string (nullable = true)</a:t>
            </a:r>
          </a:p>
          <a:p>
            <a:r>
              <a:rPr lang="en-US" sz="1600" dirty="0">
                <a:latin typeface="DM Mono" panose="020B0509040201040103" pitchFamily="49" charset="77"/>
              </a:rPr>
              <a:t> |    |-- Ambience: string (nullable = true)</a:t>
            </a:r>
          </a:p>
          <a:p>
            <a:r>
              <a:rPr lang="en-US" sz="1600" dirty="0">
                <a:latin typeface="DM Mono" panose="020B0509040201040103" pitchFamily="49" charset="77"/>
              </a:rPr>
              <a:t> |    |-- </a:t>
            </a:r>
            <a:r>
              <a:rPr lang="en-US" sz="1600" dirty="0" err="1">
                <a:latin typeface="DM Mono" panose="020B0509040201040103" pitchFamily="49" charset="77"/>
              </a:rPr>
              <a:t>BikeParking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BusinessAcceptsCreditCards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ByAppointmentOnly</a:t>
            </a:r>
            <a:r>
              <a:rPr lang="en-US" sz="1600" dirty="0">
                <a:latin typeface="DM Mono" panose="020B0509040201040103" pitchFamily="49" charset="77"/>
              </a:rPr>
              <a:t>: string (nullable = true)</a:t>
            </a:r>
          </a:p>
          <a:p>
            <a:r>
              <a:rPr lang="en-US" sz="1600" dirty="0">
                <a:latin typeface="DM Mono" panose="020B0509040201040103" pitchFamily="49" charset="77"/>
              </a:rPr>
              <a:t> |    |-- Caters: string (nullable = true)</a:t>
            </a:r>
          </a:p>
          <a:p>
            <a:r>
              <a:rPr lang="en-US" sz="1600" dirty="0">
                <a:latin typeface="DM Mono" panose="020B0509040201040103" pitchFamily="49" charset="77"/>
              </a:rPr>
              <a:t> |    |-- </a:t>
            </a:r>
            <a:r>
              <a:rPr lang="en-US" sz="1600" dirty="0" err="1">
                <a:latin typeface="DM Mono" panose="020B0509040201040103" pitchFamily="49" charset="77"/>
              </a:rPr>
              <a:t>CoatCheck</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DogsAllowed</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DriveThru</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GoodForKids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HappyHour</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HasTV</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NoiseLevel</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OutdoorSeating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RestaurantsAttire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RestaurantsDelivery</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RestaurantsGoodForGroups</a:t>
            </a:r>
            <a:r>
              <a:rPr lang="en-US" sz="1600" dirty="0">
                <a:latin typeface="DM Mono" panose="020B0509040201040103" pitchFamily="49" charset="77"/>
              </a:rPr>
              <a:t>: string (nullable = true)</a:t>
            </a:r>
          </a:p>
          <a:p>
            <a:r>
              <a:rPr lang="en-US" sz="1600" dirty="0">
                <a:latin typeface="DM Mono" panose="020B0509040201040103" pitchFamily="49" charset="77"/>
              </a:rPr>
              <a:t> |    |-- RestaurantsPriceRange2: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RestaurantsReservations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RestaurantsTableService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RestaurantsTakeOut</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WheelchairAccessible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WiFi</a:t>
            </a:r>
            <a:r>
              <a:rPr lang="en-US" sz="1600" dirty="0">
                <a:latin typeface="DM Mono" panose="020B0509040201040103" pitchFamily="49" charset="77"/>
              </a:rPr>
              <a:t>: string (nullable = true)</a:t>
            </a:r>
          </a:p>
          <a:p>
            <a:r>
              <a:rPr lang="en-US" sz="1600" dirty="0">
                <a:latin typeface="DM Mono" panose="020B0509040201040103" pitchFamily="49" charset="77"/>
              </a:rPr>
              <a:t> |-- categories: string (nullable = true)</a:t>
            </a:r>
          </a:p>
          <a:p>
            <a:r>
              <a:rPr lang="en-US" sz="1600" dirty="0">
                <a:latin typeface="DM Mono" panose="020B0509040201040103" pitchFamily="49" charset="77"/>
              </a:rPr>
              <a:t> |-- city: string (nullable = true)</a:t>
            </a:r>
          </a:p>
          <a:p>
            <a:r>
              <a:rPr lang="en-US" sz="1600" dirty="0">
                <a:latin typeface="DM Mono" panose="020B0509040201040103" pitchFamily="49" charset="77"/>
              </a:rPr>
              <a:t> |-- hours: struct (nullable = true)</a:t>
            </a:r>
          </a:p>
          <a:p>
            <a:r>
              <a:rPr lang="en-US" sz="1600" dirty="0">
                <a:latin typeface="DM Mono" panose="020B0509040201040103" pitchFamily="49" charset="77"/>
              </a:rPr>
              <a:t> |    |-- Friday: string (nullable = true)</a:t>
            </a:r>
          </a:p>
          <a:p>
            <a:r>
              <a:rPr lang="en-US" sz="1600" dirty="0">
                <a:latin typeface="DM Mono" panose="020B0509040201040103" pitchFamily="49" charset="77"/>
              </a:rPr>
              <a:t> |    |-- Monday: string (nullable = true)</a:t>
            </a:r>
          </a:p>
          <a:p>
            <a:r>
              <a:rPr lang="en-US" sz="1600" dirty="0">
                <a:latin typeface="DM Mono" panose="020B0509040201040103" pitchFamily="49" charset="77"/>
              </a:rPr>
              <a:t> |    |-- Saturday: string (nullable = true)</a:t>
            </a:r>
          </a:p>
          <a:p>
            <a:r>
              <a:rPr lang="en-US" sz="1600" dirty="0">
                <a:latin typeface="DM Mono" panose="020B0509040201040103" pitchFamily="49" charset="77"/>
              </a:rPr>
              <a:t> |    |-- Sunday: string (nullable = true)</a:t>
            </a:r>
          </a:p>
          <a:p>
            <a:r>
              <a:rPr lang="en-US" sz="1600" dirty="0">
                <a:latin typeface="DM Mono" panose="020B0509040201040103" pitchFamily="49" charset="77"/>
              </a:rPr>
              <a:t> |    |-- Thursday: string (nullable = true)</a:t>
            </a:r>
          </a:p>
          <a:p>
            <a:r>
              <a:rPr lang="en-US" sz="1600" dirty="0">
                <a:latin typeface="DM Mono" panose="020B0509040201040103" pitchFamily="49" charset="77"/>
              </a:rPr>
              <a:t> |    |-- Tuesday: string (nullable = true)</a:t>
            </a:r>
          </a:p>
          <a:p>
            <a:r>
              <a:rPr lang="en-US" sz="1600" dirty="0">
                <a:latin typeface="DM Mono" panose="020B0509040201040103" pitchFamily="49" charset="77"/>
              </a:rPr>
              <a:t> |    |-- Wednesday: string (nullable = true)</a:t>
            </a:r>
          </a:p>
          <a:p>
            <a:r>
              <a:rPr lang="en-US" sz="1600" dirty="0">
                <a:latin typeface="DM Mono" panose="020B0509040201040103" pitchFamily="49" charset="77"/>
              </a:rPr>
              <a:t> |-- </a:t>
            </a:r>
            <a:r>
              <a:rPr lang="en-US" sz="1600" dirty="0" err="1">
                <a:latin typeface="DM Mono" panose="020B0509040201040103" pitchFamily="49" charset="77"/>
              </a:rPr>
              <a:t>is_open</a:t>
            </a:r>
            <a:r>
              <a:rPr lang="en-US" sz="1600" dirty="0">
                <a:latin typeface="DM Mono" panose="020B0509040201040103" pitchFamily="49" charset="77"/>
              </a:rPr>
              <a:t>: long (nullable = true)</a:t>
            </a:r>
          </a:p>
          <a:p>
            <a:r>
              <a:rPr lang="en-US" sz="1600" dirty="0">
                <a:latin typeface="DM Mono" panose="020B0509040201040103" pitchFamily="49" charset="77"/>
              </a:rPr>
              <a:t> |-- latitude: double (nullable = false)</a:t>
            </a:r>
          </a:p>
          <a:p>
            <a:r>
              <a:rPr lang="en-US" sz="1600" dirty="0">
                <a:latin typeface="DM Mono" panose="020B0509040201040103" pitchFamily="49" charset="77"/>
              </a:rPr>
              <a:t> |-- longitude: double (nullable = false)</a:t>
            </a:r>
          </a:p>
          <a:p>
            <a:r>
              <a:rPr lang="en-US" sz="1600" dirty="0">
                <a:latin typeface="DM Mono" panose="020B0509040201040103" pitchFamily="49" charset="77"/>
              </a:rPr>
              <a:t> |-- name: string (nullable = true)</a:t>
            </a:r>
          </a:p>
          <a:p>
            <a:r>
              <a:rPr lang="en-US" sz="1600" dirty="0">
                <a:latin typeface="DM Mono" panose="020B0509040201040103" pitchFamily="49" charset="77"/>
              </a:rPr>
              <a:t> |-- </a:t>
            </a:r>
            <a:r>
              <a:rPr lang="en-US" sz="1600" dirty="0" err="1">
                <a:latin typeface="DM Mono" panose="020B0509040201040103" pitchFamily="49" charset="77"/>
              </a:rPr>
              <a:t>postal_code</a:t>
            </a:r>
            <a:r>
              <a:rPr lang="en-US" sz="1600" dirty="0">
                <a:latin typeface="DM Mono" panose="020B0509040201040103" pitchFamily="49" charset="77"/>
              </a:rPr>
              <a:t>: string (nullable = true)</a:t>
            </a:r>
          </a:p>
          <a:p>
            <a:r>
              <a:rPr lang="en-US" sz="1600" dirty="0">
                <a:latin typeface="DM Mono" panose="020B0509040201040103" pitchFamily="49" charset="77"/>
              </a:rPr>
              <a:t> |-- </a:t>
            </a:r>
            <a:r>
              <a:rPr lang="en-US" sz="1600" dirty="0" err="1">
                <a:latin typeface="DM Mono" panose="020B0509040201040103" pitchFamily="49" charset="77"/>
              </a:rPr>
              <a:t>review_count</a:t>
            </a:r>
            <a:r>
              <a:rPr lang="en-US" sz="1600" dirty="0">
                <a:latin typeface="DM Mono" panose="020B0509040201040103" pitchFamily="49" charset="77"/>
              </a:rPr>
              <a:t>: long (nullable = true)</a:t>
            </a:r>
          </a:p>
          <a:p>
            <a:r>
              <a:rPr lang="en-US" sz="1600" dirty="0">
                <a:latin typeface="DM Mono" panose="020B0509040201040103" pitchFamily="49" charset="77"/>
              </a:rPr>
              <a:t> |-- stars: double (nullable = false)</a:t>
            </a:r>
          </a:p>
          <a:p>
            <a:r>
              <a:rPr lang="en-US" sz="1600" dirty="0">
                <a:latin typeface="DM Mono" panose="020B0509040201040103" pitchFamily="49" charset="77"/>
              </a:rPr>
              <a:t> |-- state: string (nullable = true)</a:t>
            </a:r>
          </a:p>
          <a:p>
            <a:r>
              <a:rPr lang="en-US" sz="1600" dirty="0">
                <a:latin typeface="DM Mono" panose="020B0509040201040103" pitchFamily="49" charset="77"/>
              </a:rPr>
              <a:t> |-- </a:t>
            </a:r>
            <a:r>
              <a:rPr lang="en-US" sz="1600" dirty="0" err="1">
                <a:latin typeface="DM Mono" panose="020B0509040201040103" pitchFamily="49" charset="77"/>
              </a:rPr>
              <a:t>num_checkins</a:t>
            </a:r>
            <a:r>
              <a:rPr lang="en-US" sz="1600" dirty="0">
                <a:latin typeface="DM Mono" panose="020B0509040201040103" pitchFamily="49" charset="77"/>
              </a:rPr>
              <a:t>: long (nullable = true)</a:t>
            </a:r>
          </a:p>
          <a:p>
            <a:r>
              <a:rPr lang="en-US" sz="1600" dirty="0">
                <a:latin typeface="DM Mono" panose="020B0509040201040103" pitchFamily="49" charset="77"/>
              </a:rPr>
              <a:t> |-- </a:t>
            </a:r>
            <a:r>
              <a:rPr lang="en-US" sz="1600" dirty="0" err="1">
                <a:latin typeface="DM Mono" panose="020B0509040201040103" pitchFamily="49" charset="77"/>
              </a:rPr>
              <a:t>num_reviews</a:t>
            </a:r>
            <a:r>
              <a:rPr lang="en-US" sz="1600" dirty="0">
                <a:latin typeface="DM Mono" panose="020B0509040201040103" pitchFamily="49" charset="77"/>
              </a:rPr>
              <a:t>: long (nullable = true)</a:t>
            </a: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spTree>
    <p:extLst>
      <p:ext uri="{BB962C8B-B14F-4D97-AF65-F5344CB8AC3E}">
        <p14:creationId xmlns:p14="http://schemas.microsoft.com/office/powerpoint/2010/main" val="292514514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156</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766854" y="-6422538"/>
            <a:ext cx="10655113" cy="12895838"/>
          </a:xfrm>
          <a:prstGeom prst="rect">
            <a:avLst/>
          </a:prstGeom>
          <a:noFill/>
        </p:spPr>
        <p:txBody>
          <a:bodyPr wrap="square" rtlCol="0">
            <a:spAutoFit/>
          </a:bodyPr>
          <a:lstStyle/>
          <a:p>
            <a:r>
              <a:rPr lang="en-US" sz="1600" dirty="0">
                <a:latin typeface="DM Mono" panose="020B0509040201040103" pitchFamily="49" charset="77"/>
              </a:rPr>
              <a:t>root</a:t>
            </a:r>
          </a:p>
          <a:p>
            <a:r>
              <a:rPr lang="en-US" sz="1600" dirty="0">
                <a:latin typeface="DM Mono" panose="020B0509040201040103" pitchFamily="49" charset="77"/>
              </a:rPr>
              <a:t> |-- </a:t>
            </a:r>
            <a:r>
              <a:rPr lang="en-US" sz="1600" dirty="0" err="1">
                <a:latin typeface="DM Mono" panose="020B0509040201040103" pitchFamily="49" charset="77"/>
              </a:rPr>
              <a:t>business_id</a:t>
            </a:r>
            <a:r>
              <a:rPr lang="en-US" sz="1600" dirty="0">
                <a:latin typeface="DM Mono" panose="020B0509040201040103" pitchFamily="49" charset="77"/>
              </a:rPr>
              <a:t>: string (nullable = true)</a:t>
            </a:r>
          </a:p>
          <a:p>
            <a:r>
              <a:rPr lang="en-US" sz="1600" dirty="0">
                <a:latin typeface="DM Mono" panose="020B0509040201040103" pitchFamily="49" charset="77"/>
              </a:rPr>
              <a:t> |-- </a:t>
            </a:r>
            <a:r>
              <a:rPr lang="en-US" sz="1600" dirty="0" err="1">
                <a:latin typeface="DM Mono" panose="020B0509040201040103" pitchFamily="49" charset="77"/>
              </a:rPr>
              <a:t>num_reviews</a:t>
            </a:r>
            <a:r>
              <a:rPr lang="en-US" sz="1600" dirty="0">
                <a:latin typeface="DM Mono" panose="020B0509040201040103" pitchFamily="49" charset="77"/>
              </a:rPr>
              <a:t>: long (nullable = false)</a:t>
            </a:r>
          </a:p>
          <a:p>
            <a:endParaRPr lang="en-US" sz="1600" dirty="0">
              <a:latin typeface="DM Mono" panose="020B0509040201040103" pitchFamily="49" charset="77"/>
            </a:endParaRPr>
          </a:p>
          <a:p>
            <a:r>
              <a:rPr lang="en-US" sz="1600" dirty="0">
                <a:latin typeface="DM Mono" panose="020B0509040201040103" pitchFamily="49" charset="77"/>
              </a:rPr>
              <a:t>root</a:t>
            </a:r>
          </a:p>
          <a:p>
            <a:r>
              <a:rPr lang="en-US" sz="1600" dirty="0">
                <a:latin typeface="DM Mono" panose="020B0509040201040103" pitchFamily="49" charset="77"/>
              </a:rPr>
              <a:t> |-- </a:t>
            </a:r>
            <a:r>
              <a:rPr lang="en-US" sz="1600" dirty="0" err="1">
                <a:latin typeface="DM Mono" panose="020B0509040201040103" pitchFamily="49" charset="77"/>
              </a:rPr>
              <a:t>business_id</a:t>
            </a:r>
            <a:r>
              <a:rPr lang="en-US" sz="1600" dirty="0">
                <a:latin typeface="DM Mono" panose="020B0509040201040103" pitchFamily="49" charset="77"/>
              </a:rPr>
              <a:t>: string (nullable = true)</a:t>
            </a:r>
          </a:p>
          <a:p>
            <a:r>
              <a:rPr lang="en-US" sz="1600" dirty="0">
                <a:latin typeface="DM Mono" panose="020B0509040201040103" pitchFamily="49" charset="77"/>
              </a:rPr>
              <a:t> |-- address: string (nullable = true)</a:t>
            </a:r>
          </a:p>
          <a:p>
            <a:r>
              <a:rPr lang="en-US" sz="1600" dirty="0">
                <a:latin typeface="DM Mono" panose="020B0509040201040103" pitchFamily="49" charset="77"/>
              </a:rPr>
              <a:t> |-- attributes: struct (nullable = true)</a:t>
            </a:r>
          </a:p>
          <a:p>
            <a:r>
              <a:rPr lang="en-US" sz="1600" dirty="0">
                <a:latin typeface="DM Mono" panose="020B0509040201040103" pitchFamily="49" charset="77"/>
              </a:rPr>
              <a:t> |    |-- Alcohol: string (nullable = true)</a:t>
            </a:r>
          </a:p>
          <a:p>
            <a:r>
              <a:rPr lang="en-US" sz="1600" dirty="0">
                <a:latin typeface="DM Mono" panose="020B0509040201040103" pitchFamily="49" charset="77"/>
              </a:rPr>
              <a:t> |    |-- Ambience: string (nullable = true)</a:t>
            </a:r>
          </a:p>
          <a:p>
            <a:r>
              <a:rPr lang="en-US" sz="1600" dirty="0">
                <a:latin typeface="DM Mono" panose="020B0509040201040103" pitchFamily="49" charset="77"/>
              </a:rPr>
              <a:t> |    |-- </a:t>
            </a:r>
            <a:r>
              <a:rPr lang="en-US" sz="1600" dirty="0" err="1">
                <a:latin typeface="DM Mono" panose="020B0509040201040103" pitchFamily="49" charset="77"/>
              </a:rPr>
              <a:t>BikeParking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BusinessAcceptsCreditCards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ByAppointmentOnly</a:t>
            </a:r>
            <a:r>
              <a:rPr lang="en-US" sz="1600" dirty="0">
                <a:latin typeface="DM Mono" panose="020B0509040201040103" pitchFamily="49" charset="77"/>
              </a:rPr>
              <a:t>: string (nullable = true)</a:t>
            </a:r>
          </a:p>
          <a:p>
            <a:r>
              <a:rPr lang="en-US" sz="1600" dirty="0">
                <a:latin typeface="DM Mono" panose="020B0509040201040103" pitchFamily="49" charset="77"/>
              </a:rPr>
              <a:t> |    |-- Caters: string (nullable = true)</a:t>
            </a:r>
          </a:p>
          <a:p>
            <a:r>
              <a:rPr lang="en-US" sz="1600" dirty="0">
                <a:latin typeface="DM Mono" panose="020B0509040201040103" pitchFamily="49" charset="77"/>
              </a:rPr>
              <a:t> |    |-- </a:t>
            </a:r>
            <a:r>
              <a:rPr lang="en-US" sz="1600" dirty="0" err="1">
                <a:latin typeface="DM Mono" panose="020B0509040201040103" pitchFamily="49" charset="77"/>
              </a:rPr>
              <a:t>CoatCheck</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DogsAllowed</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DriveThru</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GoodForKids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HappyHour</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HasTV</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NoiseLevel</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OutdoorSeating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RestaurantsAttire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RestaurantsDelivery</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RestaurantsGoodForGroups</a:t>
            </a:r>
            <a:r>
              <a:rPr lang="en-US" sz="1600" dirty="0">
                <a:latin typeface="DM Mono" panose="020B0509040201040103" pitchFamily="49" charset="77"/>
              </a:rPr>
              <a:t>: string (nullable = true)</a:t>
            </a:r>
          </a:p>
          <a:p>
            <a:r>
              <a:rPr lang="en-US" sz="1600" dirty="0">
                <a:latin typeface="DM Mono" panose="020B0509040201040103" pitchFamily="49" charset="77"/>
              </a:rPr>
              <a:t> |    |-- RestaurantsPriceRange2: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RestaurantsReservations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RestaurantsTableService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RestaurantsTakeOut</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WheelchairAccessible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WiFi</a:t>
            </a:r>
            <a:r>
              <a:rPr lang="en-US" sz="1600" dirty="0">
                <a:latin typeface="DM Mono" panose="020B0509040201040103" pitchFamily="49" charset="77"/>
              </a:rPr>
              <a:t>: string (nullable = true)</a:t>
            </a:r>
          </a:p>
          <a:p>
            <a:r>
              <a:rPr lang="en-US" sz="1600" dirty="0">
                <a:latin typeface="DM Mono" panose="020B0509040201040103" pitchFamily="49" charset="77"/>
              </a:rPr>
              <a:t> |-- categories: string (nullable = true)</a:t>
            </a:r>
          </a:p>
          <a:p>
            <a:r>
              <a:rPr lang="en-US" sz="1600" dirty="0">
                <a:latin typeface="DM Mono" panose="020B0509040201040103" pitchFamily="49" charset="77"/>
              </a:rPr>
              <a:t> |-- city: string (nullable = true)</a:t>
            </a:r>
          </a:p>
          <a:p>
            <a:r>
              <a:rPr lang="en-US" sz="1600" dirty="0">
                <a:latin typeface="DM Mono" panose="020B0509040201040103" pitchFamily="49" charset="77"/>
              </a:rPr>
              <a:t> |-- hours: struct (nullable = true)</a:t>
            </a:r>
          </a:p>
          <a:p>
            <a:r>
              <a:rPr lang="en-US" sz="1600" dirty="0">
                <a:latin typeface="DM Mono" panose="020B0509040201040103" pitchFamily="49" charset="77"/>
              </a:rPr>
              <a:t> |    |-- Friday: string (nullable = true)</a:t>
            </a:r>
          </a:p>
          <a:p>
            <a:r>
              <a:rPr lang="en-US" sz="1600" dirty="0">
                <a:latin typeface="DM Mono" panose="020B0509040201040103" pitchFamily="49" charset="77"/>
              </a:rPr>
              <a:t> |    |-- Monday: string (nullable = true)</a:t>
            </a:r>
          </a:p>
          <a:p>
            <a:r>
              <a:rPr lang="en-US" sz="1600" dirty="0">
                <a:latin typeface="DM Mono" panose="020B0509040201040103" pitchFamily="49" charset="77"/>
              </a:rPr>
              <a:t> |    |-- Saturday: string (nullable = true)</a:t>
            </a:r>
          </a:p>
          <a:p>
            <a:r>
              <a:rPr lang="en-US" sz="1600" dirty="0">
                <a:latin typeface="DM Mono" panose="020B0509040201040103" pitchFamily="49" charset="77"/>
              </a:rPr>
              <a:t> |    |-- Sunday: string (nullable = true)</a:t>
            </a:r>
          </a:p>
          <a:p>
            <a:r>
              <a:rPr lang="en-US" sz="1600" dirty="0">
                <a:latin typeface="DM Mono" panose="020B0509040201040103" pitchFamily="49" charset="77"/>
              </a:rPr>
              <a:t> |    |-- Thursday: string (nullable = true)</a:t>
            </a:r>
          </a:p>
          <a:p>
            <a:r>
              <a:rPr lang="en-US" sz="1600" dirty="0">
                <a:latin typeface="DM Mono" panose="020B0509040201040103" pitchFamily="49" charset="77"/>
              </a:rPr>
              <a:t> |    |-- Tuesday: string (nullable = true)</a:t>
            </a:r>
          </a:p>
          <a:p>
            <a:r>
              <a:rPr lang="en-US" sz="1600" dirty="0">
                <a:latin typeface="DM Mono" panose="020B0509040201040103" pitchFamily="49" charset="77"/>
              </a:rPr>
              <a:t> |    |-- Wednesday: string (nullable = true)</a:t>
            </a:r>
          </a:p>
          <a:p>
            <a:r>
              <a:rPr lang="en-US" sz="1600" dirty="0">
                <a:latin typeface="DM Mono" panose="020B0509040201040103" pitchFamily="49" charset="77"/>
              </a:rPr>
              <a:t> |-- </a:t>
            </a:r>
            <a:r>
              <a:rPr lang="en-US" sz="1600" dirty="0" err="1">
                <a:latin typeface="DM Mono" panose="020B0509040201040103" pitchFamily="49" charset="77"/>
              </a:rPr>
              <a:t>is_open</a:t>
            </a:r>
            <a:r>
              <a:rPr lang="en-US" sz="1600" dirty="0">
                <a:latin typeface="DM Mono" panose="020B0509040201040103" pitchFamily="49" charset="77"/>
              </a:rPr>
              <a:t>: long (nullable = true)</a:t>
            </a:r>
          </a:p>
          <a:p>
            <a:r>
              <a:rPr lang="en-US" sz="1600" dirty="0">
                <a:latin typeface="DM Mono" panose="020B0509040201040103" pitchFamily="49" charset="77"/>
              </a:rPr>
              <a:t> |-- latitude: double (nullable = false)</a:t>
            </a:r>
          </a:p>
          <a:p>
            <a:r>
              <a:rPr lang="en-US" sz="1600" dirty="0">
                <a:latin typeface="DM Mono" panose="020B0509040201040103" pitchFamily="49" charset="77"/>
              </a:rPr>
              <a:t> |-- longitude: double (nullable = false)</a:t>
            </a:r>
          </a:p>
          <a:p>
            <a:r>
              <a:rPr lang="en-US" sz="1600" dirty="0">
                <a:latin typeface="DM Mono" panose="020B0509040201040103" pitchFamily="49" charset="77"/>
              </a:rPr>
              <a:t> |-- name: string (nullable = true)</a:t>
            </a:r>
          </a:p>
          <a:p>
            <a:r>
              <a:rPr lang="en-US" sz="1600" dirty="0">
                <a:latin typeface="DM Mono" panose="020B0509040201040103" pitchFamily="49" charset="77"/>
              </a:rPr>
              <a:t> |-- </a:t>
            </a:r>
            <a:r>
              <a:rPr lang="en-US" sz="1600" dirty="0" err="1">
                <a:latin typeface="DM Mono" panose="020B0509040201040103" pitchFamily="49" charset="77"/>
              </a:rPr>
              <a:t>postal_code</a:t>
            </a:r>
            <a:r>
              <a:rPr lang="en-US" sz="1600" dirty="0">
                <a:latin typeface="DM Mono" panose="020B0509040201040103" pitchFamily="49" charset="77"/>
              </a:rPr>
              <a:t>: string (nullable = true)</a:t>
            </a:r>
          </a:p>
          <a:p>
            <a:r>
              <a:rPr lang="en-US" sz="1600" dirty="0">
                <a:latin typeface="DM Mono" panose="020B0509040201040103" pitchFamily="49" charset="77"/>
              </a:rPr>
              <a:t> |-- </a:t>
            </a:r>
            <a:r>
              <a:rPr lang="en-US" sz="1600" dirty="0" err="1">
                <a:latin typeface="DM Mono" panose="020B0509040201040103" pitchFamily="49" charset="77"/>
              </a:rPr>
              <a:t>review_count</a:t>
            </a:r>
            <a:r>
              <a:rPr lang="en-US" sz="1600" dirty="0">
                <a:latin typeface="DM Mono" panose="020B0509040201040103" pitchFamily="49" charset="77"/>
              </a:rPr>
              <a:t>: long (nullable = true)</a:t>
            </a:r>
          </a:p>
          <a:p>
            <a:r>
              <a:rPr lang="en-US" sz="1600" dirty="0">
                <a:latin typeface="DM Mono" panose="020B0509040201040103" pitchFamily="49" charset="77"/>
              </a:rPr>
              <a:t> |-- stars: double (nullable = false)</a:t>
            </a:r>
          </a:p>
          <a:p>
            <a:r>
              <a:rPr lang="en-US" sz="1600" dirty="0">
                <a:latin typeface="DM Mono" panose="020B0509040201040103" pitchFamily="49" charset="77"/>
              </a:rPr>
              <a:t> |-- state: string (nullable = true)</a:t>
            </a:r>
          </a:p>
          <a:p>
            <a:r>
              <a:rPr lang="en-US" sz="1600" dirty="0">
                <a:latin typeface="DM Mono" panose="020B0509040201040103" pitchFamily="49" charset="77"/>
              </a:rPr>
              <a:t> |-- </a:t>
            </a:r>
            <a:r>
              <a:rPr lang="en-US" sz="1600" dirty="0" err="1">
                <a:latin typeface="DM Mono" panose="020B0509040201040103" pitchFamily="49" charset="77"/>
              </a:rPr>
              <a:t>num_checkins</a:t>
            </a:r>
            <a:r>
              <a:rPr lang="en-US" sz="1600" dirty="0">
                <a:latin typeface="DM Mono" panose="020B0509040201040103" pitchFamily="49" charset="77"/>
              </a:rPr>
              <a:t>: long (nullable = true)</a:t>
            </a:r>
          </a:p>
          <a:p>
            <a:r>
              <a:rPr lang="en-US" sz="1600" dirty="0">
                <a:latin typeface="DM Mono" panose="020B0509040201040103" pitchFamily="49" charset="77"/>
              </a:rPr>
              <a:t> </a:t>
            </a:r>
            <a:r>
              <a:rPr lang="en-US" sz="1600" dirty="0">
                <a:highlight>
                  <a:srgbClr val="00B0F0"/>
                </a:highlight>
                <a:latin typeface="DM Mono" panose="020B0509040201040103" pitchFamily="49" charset="77"/>
              </a:rPr>
              <a:t>|-- </a:t>
            </a:r>
            <a:r>
              <a:rPr lang="en-US" sz="1600" dirty="0" err="1">
                <a:highlight>
                  <a:srgbClr val="00B0F0"/>
                </a:highlight>
                <a:latin typeface="DM Mono" panose="020B0509040201040103" pitchFamily="49" charset="77"/>
              </a:rPr>
              <a:t>num_reviews</a:t>
            </a:r>
            <a:r>
              <a:rPr lang="en-US" sz="1600" dirty="0">
                <a:highlight>
                  <a:srgbClr val="00B0F0"/>
                </a:highlight>
                <a:latin typeface="DM Mono" panose="020B0509040201040103" pitchFamily="49" charset="77"/>
              </a:rPr>
              <a:t>: long (nullable = true)</a:t>
            </a: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pandemic_recovery_df.printSchema</a:t>
            </a:r>
            <a:r>
              <a:rPr lang="en-CA" sz="4800" dirty="0">
                <a:solidFill>
                  <a:schemeClr val="tx1"/>
                </a:solidFill>
              </a:rPr>
              <a:t>()</a:t>
            </a:r>
            <a:endParaRPr sz="4800" dirty="0">
              <a:solidFill>
                <a:schemeClr val="tx1"/>
              </a:solidFill>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spTree>
    <p:extLst>
      <p:ext uri="{BB962C8B-B14F-4D97-AF65-F5344CB8AC3E}">
        <p14:creationId xmlns:p14="http://schemas.microsoft.com/office/powerpoint/2010/main" val="194023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38996" y="3665283"/>
            <a:ext cx="10659301" cy="240853"/>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9"/>
            <a:ext cx="10655111" cy="2015987"/>
          </a:xfrm>
          <a:prstGeom prst="rect">
            <a:avLst/>
          </a:prstGeom>
          <a:solidFill>
            <a:srgbClr val="00B6E0">
              <a:alpha val="50196"/>
            </a:srgbClr>
          </a:solidFill>
          <a:ln>
            <a:solidFill>
              <a:srgbClr val="00B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978830" y="2607943"/>
            <a:ext cx="10876698" cy="1077218"/>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3616432"/>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p>
        </p:txBody>
      </p:sp>
      <p:sp>
        <p:nvSpPr>
          <p:cNvPr id="13" name="!!transform_inlined">
            <a:extLst>
              <a:ext uri="{FF2B5EF4-FFF2-40B4-BE49-F238E27FC236}">
                <a16:creationId xmlns:a16="http://schemas.microsoft.com/office/drawing/2014/main" id="{21C659AC-93C4-B8E0-FB46-342C9E5917DB}"/>
              </a:ext>
            </a:extLst>
          </p:cNvPr>
          <p:cNvSpPr txBox="1"/>
          <p:nvPr/>
        </p:nvSpPr>
        <p:spPr>
          <a:xfrm>
            <a:off x="749245" y="822870"/>
            <a:ext cx="10876698" cy="1815882"/>
          </a:xfrm>
          <a:prstGeom prst="rect">
            <a:avLst/>
          </a:prstGeom>
          <a:noFill/>
          <a:ln w="38100">
            <a:noFill/>
          </a:ln>
        </p:spPr>
        <p:txBody>
          <a:bodyPr wrap="square" rtlCol="0">
            <a:spAutoFit/>
          </a:bodyPr>
          <a:lstStyle/>
          <a:p>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2" name="TextBox 1">
            <a:extLst>
              <a:ext uri="{FF2B5EF4-FFF2-40B4-BE49-F238E27FC236}">
                <a16:creationId xmlns:a16="http://schemas.microsoft.com/office/drawing/2014/main" id="{1F3785F2-D32F-8F8A-D002-EA7BD6F3949F}"/>
              </a:ext>
            </a:extLst>
          </p:cNvPr>
          <p:cNvSpPr txBox="1"/>
          <p:nvPr/>
        </p:nvSpPr>
        <p:spPr>
          <a:xfrm>
            <a:off x="978829" y="3207699"/>
            <a:ext cx="4752499" cy="338554"/>
          </a:xfrm>
          <a:prstGeom prst="rect">
            <a:avLst/>
          </a:prstGeom>
          <a:noFill/>
        </p:spPr>
        <p:txBody>
          <a:bodyPr wrap="square" rtlCol="0">
            <a:spAutoFit/>
          </a:bodyPr>
          <a:lstStyle/>
          <a:p>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printSchema</a:t>
            </a:r>
            <a:r>
              <a:rPr lang="en-CA" sz="1600" dirty="0">
                <a:solidFill>
                  <a:srgbClr val="0086B3"/>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194252720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ctangle 9">
            <a:extLst>
              <a:ext uri="{FF2B5EF4-FFF2-40B4-BE49-F238E27FC236}">
                <a16:creationId xmlns:a16="http://schemas.microsoft.com/office/drawing/2014/main" id="{252A635D-C9ED-0B91-0BAA-5E8278266865}"/>
              </a:ext>
            </a:extLst>
          </p:cNvPr>
          <p:cNvSpPr/>
          <p:nvPr/>
        </p:nvSpPr>
        <p:spPr>
          <a:xfrm>
            <a:off x="748361" y="4325630"/>
            <a:ext cx="10655111" cy="309220"/>
          </a:xfrm>
          <a:prstGeom prst="rect">
            <a:avLst/>
          </a:prstGeom>
          <a:solidFill>
            <a:srgbClr val="00B6E0">
              <a:alpha val="50196"/>
            </a:srgbClr>
          </a:solidFill>
          <a:ln>
            <a:solidFill>
              <a:srgbClr val="00B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762668" y="4996809"/>
            <a:ext cx="10659301" cy="240853"/>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9"/>
            <a:ext cx="10655111" cy="2309901"/>
          </a:xfrm>
          <a:prstGeom prst="rect">
            <a:avLst/>
          </a:prstGeom>
          <a:solidFill>
            <a:srgbClr val="00B6E0">
              <a:alpha val="50196"/>
            </a:srgbClr>
          </a:solidFill>
          <a:ln>
            <a:solidFill>
              <a:srgbClr val="00B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978830" y="2607943"/>
            <a:ext cx="10876698" cy="2308324"/>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0086B3"/>
                </a:solidFill>
                <a:latin typeface="DM Mono" panose="020B0509040201040103" pitchFamily="49" charset="77"/>
              </a:rPr>
              <a:t>\</a:t>
            </a:r>
          </a:p>
          <a:p>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chemeClr val="tx1"/>
              </a:solidFill>
              <a:latin typeface="DM Mono" panose="020B0509040201040103" pitchFamily="49" charset="77"/>
            </a:endParaRPr>
          </a:p>
          <a:p>
            <a:r>
              <a:rPr lang="en-CA" sz="1600" dirty="0" err="1">
                <a:solidFill>
                  <a:schemeClr val="tx1"/>
                </a:solidFill>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printSchema</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printSchema</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4952841"/>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p>
        </p:txBody>
      </p:sp>
      <p:sp>
        <p:nvSpPr>
          <p:cNvPr id="13" name="!!transform_inlined">
            <a:extLst>
              <a:ext uri="{FF2B5EF4-FFF2-40B4-BE49-F238E27FC236}">
                <a16:creationId xmlns:a16="http://schemas.microsoft.com/office/drawing/2014/main" id="{21C659AC-93C4-B8E0-FB46-342C9E5917DB}"/>
              </a:ext>
            </a:extLst>
          </p:cNvPr>
          <p:cNvSpPr txBox="1"/>
          <p:nvPr/>
        </p:nvSpPr>
        <p:spPr>
          <a:xfrm>
            <a:off x="749245" y="822870"/>
            <a:ext cx="10876698" cy="1815882"/>
          </a:xfrm>
          <a:prstGeom prst="rect">
            <a:avLst/>
          </a:prstGeom>
          <a:noFill/>
          <a:ln w="38100">
            <a:noFill/>
          </a:ln>
        </p:spPr>
        <p:txBody>
          <a:bodyPr wrap="square" rtlCol="0">
            <a:spAutoFit/>
          </a:bodyPr>
          <a:lstStyle/>
          <a:p>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172710108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159</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reviews_df</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latin typeface="DM Mono" panose="020B0509040201040103" pitchFamily="49" charset="77"/>
            </a:endParaRPr>
          </a:p>
        </p:txBody>
      </p:sp>
      <p:sp>
        <p:nvSpPr>
          <p:cNvPr id="3" name="TextBox 2">
            <a:extLst>
              <a:ext uri="{FF2B5EF4-FFF2-40B4-BE49-F238E27FC236}">
                <a16:creationId xmlns:a16="http://schemas.microsoft.com/office/drawing/2014/main" id="{A3736339-9807-CDD8-B587-CEB35F06143E}"/>
              </a:ext>
            </a:extLst>
          </p:cNvPr>
          <p:cNvSpPr txBox="1"/>
          <p:nvPr/>
        </p:nvSpPr>
        <p:spPr>
          <a:xfrm>
            <a:off x="766855" y="767444"/>
            <a:ext cx="10655114" cy="1046440"/>
          </a:xfrm>
          <a:prstGeom prst="rect">
            <a:avLst/>
          </a:prstGeom>
          <a:noFill/>
        </p:spPr>
        <p:txBody>
          <a:bodyPr wrap="square" rtlCol="0">
            <a:spAutoFit/>
          </a:bodyPr>
          <a:lstStyle/>
          <a:p>
            <a:r>
              <a:rPr lang="en-US" sz="1600" dirty="0">
                <a:solidFill>
                  <a:schemeClr val="tx1"/>
                </a:solidFill>
                <a:latin typeface="DM Mono" panose="020B0509040201040103" pitchFamily="49" charset="77"/>
              </a:rPr>
              <a:t>root</a:t>
            </a:r>
          </a:p>
          <a:p>
            <a:r>
              <a:rPr lang="en-US" sz="1600" dirty="0">
                <a:solidFill>
                  <a:schemeClr val="tx1"/>
                </a:solidFill>
                <a:latin typeface="DM Mono" panose="020B0509040201040103" pitchFamily="49" charset="77"/>
              </a:rPr>
              <a:t> |-- </a:t>
            </a:r>
            <a:r>
              <a:rPr lang="en-US" sz="1600" dirty="0" err="1">
                <a:solidFill>
                  <a:schemeClr val="tx1"/>
                </a:solidFill>
                <a:highlight>
                  <a:srgbClr val="00B0F0"/>
                </a:highlight>
                <a:latin typeface="DM Mono" panose="020B0509040201040103" pitchFamily="49" charset="77"/>
              </a:rPr>
              <a:t>business_id</a:t>
            </a:r>
            <a:r>
              <a:rPr lang="en-US" sz="1600" dirty="0">
                <a:solidFill>
                  <a:schemeClr val="tx1"/>
                </a:solidFill>
                <a:highlight>
                  <a:srgbClr val="00B0F0"/>
                </a:highlight>
                <a:latin typeface="DM Mono" panose="020B0509040201040103" pitchFamily="49" charset="77"/>
              </a:rPr>
              <a:t>: string (nullable = true)</a:t>
            </a:r>
          </a:p>
          <a:p>
            <a:r>
              <a:rPr lang="en-US" sz="1600" dirty="0">
                <a:solidFill>
                  <a:schemeClr val="tx1"/>
                </a:solidFill>
                <a:latin typeface="DM Mono" panose="020B0509040201040103" pitchFamily="49" charset="77"/>
              </a:rPr>
              <a:t> |-- </a:t>
            </a:r>
            <a:r>
              <a:rPr lang="en-US" sz="1600" dirty="0" err="1">
                <a:solidFill>
                  <a:schemeClr val="tx1"/>
                </a:solidFill>
                <a:highlight>
                  <a:srgbClr val="00B0F0"/>
                </a:highlight>
                <a:latin typeface="DM Mono" panose="020B0509040201040103" pitchFamily="49" charset="77"/>
              </a:rPr>
              <a:t>num_reviews</a:t>
            </a:r>
            <a:r>
              <a:rPr lang="en-US" sz="1600" dirty="0">
                <a:solidFill>
                  <a:schemeClr val="tx1"/>
                </a:solidFill>
                <a:highlight>
                  <a:srgbClr val="00B0F0"/>
                </a:highlight>
                <a:latin typeface="DM Mono" panose="020B0509040201040103" pitchFamily="49" charset="77"/>
              </a:rPr>
              <a:t>: long (nullable = false)</a:t>
            </a:r>
          </a:p>
          <a:p>
            <a:endParaRPr lang="en-US" dirty="0">
              <a:latin typeface="DM Mono" panose="020B0509040201040103" pitchFamily="49" charset="77"/>
            </a:endParaRPr>
          </a:p>
        </p:txBody>
      </p:sp>
    </p:spTree>
    <p:extLst>
      <p:ext uri="{BB962C8B-B14F-4D97-AF65-F5344CB8AC3E}">
        <p14:creationId xmlns:p14="http://schemas.microsoft.com/office/powerpoint/2010/main" val="2059517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6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a:t>
            </a:fld>
            <a:endParaRPr dirty="0"/>
          </a:p>
        </p:txBody>
      </p:sp>
      <p:sp>
        <p:nvSpPr>
          <p:cNvPr id="544" name="Google Shape;544;p66"/>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45" name="Google Shape;545;p66"/>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sp>
        <p:nvSpPr>
          <p:cNvPr id="547" name="Google Shape;547;p66"/>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10" name="Google Shape;504;p62">
            <a:extLst>
              <a:ext uri="{FF2B5EF4-FFF2-40B4-BE49-F238E27FC236}">
                <a16:creationId xmlns:a16="http://schemas.microsoft.com/office/drawing/2014/main" id="{26168F40-69CD-50E6-E494-B629AEFD4838}"/>
              </a:ext>
            </a:extLst>
          </p:cNvPr>
          <p:cNvGraphicFramePr/>
          <p:nvPr>
            <p:extLst>
              <p:ext uri="{D42A27DB-BD31-4B8C-83A1-F6EECF244321}">
                <p14:modId xmlns:p14="http://schemas.microsoft.com/office/powerpoint/2010/main" val="2409837718"/>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48" name="Google Shape;548;p66"/>
          <p:cNvSpPr/>
          <p:nvPr/>
        </p:nvSpPr>
        <p:spPr>
          <a:xfrm>
            <a:off x="339950" y="1758201"/>
            <a:ext cx="7655970" cy="4405023"/>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49" name="Google Shape;549;p66"/>
          <p:cNvSpPr/>
          <p:nvPr/>
        </p:nvSpPr>
        <p:spPr>
          <a:xfrm>
            <a:off x="10027920" y="1813800"/>
            <a:ext cx="1891880" cy="4296900"/>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extLst>
      <p:ext uri="{BB962C8B-B14F-4D97-AF65-F5344CB8AC3E}">
        <p14:creationId xmlns:p14="http://schemas.microsoft.com/office/powerpoint/2010/main" val="273030977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160</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pandemic_recovery_df.printSchema</a:t>
            </a:r>
            <a:r>
              <a:rPr lang="en-CA" sz="4800" dirty="0">
                <a:solidFill>
                  <a:schemeClr val="tx1"/>
                </a:solidFill>
              </a:rPr>
              <a:t>()</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766855" y="730020"/>
            <a:ext cx="10655113" cy="11664732"/>
          </a:xfrm>
          <a:prstGeom prst="rect">
            <a:avLst/>
          </a:prstGeom>
          <a:noFill/>
        </p:spPr>
        <p:txBody>
          <a:bodyPr wrap="square" rtlCol="0">
            <a:spAutoFit/>
          </a:bodyPr>
          <a:lstStyle/>
          <a:p>
            <a:r>
              <a:rPr lang="en-US" sz="1600" dirty="0">
                <a:latin typeface="DM Mono" panose="020B0509040201040103" pitchFamily="49" charset="77"/>
              </a:rPr>
              <a:t>root</a:t>
            </a:r>
          </a:p>
          <a:p>
            <a:r>
              <a:rPr lang="en-US" sz="1600" dirty="0">
                <a:latin typeface="DM Mono" panose="020B0509040201040103" pitchFamily="49" charset="77"/>
              </a:rPr>
              <a:t> |-- </a:t>
            </a:r>
            <a:r>
              <a:rPr lang="en-US" sz="1600" dirty="0" err="1">
                <a:highlight>
                  <a:srgbClr val="00B0F0"/>
                </a:highlight>
                <a:latin typeface="DM Mono" panose="020B0509040201040103" pitchFamily="49" charset="77"/>
              </a:rPr>
              <a:t>business_id</a:t>
            </a:r>
            <a:r>
              <a:rPr lang="en-US" sz="1600" dirty="0">
                <a:highlight>
                  <a:srgbClr val="00B0F0"/>
                </a:highlight>
                <a:latin typeface="DM Mono" panose="020B0509040201040103" pitchFamily="49" charset="77"/>
              </a:rPr>
              <a:t>: string (nullable = true)</a:t>
            </a:r>
          </a:p>
          <a:p>
            <a:r>
              <a:rPr lang="en-US" sz="1600" dirty="0">
                <a:latin typeface="DM Mono" panose="020B0509040201040103" pitchFamily="49" charset="77"/>
              </a:rPr>
              <a:t> |-- address: string (nullable = true)</a:t>
            </a:r>
          </a:p>
          <a:p>
            <a:r>
              <a:rPr lang="en-US" sz="1600" dirty="0">
                <a:latin typeface="DM Mono" panose="020B0509040201040103" pitchFamily="49" charset="77"/>
              </a:rPr>
              <a:t> |-- attributes: struct (nullable = true)</a:t>
            </a:r>
          </a:p>
          <a:p>
            <a:r>
              <a:rPr lang="en-US" sz="1600" dirty="0">
                <a:latin typeface="DM Mono" panose="020B0509040201040103" pitchFamily="49" charset="77"/>
              </a:rPr>
              <a:t> |    |-- Alcohol: string (nullable = true)</a:t>
            </a:r>
          </a:p>
          <a:p>
            <a:r>
              <a:rPr lang="en-US" sz="1600" dirty="0">
                <a:latin typeface="DM Mono" panose="020B0509040201040103" pitchFamily="49" charset="77"/>
              </a:rPr>
              <a:t> |    |-- Ambience: string (nullable = true)</a:t>
            </a:r>
          </a:p>
          <a:p>
            <a:r>
              <a:rPr lang="en-US" sz="1600" dirty="0">
                <a:latin typeface="DM Mono" panose="020B0509040201040103" pitchFamily="49" charset="77"/>
              </a:rPr>
              <a:t> |    |-- </a:t>
            </a:r>
            <a:r>
              <a:rPr lang="en-US" sz="1600" dirty="0" err="1">
                <a:latin typeface="DM Mono" panose="020B0509040201040103" pitchFamily="49" charset="77"/>
              </a:rPr>
              <a:t>BikeParking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BusinessAcceptsCreditCards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ByAppointmentOnly</a:t>
            </a:r>
            <a:r>
              <a:rPr lang="en-US" sz="1600" dirty="0">
                <a:latin typeface="DM Mono" panose="020B0509040201040103" pitchFamily="49" charset="77"/>
              </a:rPr>
              <a:t>: string (nullable = true)</a:t>
            </a:r>
          </a:p>
          <a:p>
            <a:r>
              <a:rPr lang="en-US" sz="1600" dirty="0">
                <a:latin typeface="DM Mono" panose="020B0509040201040103" pitchFamily="49" charset="77"/>
              </a:rPr>
              <a:t> |    |-- Caters: string (nullable = true)</a:t>
            </a:r>
          </a:p>
          <a:p>
            <a:r>
              <a:rPr lang="en-US" sz="1600" dirty="0">
                <a:latin typeface="DM Mono" panose="020B0509040201040103" pitchFamily="49" charset="77"/>
              </a:rPr>
              <a:t> |    |-- </a:t>
            </a:r>
            <a:r>
              <a:rPr lang="en-US" sz="1600" dirty="0" err="1">
                <a:latin typeface="DM Mono" panose="020B0509040201040103" pitchFamily="49" charset="77"/>
              </a:rPr>
              <a:t>CoatCheck</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DogsAllowed</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DriveThru</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GoodForKids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HappyHour</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HasTV</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NoiseLevel</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OutdoorSeating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RestaurantsAttire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RestaurantsDelivery</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RestaurantsGoodForGroups</a:t>
            </a:r>
            <a:r>
              <a:rPr lang="en-US" sz="1600" dirty="0">
                <a:latin typeface="DM Mono" panose="020B0509040201040103" pitchFamily="49" charset="77"/>
              </a:rPr>
              <a:t>: string (nullable = true)</a:t>
            </a:r>
          </a:p>
          <a:p>
            <a:r>
              <a:rPr lang="en-US" sz="1600" dirty="0">
                <a:latin typeface="DM Mono" panose="020B0509040201040103" pitchFamily="49" charset="77"/>
              </a:rPr>
              <a:t> |    |-- RestaurantsPriceRange2: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RestaurantsReservations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RestaurantsTableService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RestaurantsTakeOut</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WheelchairAccessible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WiFi</a:t>
            </a:r>
            <a:r>
              <a:rPr lang="en-US" sz="1600" dirty="0">
                <a:latin typeface="DM Mono" panose="020B0509040201040103" pitchFamily="49" charset="77"/>
              </a:rPr>
              <a:t>: string (nullable = true)</a:t>
            </a:r>
          </a:p>
          <a:p>
            <a:r>
              <a:rPr lang="en-US" sz="1600" dirty="0">
                <a:latin typeface="DM Mono" panose="020B0509040201040103" pitchFamily="49" charset="77"/>
              </a:rPr>
              <a:t> |-- categories: string (nullable = true)</a:t>
            </a:r>
          </a:p>
          <a:p>
            <a:r>
              <a:rPr lang="en-US" sz="1600" dirty="0">
                <a:latin typeface="DM Mono" panose="020B0509040201040103" pitchFamily="49" charset="77"/>
              </a:rPr>
              <a:t> |-- city: string (nullable = true)</a:t>
            </a:r>
          </a:p>
          <a:p>
            <a:r>
              <a:rPr lang="en-US" sz="1600" dirty="0">
                <a:latin typeface="DM Mono" panose="020B0509040201040103" pitchFamily="49" charset="77"/>
              </a:rPr>
              <a:t> |-- hours: struct (nullable = true)</a:t>
            </a:r>
          </a:p>
          <a:p>
            <a:r>
              <a:rPr lang="en-US" sz="1600" dirty="0">
                <a:latin typeface="DM Mono" panose="020B0509040201040103" pitchFamily="49" charset="77"/>
              </a:rPr>
              <a:t> |    |-- Friday: string (nullable = true)</a:t>
            </a:r>
          </a:p>
          <a:p>
            <a:r>
              <a:rPr lang="en-US" sz="1600" dirty="0">
                <a:latin typeface="DM Mono" panose="020B0509040201040103" pitchFamily="49" charset="77"/>
              </a:rPr>
              <a:t> |    |-- Monday: string (nullable = true)</a:t>
            </a:r>
          </a:p>
          <a:p>
            <a:r>
              <a:rPr lang="en-US" sz="1600" dirty="0">
                <a:latin typeface="DM Mono" panose="020B0509040201040103" pitchFamily="49" charset="77"/>
              </a:rPr>
              <a:t> |    |-- Saturday: string (nullable = true)</a:t>
            </a:r>
          </a:p>
          <a:p>
            <a:r>
              <a:rPr lang="en-US" sz="1600" dirty="0">
                <a:latin typeface="DM Mono" panose="020B0509040201040103" pitchFamily="49" charset="77"/>
              </a:rPr>
              <a:t> |    |-- Sunday: string (nullable = true)</a:t>
            </a:r>
          </a:p>
          <a:p>
            <a:r>
              <a:rPr lang="en-US" sz="1600" dirty="0">
                <a:latin typeface="DM Mono" panose="020B0509040201040103" pitchFamily="49" charset="77"/>
              </a:rPr>
              <a:t> |    |-- Thursday: string (nullable = true)</a:t>
            </a:r>
          </a:p>
          <a:p>
            <a:r>
              <a:rPr lang="en-US" sz="1600" dirty="0">
                <a:latin typeface="DM Mono" panose="020B0509040201040103" pitchFamily="49" charset="77"/>
              </a:rPr>
              <a:t> |    |-- Tuesday: string (nullable = true)</a:t>
            </a:r>
          </a:p>
          <a:p>
            <a:r>
              <a:rPr lang="en-US" sz="1600" dirty="0">
                <a:latin typeface="DM Mono" panose="020B0509040201040103" pitchFamily="49" charset="77"/>
              </a:rPr>
              <a:t> |    |-- Wednesday: string (nullable = true)</a:t>
            </a:r>
          </a:p>
          <a:p>
            <a:r>
              <a:rPr lang="en-US" sz="1600" dirty="0">
                <a:latin typeface="DM Mono" panose="020B0509040201040103" pitchFamily="49" charset="77"/>
              </a:rPr>
              <a:t> |-- </a:t>
            </a:r>
            <a:r>
              <a:rPr lang="en-US" sz="1600" dirty="0" err="1">
                <a:latin typeface="DM Mono" panose="020B0509040201040103" pitchFamily="49" charset="77"/>
              </a:rPr>
              <a:t>is_open</a:t>
            </a:r>
            <a:r>
              <a:rPr lang="en-US" sz="1600" dirty="0">
                <a:latin typeface="DM Mono" panose="020B0509040201040103" pitchFamily="49" charset="77"/>
              </a:rPr>
              <a:t>: long (nullable = true)</a:t>
            </a:r>
          </a:p>
          <a:p>
            <a:r>
              <a:rPr lang="en-US" sz="1600" dirty="0">
                <a:latin typeface="DM Mono" panose="020B0509040201040103" pitchFamily="49" charset="77"/>
              </a:rPr>
              <a:t> |-- latitude: double (nullable = false)</a:t>
            </a:r>
          </a:p>
          <a:p>
            <a:r>
              <a:rPr lang="en-US" sz="1600" dirty="0">
                <a:latin typeface="DM Mono" panose="020B0509040201040103" pitchFamily="49" charset="77"/>
              </a:rPr>
              <a:t> |-- longitude: double (nullable = false)</a:t>
            </a:r>
          </a:p>
          <a:p>
            <a:r>
              <a:rPr lang="en-US" sz="1600" dirty="0">
                <a:latin typeface="DM Mono" panose="020B0509040201040103" pitchFamily="49" charset="77"/>
              </a:rPr>
              <a:t> |-- name: string (nullable = true)</a:t>
            </a:r>
          </a:p>
          <a:p>
            <a:r>
              <a:rPr lang="en-US" sz="1600" dirty="0">
                <a:latin typeface="DM Mono" panose="020B0509040201040103" pitchFamily="49" charset="77"/>
              </a:rPr>
              <a:t> |-- </a:t>
            </a:r>
            <a:r>
              <a:rPr lang="en-US" sz="1600" dirty="0" err="1">
                <a:latin typeface="DM Mono" panose="020B0509040201040103" pitchFamily="49" charset="77"/>
              </a:rPr>
              <a:t>postal_code</a:t>
            </a:r>
            <a:r>
              <a:rPr lang="en-US" sz="1600" dirty="0">
                <a:latin typeface="DM Mono" panose="020B0509040201040103" pitchFamily="49" charset="77"/>
              </a:rPr>
              <a:t>: string (nullable = true)</a:t>
            </a:r>
          </a:p>
          <a:p>
            <a:r>
              <a:rPr lang="en-US" sz="1600" dirty="0">
                <a:latin typeface="DM Mono" panose="020B0509040201040103" pitchFamily="49" charset="77"/>
              </a:rPr>
              <a:t> |-- </a:t>
            </a:r>
            <a:r>
              <a:rPr lang="en-US" sz="1600" dirty="0" err="1">
                <a:latin typeface="DM Mono" panose="020B0509040201040103" pitchFamily="49" charset="77"/>
              </a:rPr>
              <a:t>review_count</a:t>
            </a:r>
            <a:r>
              <a:rPr lang="en-US" sz="1600" dirty="0">
                <a:latin typeface="DM Mono" panose="020B0509040201040103" pitchFamily="49" charset="77"/>
              </a:rPr>
              <a:t>: long (nullable = true)</a:t>
            </a:r>
          </a:p>
          <a:p>
            <a:r>
              <a:rPr lang="en-US" sz="1600" dirty="0">
                <a:latin typeface="DM Mono" panose="020B0509040201040103" pitchFamily="49" charset="77"/>
              </a:rPr>
              <a:t> |-- stars: double (nullable = false)</a:t>
            </a:r>
          </a:p>
          <a:p>
            <a:r>
              <a:rPr lang="en-US" sz="1600" dirty="0">
                <a:latin typeface="DM Mono" panose="020B0509040201040103" pitchFamily="49" charset="77"/>
              </a:rPr>
              <a:t> |-- state: string (nullable = true)</a:t>
            </a:r>
          </a:p>
          <a:p>
            <a:r>
              <a:rPr lang="en-US" sz="1600" dirty="0">
                <a:latin typeface="DM Mono" panose="020B0509040201040103" pitchFamily="49" charset="77"/>
              </a:rPr>
              <a:t> |-- </a:t>
            </a:r>
            <a:r>
              <a:rPr lang="en-US" sz="1600" dirty="0" err="1">
                <a:latin typeface="DM Mono" panose="020B0509040201040103" pitchFamily="49" charset="77"/>
              </a:rPr>
              <a:t>num_checkins</a:t>
            </a:r>
            <a:r>
              <a:rPr lang="en-US" sz="1600" dirty="0">
                <a:latin typeface="DM Mono" panose="020B0509040201040103" pitchFamily="49" charset="77"/>
              </a:rPr>
              <a:t>: long (nullable = true)</a:t>
            </a: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spTree>
    <p:extLst>
      <p:ext uri="{BB962C8B-B14F-4D97-AF65-F5344CB8AC3E}">
        <p14:creationId xmlns:p14="http://schemas.microsoft.com/office/powerpoint/2010/main" val="192007859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161</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675873" y="-5490059"/>
            <a:ext cx="10655113" cy="11910953"/>
          </a:xfrm>
          <a:prstGeom prst="rect">
            <a:avLst/>
          </a:prstGeom>
          <a:noFill/>
        </p:spPr>
        <p:txBody>
          <a:bodyPr wrap="square" rtlCol="0">
            <a:spAutoFit/>
          </a:bodyPr>
          <a:lstStyle/>
          <a:p>
            <a:r>
              <a:rPr lang="en-US" sz="1600" dirty="0">
                <a:latin typeface="DM Mono" panose="020B0509040201040103" pitchFamily="49" charset="77"/>
              </a:rPr>
              <a:t>root</a:t>
            </a:r>
          </a:p>
          <a:p>
            <a:r>
              <a:rPr lang="en-US" sz="1600" dirty="0">
                <a:latin typeface="DM Mono" panose="020B0509040201040103" pitchFamily="49" charset="77"/>
              </a:rPr>
              <a:t> |-- </a:t>
            </a:r>
            <a:r>
              <a:rPr lang="en-US" sz="1600" dirty="0" err="1">
                <a:latin typeface="DM Mono" panose="020B0509040201040103" pitchFamily="49" charset="77"/>
              </a:rPr>
              <a:t>business_id</a:t>
            </a:r>
            <a:r>
              <a:rPr lang="en-US" sz="1600" dirty="0">
                <a:latin typeface="DM Mono" panose="020B0509040201040103" pitchFamily="49" charset="77"/>
              </a:rPr>
              <a:t>: string (nullable = true)</a:t>
            </a:r>
          </a:p>
          <a:p>
            <a:r>
              <a:rPr lang="en-US" sz="1600" dirty="0">
                <a:latin typeface="DM Mono" panose="020B0509040201040103" pitchFamily="49" charset="77"/>
              </a:rPr>
              <a:t> |-- address: string (nullable = true)</a:t>
            </a:r>
          </a:p>
          <a:p>
            <a:r>
              <a:rPr lang="en-US" sz="1600" dirty="0">
                <a:latin typeface="DM Mono" panose="020B0509040201040103" pitchFamily="49" charset="77"/>
              </a:rPr>
              <a:t> |-- attributes: struct (nullable = true)</a:t>
            </a:r>
          </a:p>
          <a:p>
            <a:r>
              <a:rPr lang="en-US" sz="1600" dirty="0">
                <a:latin typeface="DM Mono" panose="020B0509040201040103" pitchFamily="49" charset="77"/>
              </a:rPr>
              <a:t> |    |-- Alcohol: string (nullable = true)</a:t>
            </a:r>
          </a:p>
          <a:p>
            <a:r>
              <a:rPr lang="en-US" sz="1600" dirty="0">
                <a:latin typeface="DM Mono" panose="020B0509040201040103" pitchFamily="49" charset="77"/>
              </a:rPr>
              <a:t> |    |-- Ambience: string (nullable = true)</a:t>
            </a:r>
          </a:p>
          <a:p>
            <a:r>
              <a:rPr lang="en-US" sz="1600" dirty="0">
                <a:latin typeface="DM Mono" panose="020B0509040201040103" pitchFamily="49" charset="77"/>
              </a:rPr>
              <a:t> |    |-- </a:t>
            </a:r>
            <a:r>
              <a:rPr lang="en-US" sz="1600" dirty="0" err="1">
                <a:latin typeface="DM Mono" panose="020B0509040201040103" pitchFamily="49" charset="77"/>
              </a:rPr>
              <a:t>BikeParking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BusinessAcceptsCreditCards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ByAppointmentOnly</a:t>
            </a:r>
            <a:r>
              <a:rPr lang="en-US" sz="1600" dirty="0">
                <a:latin typeface="DM Mono" panose="020B0509040201040103" pitchFamily="49" charset="77"/>
              </a:rPr>
              <a:t>: string (nullable = true)</a:t>
            </a:r>
          </a:p>
          <a:p>
            <a:r>
              <a:rPr lang="en-US" sz="1600" dirty="0">
                <a:latin typeface="DM Mono" panose="020B0509040201040103" pitchFamily="49" charset="77"/>
              </a:rPr>
              <a:t> |    |-- Caters: string (nullable = true)</a:t>
            </a:r>
          </a:p>
          <a:p>
            <a:r>
              <a:rPr lang="en-US" sz="1600" dirty="0">
                <a:latin typeface="DM Mono" panose="020B0509040201040103" pitchFamily="49" charset="77"/>
              </a:rPr>
              <a:t> |    |-- </a:t>
            </a:r>
            <a:r>
              <a:rPr lang="en-US" sz="1600" dirty="0" err="1">
                <a:latin typeface="DM Mono" panose="020B0509040201040103" pitchFamily="49" charset="77"/>
              </a:rPr>
              <a:t>CoatCheck</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DogsAllowed</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DriveThru</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GoodForKids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HappyHour</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HasTV</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NoiseLevel</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OutdoorSeating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RestaurantsAttire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RestaurantsDelivery</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RestaurantsGoodForGroups</a:t>
            </a:r>
            <a:r>
              <a:rPr lang="en-US" sz="1600" dirty="0">
                <a:latin typeface="DM Mono" panose="020B0509040201040103" pitchFamily="49" charset="77"/>
              </a:rPr>
              <a:t>: string (nullable = true)</a:t>
            </a:r>
          </a:p>
          <a:p>
            <a:r>
              <a:rPr lang="en-US" sz="1600" dirty="0">
                <a:latin typeface="DM Mono" panose="020B0509040201040103" pitchFamily="49" charset="77"/>
              </a:rPr>
              <a:t> |    |-- RestaurantsPriceRange2: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RestaurantsReservations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RestaurantsTableService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RestaurantsTakeOut</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WheelchairAccessible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WiFi</a:t>
            </a:r>
            <a:r>
              <a:rPr lang="en-US" sz="1600" dirty="0">
                <a:latin typeface="DM Mono" panose="020B0509040201040103" pitchFamily="49" charset="77"/>
              </a:rPr>
              <a:t>: string (nullable = true)</a:t>
            </a:r>
          </a:p>
          <a:p>
            <a:r>
              <a:rPr lang="en-US" sz="1600" dirty="0">
                <a:latin typeface="DM Mono" panose="020B0509040201040103" pitchFamily="49" charset="77"/>
              </a:rPr>
              <a:t> |-- categories: string (nullable = true)</a:t>
            </a:r>
          </a:p>
          <a:p>
            <a:r>
              <a:rPr lang="en-US" sz="1600" dirty="0">
                <a:latin typeface="DM Mono" panose="020B0509040201040103" pitchFamily="49" charset="77"/>
              </a:rPr>
              <a:t> |-- city: string (nullable = true)</a:t>
            </a:r>
          </a:p>
          <a:p>
            <a:r>
              <a:rPr lang="en-US" sz="1600" dirty="0">
                <a:latin typeface="DM Mono" panose="020B0509040201040103" pitchFamily="49" charset="77"/>
              </a:rPr>
              <a:t> |-- hours: struct (nullable = true)</a:t>
            </a:r>
          </a:p>
          <a:p>
            <a:r>
              <a:rPr lang="en-US" sz="1600" dirty="0">
                <a:latin typeface="DM Mono" panose="020B0509040201040103" pitchFamily="49" charset="77"/>
              </a:rPr>
              <a:t> |    |-- Friday: string (nullable = true)</a:t>
            </a:r>
          </a:p>
          <a:p>
            <a:r>
              <a:rPr lang="en-US" sz="1600" dirty="0">
                <a:latin typeface="DM Mono" panose="020B0509040201040103" pitchFamily="49" charset="77"/>
              </a:rPr>
              <a:t> |    |-- Monday: string (nullable = true)</a:t>
            </a:r>
          </a:p>
          <a:p>
            <a:r>
              <a:rPr lang="en-US" sz="1600" dirty="0">
                <a:latin typeface="DM Mono" panose="020B0509040201040103" pitchFamily="49" charset="77"/>
              </a:rPr>
              <a:t> |    |-- Saturday: string (nullable = true)</a:t>
            </a:r>
          </a:p>
          <a:p>
            <a:r>
              <a:rPr lang="en-US" sz="1600" dirty="0">
                <a:latin typeface="DM Mono" panose="020B0509040201040103" pitchFamily="49" charset="77"/>
              </a:rPr>
              <a:t> |    |-- Sunday: string (nullable = true)</a:t>
            </a:r>
          </a:p>
          <a:p>
            <a:r>
              <a:rPr lang="en-US" sz="1600" dirty="0">
                <a:latin typeface="DM Mono" panose="020B0509040201040103" pitchFamily="49" charset="77"/>
              </a:rPr>
              <a:t> |    |-- Thursday: string (nullable = true)</a:t>
            </a:r>
          </a:p>
          <a:p>
            <a:r>
              <a:rPr lang="en-US" sz="1600" dirty="0">
                <a:latin typeface="DM Mono" panose="020B0509040201040103" pitchFamily="49" charset="77"/>
              </a:rPr>
              <a:t> |    |-- Tuesday: string (nullable = true)</a:t>
            </a:r>
          </a:p>
          <a:p>
            <a:r>
              <a:rPr lang="en-US" sz="1600" dirty="0">
                <a:latin typeface="DM Mono" panose="020B0509040201040103" pitchFamily="49" charset="77"/>
              </a:rPr>
              <a:t> |    |-- Wednesday: string (nullable = true)</a:t>
            </a:r>
          </a:p>
          <a:p>
            <a:r>
              <a:rPr lang="en-US" sz="1600" dirty="0">
                <a:latin typeface="DM Mono" panose="020B0509040201040103" pitchFamily="49" charset="77"/>
              </a:rPr>
              <a:t> |-- </a:t>
            </a:r>
            <a:r>
              <a:rPr lang="en-US" sz="1600" dirty="0" err="1">
                <a:latin typeface="DM Mono" panose="020B0509040201040103" pitchFamily="49" charset="77"/>
              </a:rPr>
              <a:t>is_open</a:t>
            </a:r>
            <a:r>
              <a:rPr lang="en-US" sz="1600" dirty="0">
                <a:latin typeface="DM Mono" panose="020B0509040201040103" pitchFamily="49" charset="77"/>
              </a:rPr>
              <a:t>: long (nullable = true)</a:t>
            </a:r>
          </a:p>
          <a:p>
            <a:r>
              <a:rPr lang="en-US" sz="1600" dirty="0">
                <a:latin typeface="DM Mono" panose="020B0509040201040103" pitchFamily="49" charset="77"/>
              </a:rPr>
              <a:t> |-- latitude: double (nullable = false)</a:t>
            </a:r>
          </a:p>
          <a:p>
            <a:r>
              <a:rPr lang="en-US" sz="1600" dirty="0">
                <a:latin typeface="DM Mono" panose="020B0509040201040103" pitchFamily="49" charset="77"/>
              </a:rPr>
              <a:t> |-- longitude: double (nullable = false)</a:t>
            </a:r>
          </a:p>
          <a:p>
            <a:r>
              <a:rPr lang="en-US" sz="1600" dirty="0">
                <a:latin typeface="DM Mono" panose="020B0509040201040103" pitchFamily="49" charset="77"/>
              </a:rPr>
              <a:t> |-- name: string (nullable = true)</a:t>
            </a:r>
          </a:p>
          <a:p>
            <a:r>
              <a:rPr lang="en-US" sz="1600" dirty="0">
                <a:latin typeface="DM Mono" panose="020B0509040201040103" pitchFamily="49" charset="77"/>
              </a:rPr>
              <a:t> |-- </a:t>
            </a:r>
            <a:r>
              <a:rPr lang="en-US" sz="1600" dirty="0" err="1">
                <a:latin typeface="DM Mono" panose="020B0509040201040103" pitchFamily="49" charset="77"/>
              </a:rPr>
              <a:t>postal_code</a:t>
            </a:r>
            <a:r>
              <a:rPr lang="en-US" sz="1600" dirty="0">
                <a:latin typeface="DM Mono" panose="020B0509040201040103" pitchFamily="49" charset="77"/>
              </a:rPr>
              <a:t>: string (nullable = true)</a:t>
            </a:r>
          </a:p>
          <a:p>
            <a:r>
              <a:rPr lang="en-US" sz="1600" dirty="0">
                <a:latin typeface="DM Mono" panose="020B0509040201040103" pitchFamily="49" charset="77"/>
              </a:rPr>
              <a:t> |-- </a:t>
            </a:r>
            <a:r>
              <a:rPr lang="en-US" sz="1600" dirty="0" err="1">
                <a:latin typeface="DM Mono" panose="020B0509040201040103" pitchFamily="49" charset="77"/>
              </a:rPr>
              <a:t>review_count</a:t>
            </a:r>
            <a:r>
              <a:rPr lang="en-US" sz="1600" dirty="0">
                <a:latin typeface="DM Mono" panose="020B0509040201040103" pitchFamily="49" charset="77"/>
              </a:rPr>
              <a:t>: long (nullable = true)</a:t>
            </a:r>
          </a:p>
          <a:p>
            <a:r>
              <a:rPr lang="en-US" sz="1600" dirty="0">
                <a:latin typeface="DM Mono" panose="020B0509040201040103" pitchFamily="49" charset="77"/>
              </a:rPr>
              <a:t> |-- stars: double (nullable = false)</a:t>
            </a:r>
          </a:p>
          <a:p>
            <a:r>
              <a:rPr lang="en-US" sz="1600" dirty="0">
                <a:latin typeface="DM Mono" panose="020B0509040201040103" pitchFamily="49" charset="77"/>
              </a:rPr>
              <a:t> |-- state: string (nullable = true)</a:t>
            </a:r>
          </a:p>
          <a:p>
            <a:r>
              <a:rPr lang="en-US" sz="1600" dirty="0">
                <a:latin typeface="DM Mono" panose="020B0509040201040103" pitchFamily="49" charset="77"/>
              </a:rPr>
              <a:t> |-- </a:t>
            </a:r>
            <a:r>
              <a:rPr lang="en-US" sz="1600" dirty="0" err="1">
                <a:latin typeface="DM Mono" panose="020B0509040201040103" pitchFamily="49" charset="77"/>
              </a:rPr>
              <a:t>num_checkins</a:t>
            </a:r>
            <a:r>
              <a:rPr lang="en-US" sz="1600" dirty="0">
                <a:latin typeface="DM Mono" panose="020B0509040201040103" pitchFamily="49" charset="77"/>
              </a:rPr>
              <a:t>: long (nullable = true)</a:t>
            </a:r>
            <a:endParaRPr lang="en-US" sz="1600" dirty="0">
              <a:highlight>
                <a:srgbClr val="00B0F0"/>
              </a:highlight>
              <a:latin typeface="DM Mono" panose="020B0509040201040103" pitchFamily="49" charset="77"/>
            </a:endParaRPr>
          </a:p>
          <a:p>
            <a:r>
              <a:rPr lang="en-US" sz="1600" dirty="0">
                <a:highlight>
                  <a:srgbClr val="00B0F0"/>
                </a:highlight>
                <a:latin typeface="DM Mono" panose="020B0509040201040103" pitchFamily="49" charset="77"/>
              </a:rPr>
              <a:t>                                                                </a:t>
            </a:r>
            <a:r>
              <a:rPr lang="en-US" sz="1600" dirty="0">
                <a:latin typeface="DM Mono" panose="020B0509040201040103" pitchFamily="49" charset="77"/>
              </a:rPr>
              <a:t>   </a:t>
            </a: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pandemic_recovery_df.printSchema</a:t>
            </a:r>
            <a:r>
              <a:rPr lang="en-CA" sz="4800" dirty="0">
                <a:solidFill>
                  <a:schemeClr val="tx1"/>
                </a:solidFill>
              </a:rPr>
              <a:t>()</a:t>
            </a:r>
            <a:endParaRPr sz="4800" dirty="0">
              <a:solidFill>
                <a:schemeClr val="tx1"/>
              </a:solidFill>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sp>
        <p:nvSpPr>
          <p:cNvPr id="4" name="Rectangle 3">
            <a:extLst>
              <a:ext uri="{FF2B5EF4-FFF2-40B4-BE49-F238E27FC236}">
                <a16:creationId xmlns:a16="http://schemas.microsoft.com/office/drawing/2014/main" id="{F559D9F5-C3F2-A666-5156-ECF7B92BF499}"/>
              </a:ext>
            </a:extLst>
          </p:cNvPr>
          <p:cNvSpPr/>
          <p:nvPr/>
        </p:nvSpPr>
        <p:spPr>
          <a:xfrm>
            <a:off x="766855" y="6021184"/>
            <a:ext cx="3886789" cy="26891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185321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ctangle 9">
            <a:extLst>
              <a:ext uri="{FF2B5EF4-FFF2-40B4-BE49-F238E27FC236}">
                <a16:creationId xmlns:a16="http://schemas.microsoft.com/office/drawing/2014/main" id="{525DB81F-A16A-5091-073C-B1E4521A854D}"/>
              </a:ext>
            </a:extLst>
          </p:cNvPr>
          <p:cNvSpPr/>
          <p:nvPr/>
        </p:nvSpPr>
        <p:spPr>
          <a:xfrm>
            <a:off x="745055" y="3223655"/>
            <a:ext cx="10659301" cy="296122"/>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9"/>
            <a:ext cx="10655111" cy="2015987"/>
          </a:xfrm>
          <a:prstGeom prst="rect">
            <a:avLst/>
          </a:prstGeom>
          <a:solidFill>
            <a:srgbClr val="00B6E0">
              <a:alpha val="50196"/>
            </a:srgbClr>
          </a:solidFill>
          <a:ln>
            <a:solidFill>
              <a:srgbClr val="00B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3181222"/>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transform_inlined">
            <a:extLst>
              <a:ext uri="{FF2B5EF4-FFF2-40B4-BE49-F238E27FC236}">
                <a16:creationId xmlns:a16="http://schemas.microsoft.com/office/drawing/2014/main" id="{ECF3E3C1-826D-07D1-5568-0D90137DBFD5}"/>
              </a:ext>
            </a:extLst>
          </p:cNvPr>
          <p:cNvSpPr txBox="1"/>
          <p:nvPr/>
        </p:nvSpPr>
        <p:spPr>
          <a:xfrm>
            <a:off x="749245" y="822870"/>
            <a:ext cx="10876698" cy="1815882"/>
          </a:xfrm>
          <a:prstGeom prst="rect">
            <a:avLst/>
          </a:prstGeom>
          <a:noFill/>
          <a:ln w="38100">
            <a:noFill/>
          </a:ln>
        </p:spPr>
        <p:txBody>
          <a:bodyPr wrap="square" rtlCol="0">
            <a:spAutoFit/>
          </a:bodyPr>
          <a:lstStyle/>
          <a:p>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tips_df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12" name="Rectangle 11">
            <a:extLst>
              <a:ext uri="{FF2B5EF4-FFF2-40B4-BE49-F238E27FC236}">
                <a16:creationId xmlns:a16="http://schemas.microsoft.com/office/drawing/2014/main" id="{D0B28D84-D04A-BF4D-E5F7-7B6ED96B95C4}"/>
              </a:ext>
            </a:extLst>
          </p:cNvPr>
          <p:cNvSpPr/>
          <p:nvPr/>
        </p:nvSpPr>
        <p:spPr>
          <a:xfrm>
            <a:off x="978830" y="2607943"/>
            <a:ext cx="10876698" cy="1077218"/>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Tree>
    <p:extLst>
      <p:ext uri="{BB962C8B-B14F-4D97-AF65-F5344CB8AC3E}">
        <p14:creationId xmlns:p14="http://schemas.microsoft.com/office/powerpoint/2010/main" val="178576293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3223655"/>
            <a:ext cx="10659301" cy="296122"/>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9"/>
            <a:ext cx="10655111" cy="2015987"/>
          </a:xfrm>
          <a:prstGeom prst="rect">
            <a:avLst/>
          </a:prstGeom>
          <a:solidFill>
            <a:srgbClr val="00B6E0">
              <a:alpha val="50196"/>
            </a:srgbClr>
          </a:solidFill>
          <a:ln>
            <a:solidFill>
              <a:srgbClr val="00B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978830" y="2607943"/>
            <a:ext cx="10876698" cy="1077218"/>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3181222"/>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3" name="!!transform_inlined">
            <a:extLst>
              <a:ext uri="{FF2B5EF4-FFF2-40B4-BE49-F238E27FC236}">
                <a16:creationId xmlns:a16="http://schemas.microsoft.com/office/drawing/2014/main" id="{21C659AC-93C4-B8E0-FB46-342C9E5917DB}"/>
              </a:ext>
            </a:extLst>
          </p:cNvPr>
          <p:cNvSpPr txBox="1"/>
          <p:nvPr/>
        </p:nvSpPr>
        <p:spPr>
          <a:xfrm>
            <a:off x="749245" y="822870"/>
            <a:ext cx="10876698" cy="1815882"/>
          </a:xfrm>
          <a:prstGeom prst="rect">
            <a:avLst/>
          </a:prstGeom>
          <a:noFill/>
          <a:ln w="38100">
            <a:noFill/>
          </a:ln>
        </p:spPr>
        <p:txBody>
          <a:bodyPr wrap="square" rtlCol="0">
            <a:spAutoFit/>
          </a:bodyPr>
          <a:lstStyle/>
          <a:p>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tips_df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67259650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3223654"/>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9"/>
            <a:ext cx="10655111" cy="201598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3181222"/>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transform_inlined">
            <a:extLst>
              <a:ext uri="{FF2B5EF4-FFF2-40B4-BE49-F238E27FC236}">
                <a16:creationId xmlns:a16="http://schemas.microsoft.com/office/drawing/2014/main" id="{ECF3E3C1-826D-07D1-5568-0D90137DBFD5}"/>
              </a:ext>
            </a:extLst>
          </p:cNvPr>
          <p:cNvSpPr txBox="1"/>
          <p:nvPr/>
        </p:nvSpPr>
        <p:spPr>
          <a:xfrm>
            <a:off x="749245" y="822870"/>
            <a:ext cx="10876698" cy="1815882"/>
          </a:xfrm>
          <a:prstGeom prst="rect">
            <a:avLst/>
          </a:prstGeom>
          <a:noFill/>
          <a:ln w="38100">
            <a:noFill/>
          </a:ln>
        </p:spPr>
        <p:txBody>
          <a:bodyPr wrap="square" rtlCol="0">
            <a:spAutoFit/>
          </a:bodyPr>
          <a:lstStyle/>
          <a:p>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tips_df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12" name="Rectangle 11">
            <a:extLst>
              <a:ext uri="{FF2B5EF4-FFF2-40B4-BE49-F238E27FC236}">
                <a16:creationId xmlns:a16="http://schemas.microsoft.com/office/drawing/2014/main" id="{D0B28D84-D04A-BF4D-E5F7-7B6ED96B95C4}"/>
              </a:ext>
            </a:extLst>
          </p:cNvPr>
          <p:cNvSpPr/>
          <p:nvPr/>
        </p:nvSpPr>
        <p:spPr>
          <a:xfrm>
            <a:off x="978830" y="2607943"/>
            <a:ext cx="10876698" cy="1077218"/>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Tree>
    <p:extLst>
      <p:ext uri="{BB962C8B-B14F-4D97-AF65-F5344CB8AC3E}">
        <p14:creationId xmlns:p14="http://schemas.microsoft.com/office/powerpoint/2010/main" val="237958226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3041482"/>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100"/>
            <a:ext cx="10655111" cy="184671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2992631"/>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transform_inlined">
            <a:extLst>
              <a:ext uri="{FF2B5EF4-FFF2-40B4-BE49-F238E27FC236}">
                <a16:creationId xmlns:a16="http://schemas.microsoft.com/office/drawing/2014/main" id="{ECF3E3C1-826D-07D1-5568-0D90137DBFD5}"/>
              </a:ext>
            </a:extLst>
          </p:cNvPr>
          <p:cNvSpPr txBox="1"/>
          <p:nvPr/>
        </p:nvSpPr>
        <p:spPr>
          <a:xfrm>
            <a:off x="749245" y="822870"/>
            <a:ext cx="10876698" cy="1815882"/>
          </a:xfrm>
          <a:prstGeom prst="rect">
            <a:avLst/>
          </a:prstGeom>
          <a:noFill/>
          <a:ln w="38100">
            <a:noFill/>
          </a:ln>
        </p:spPr>
        <p:txBody>
          <a:bodyPr wrap="square" rtlCol="0">
            <a:spAutoFit/>
          </a:bodyPr>
          <a:lstStyle/>
          <a:p>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tips_df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12" name="Rectangle 11">
            <a:extLst>
              <a:ext uri="{FF2B5EF4-FFF2-40B4-BE49-F238E27FC236}">
                <a16:creationId xmlns:a16="http://schemas.microsoft.com/office/drawing/2014/main" id="{D0B28D84-D04A-BF4D-E5F7-7B6ED96B95C4}"/>
              </a:ext>
            </a:extLst>
          </p:cNvPr>
          <p:cNvSpPr/>
          <p:nvPr/>
        </p:nvSpPr>
        <p:spPr>
          <a:xfrm>
            <a:off x="978830" y="2607943"/>
            <a:ext cx="10876698" cy="584775"/>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2" name="TextBox 1">
            <a:extLst>
              <a:ext uri="{FF2B5EF4-FFF2-40B4-BE49-F238E27FC236}">
                <a16:creationId xmlns:a16="http://schemas.microsoft.com/office/drawing/2014/main" id="{E1880A39-AF8D-6B3B-1F1C-A0AD250B9636}"/>
              </a:ext>
            </a:extLst>
          </p:cNvPr>
          <p:cNvSpPr txBox="1"/>
          <p:nvPr/>
        </p:nvSpPr>
        <p:spPr>
          <a:xfrm>
            <a:off x="978829" y="3337333"/>
            <a:ext cx="10118839" cy="584775"/>
          </a:xfrm>
          <a:prstGeom prst="rect">
            <a:avLst/>
          </a:prstGeom>
          <a:noFill/>
        </p:spPr>
        <p:txBody>
          <a:bodyPr wrap="square" rtlCol="0">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Tree>
    <p:extLst>
      <p:ext uri="{BB962C8B-B14F-4D97-AF65-F5344CB8AC3E}">
        <p14:creationId xmlns:p14="http://schemas.microsoft.com/office/powerpoint/2010/main" val="245390526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61384" y="3041482"/>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100"/>
            <a:ext cx="10655111" cy="184671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2992631"/>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transform_inlined">
            <a:extLst>
              <a:ext uri="{FF2B5EF4-FFF2-40B4-BE49-F238E27FC236}">
                <a16:creationId xmlns:a16="http://schemas.microsoft.com/office/drawing/2014/main" id="{ECF3E3C1-826D-07D1-5568-0D90137DBFD5}"/>
              </a:ext>
            </a:extLst>
          </p:cNvPr>
          <p:cNvSpPr txBox="1"/>
          <p:nvPr/>
        </p:nvSpPr>
        <p:spPr>
          <a:xfrm>
            <a:off x="749245" y="822870"/>
            <a:ext cx="10876698" cy="1815882"/>
          </a:xfrm>
          <a:prstGeom prst="rect">
            <a:avLst/>
          </a:prstGeom>
          <a:noFill/>
          <a:ln w="38100">
            <a:noFill/>
          </a:ln>
        </p:spPr>
        <p:txBody>
          <a:bodyPr wrap="square" rtlCol="0">
            <a:spAutoFit/>
          </a:bodyPr>
          <a:lstStyle/>
          <a:p>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tips_df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12" name="Rectangle 11">
            <a:extLst>
              <a:ext uri="{FF2B5EF4-FFF2-40B4-BE49-F238E27FC236}">
                <a16:creationId xmlns:a16="http://schemas.microsoft.com/office/drawing/2014/main" id="{D0B28D84-D04A-BF4D-E5F7-7B6ED96B95C4}"/>
              </a:ext>
            </a:extLst>
          </p:cNvPr>
          <p:cNvSpPr/>
          <p:nvPr/>
        </p:nvSpPr>
        <p:spPr>
          <a:xfrm>
            <a:off x="978830" y="2607943"/>
            <a:ext cx="10876698" cy="584775"/>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Tree>
    <p:extLst>
      <p:ext uri="{BB962C8B-B14F-4D97-AF65-F5344CB8AC3E}">
        <p14:creationId xmlns:p14="http://schemas.microsoft.com/office/powerpoint/2010/main" val="302539511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2522689"/>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100"/>
            <a:ext cx="10655111" cy="131956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245044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transform_inlined">
            <a:extLst>
              <a:ext uri="{FF2B5EF4-FFF2-40B4-BE49-F238E27FC236}">
                <a16:creationId xmlns:a16="http://schemas.microsoft.com/office/drawing/2014/main" id="{ECF3E3C1-826D-07D1-5568-0D90137DBFD5}"/>
              </a:ext>
            </a:extLst>
          </p:cNvPr>
          <p:cNvSpPr txBox="1"/>
          <p:nvPr/>
        </p:nvSpPr>
        <p:spPr>
          <a:xfrm>
            <a:off x="749245" y="822870"/>
            <a:ext cx="10876698" cy="1815882"/>
          </a:xfrm>
          <a:prstGeom prst="rect">
            <a:avLst/>
          </a:prstGeom>
          <a:noFill/>
          <a:ln w="38100">
            <a:noFill/>
          </a:ln>
        </p:spPr>
        <p:txBody>
          <a:bodyPr wrap="square" rtlCol="0">
            <a:spAutoFit/>
          </a:bodyPr>
          <a:lstStyle/>
          <a:p>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tips_df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12" name="Rectangle 11">
            <a:extLst>
              <a:ext uri="{FF2B5EF4-FFF2-40B4-BE49-F238E27FC236}">
                <a16:creationId xmlns:a16="http://schemas.microsoft.com/office/drawing/2014/main" id="{D0B28D84-D04A-BF4D-E5F7-7B6ED96B95C4}"/>
              </a:ext>
            </a:extLst>
          </p:cNvPr>
          <p:cNvSpPr/>
          <p:nvPr/>
        </p:nvSpPr>
        <p:spPr>
          <a:xfrm>
            <a:off x="978830" y="2789002"/>
            <a:ext cx="10876698" cy="584775"/>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Tree>
    <p:extLst>
      <p:ext uri="{BB962C8B-B14F-4D97-AF65-F5344CB8AC3E}">
        <p14:creationId xmlns:p14="http://schemas.microsoft.com/office/powerpoint/2010/main" val="394394281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2522689"/>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100"/>
            <a:ext cx="10655111" cy="131956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245044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transform_inlined">
            <a:extLst>
              <a:ext uri="{FF2B5EF4-FFF2-40B4-BE49-F238E27FC236}">
                <a16:creationId xmlns:a16="http://schemas.microsoft.com/office/drawing/2014/main" id="{ECF3E3C1-826D-07D1-5568-0D90137DBFD5}"/>
              </a:ext>
            </a:extLst>
          </p:cNvPr>
          <p:cNvSpPr txBox="1"/>
          <p:nvPr/>
        </p:nvSpPr>
        <p:spPr>
          <a:xfrm>
            <a:off x="749245" y="822870"/>
            <a:ext cx="10876698" cy="1815882"/>
          </a:xfrm>
          <a:prstGeom prst="rect">
            <a:avLst/>
          </a:prstGeom>
          <a:noFill/>
          <a:ln w="38100">
            <a:noFill/>
          </a:ln>
        </p:spPr>
        <p:txBody>
          <a:bodyPr wrap="square" rtlCol="0">
            <a:spAutoFit/>
          </a:bodyPr>
          <a:lstStyle/>
          <a:p>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tips_df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96150082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2209595"/>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100"/>
            <a:ext cx="10655111" cy="10272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2146309"/>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transform_inlined">
            <a:extLst>
              <a:ext uri="{FF2B5EF4-FFF2-40B4-BE49-F238E27FC236}">
                <a16:creationId xmlns:a16="http://schemas.microsoft.com/office/drawing/2014/main" id="{ECF3E3C1-826D-07D1-5568-0D90137DBFD5}"/>
              </a:ext>
            </a:extLst>
          </p:cNvPr>
          <p:cNvSpPr txBox="1"/>
          <p:nvPr/>
        </p:nvSpPr>
        <p:spPr>
          <a:xfrm>
            <a:off x="749245" y="822870"/>
            <a:ext cx="10876698" cy="1569660"/>
          </a:xfrm>
          <a:prstGeom prst="rect">
            <a:avLst/>
          </a:prstGeom>
          <a:noFill/>
          <a:ln w="38100">
            <a:noFill/>
          </a:ln>
        </p:spPr>
        <p:txBody>
          <a:bodyPr wrap="square" rtlCol="0">
            <a:spAutoFit/>
          </a:bodyPr>
          <a:lstStyle/>
          <a:p>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2" name="Rectangle 1">
            <a:extLst>
              <a:ext uri="{FF2B5EF4-FFF2-40B4-BE49-F238E27FC236}">
                <a16:creationId xmlns:a16="http://schemas.microsoft.com/office/drawing/2014/main" id="{56FB80DC-B962-A423-C430-E7501BD96A43}"/>
              </a:ext>
            </a:extLst>
          </p:cNvPr>
          <p:cNvSpPr/>
          <p:nvPr/>
        </p:nvSpPr>
        <p:spPr>
          <a:xfrm>
            <a:off x="929842" y="2513734"/>
            <a:ext cx="5977141" cy="338554"/>
          </a:xfrm>
          <a:prstGeom prst="rect">
            <a:avLst/>
          </a:prstGeom>
        </p:spPr>
        <p:txBody>
          <a:bodyPr wrap="square">
            <a:spAutoFit/>
          </a:bodyPr>
          <a:lstStyle/>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tips_df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Tree>
    <p:extLst>
      <p:ext uri="{BB962C8B-B14F-4D97-AF65-F5344CB8AC3E}">
        <p14:creationId xmlns:p14="http://schemas.microsoft.com/office/powerpoint/2010/main" val="80393305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6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a:t>
            </a:fld>
            <a:endParaRPr dirty="0"/>
          </a:p>
        </p:txBody>
      </p:sp>
      <p:sp>
        <p:nvSpPr>
          <p:cNvPr id="511" name="Google Shape;511;p63"/>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12" name="Google Shape;512;p63"/>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sp>
        <p:nvSpPr>
          <p:cNvPr id="514" name="Google Shape;514;p63"/>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10" name="Google Shape;504;p62">
            <a:extLst>
              <a:ext uri="{FF2B5EF4-FFF2-40B4-BE49-F238E27FC236}">
                <a16:creationId xmlns:a16="http://schemas.microsoft.com/office/drawing/2014/main" id="{BE47BFBB-2BA3-B660-6ECB-0F945676F85F}"/>
              </a:ext>
            </a:extLst>
          </p:cNvPr>
          <p:cNvGraphicFramePr/>
          <p:nvPr>
            <p:extLst>
              <p:ext uri="{D42A27DB-BD31-4B8C-83A1-F6EECF244321}">
                <p14:modId xmlns:p14="http://schemas.microsoft.com/office/powerpoint/2010/main" val="612477776"/>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15" name="Google Shape;515;p63"/>
          <p:cNvSpPr/>
          <p:nvPr/>
        </p:nvSpPr>
        <p:spPr>
          <a:xfrm>
            <a:off x="339950" y="1758201"/>
            <a:ext cx="3270149" cy="4405023"/>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16" name="Google Shape;516;p63"/>
          <p:cNvSpPr/>
          <p:nvPr/>
        </p:nvSpPr>
        <p:spPr>
          <a:xfrm>
            <a:off x="5189517" y="1813800"/>
            <a:ext cx="6730133" cy="4296900"/>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2209595"/>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100"/>
            <a:ext cx="10655111" cy="10272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2146309"/>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transform_inlined">
            <a:extLst>
              <a:ext uri="{FF2B5EF4-FFF2-40B4-BE49-F238E27FC236}">
                <a16:creationId xmlns:a16="http://schemas.microsoft.com/office/drawing/2014/main" id="{ECF3E3C1-826D-07D1-5568-0D90137DBFD5}"/>
              </a:ext>
            </a:extLst>
          </p:cNvPr>
          <p:cNvSpPr txBox="1"/>
          <p:nvPr/>
        </p:nvSpPr>
        <p:spPr>
          <a:xfrm>
            <a:off x="749245" y="822870"/>
            <a:ext cx="10876698" cy="1569660"/>
          </a:xfrm>
          <a:prstGeom prst="rect">
            <a:avLst/>
          </a:prstGeom>
          <a:noFill/>
          <a:ln w="38100">
            <a:noFill/>
          </a:ln>
        </p:spPr>
        <p:txBody>
          <a:bodyPr wrap="square" rtlCol="0">
            <a:spAutoFit/>
          </a:bodyPr>
          <a:lstStyle/>
          <a:p>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121198652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1946508"/>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101"/>
            <a:ext cx="10655111" cy="78098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190008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transform_inlined">
            <a:extLst>
              <a:ext uri="{FF2B5EF4-FFF2-40B4-BE49-F238E27FC236}">
                <a16:creationId xmlns:a16="http://schemas.microsoft.com/office/drawing/2014/main" id="{ECF3E3C1-826D-07D1-5568-0D90137DBFD5}"/>
              </a:ext>
            </a:extLst>
          </p:cNvPr>
          <p:cNvSpPr txBox="1"/>
          <p:nvPr/>
        </p:nvSpPr>
        <p:spPr>
          <a:xfrm>
            <a:off x="749245" y="822870"/>
            <a:ext cx="10876698" cy="1323439"/>
          </a:xfrm>
          <a:prstGeom prst="rect">
            <a:avLst/>
          </a:prstGeom>
          <a:noFill/>
          <a:ln w="38100">
            <a:noFill/>
          </a:ln>
        </p:spPr>
        <p:txBody>
          <a:bodyPr wrap="square" rtlCol="0">
            <a:spAutoFit/>
          </a:bodyPr>
          <a:lstStyle/>
          <a:p>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2" name="Rectangle 1">
            <a:extLst>
              <a:ext uri="{FF2B5EF4-FFF2-40B4-BE49-F238E27FC236}">
                <a16:creationId xmlns:a16="http://schemas.microsoft.com/office/drawing/2014/main" id="{2F2AE524-D78D-8266-AC19-2C3480094F27}"/>
              </a:ext>
            </a:extLst>
          </p:cNvPr>
          <p:cNvSpPr/>
          <p:nvPr/>
        </p:nvSpPr>
        <p:spPr>
          <a:xfrm>
            <a:off x="978829" y="2233780"/>
            <a:ext cx="8083527" cy="338554"/>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Tree>
    <p:extLst>
      <p:ext uri="{BB962C8B-B14F-4D97-AF65-F5344CB8AC3E}">
        <p14:creationId xmlns:p14="http://schemas.microsoft.com/office/powerpoint/2010/main" val="428758184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1946508"/>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101"/>
            <a:ext cx="10655111" cy="78098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190008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transform_inlined">
            <a:extLst>
              <a:ext uri="{FF2B5EF4-FFF2-40B4-BE49-F238E27FC236}">
                <a16:creationId xmlns:a16="http://schemas.microsoft.com/office/drawing/2014/main" id="{ECF3E3C1-826D-07D1-5568-0D90137DBFD5}"/>
              </a:ext>
            </a:extLst>
          </p:cNvPr>
          <p:cNvSpPr txBox="1"/>
          <p:nvPr/>
        </p:nvSpPr>
        <p:spPr>
          <a:xfrm>
            <a:off x="749245" y="822870"/>
            <a:ext cx="10876698" cy="1323439"/>
          </a:xfrm>
          <a:prstGeom prst="rect">
            <a:avLst/>
          </a:prstGeom>
          <a:noFill/>
          <a:ln w="38100">
            <a:noFill/>
          </a:ln>
        </p:spPr>
        <p:txBody>
          <a:bodyPr wrap="square" rtlCol="0">
            <a:spAutoFit/>
          </a:bodyPr>
          <a:lstStyle/>
          <a:p>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232031220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1487524"/>
            <a:ext cx="10517469" cy="238134"/>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101"/>
            <a:ext cx="10517469" cy="33855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143867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transform_inlined">
            <a:extLst>
              <a:ext uri="{FF2B5EF4-FFF2-40B4-BE49-F238E27FC236}">
                <a16:creationId xmlns:a16="http://schemas.microsoft.com/office/drawing/2014/main" id="{ECF3E3C1-826D-07D1-5568-0D90137DBFD5}"/>
              </a:ext>
            </a:extLst>
          </p:cNvPr>
          <p:cNvSpPr txBox="1"/>
          <p:nvPr/>
        </p:nvSpPr>
        <p:spPr>
          <a:xfrm>
            <a:off x="749245" y="822870"/>
            <a:ext cx="10876698" cy="800219"/>
          </a:xfrm>
          <a:prstGeom prst="rect">
            <a:avLst/>
          </a:prstGeom>
          <a:noFill/>
          <a:ln w="38100">
            <a:noFill/>
          </a:ln>
        </p:spPr>
        <p:txBody>
          <a:bodyPr wrap="square" rtlCol="0">
            <a:spAutoFit/>
          </a:bodyPr>
          <a:lstStyle/>
          <a:p>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dirty="0">
              <a:latin typeface="DM Mono" panose="020B0509040201040103" pitchFamily="49" charset="77"/>
            </a:endParaRPr>
          </a:p>
        </p:txBody>
      </p:sp>
      <p:sp>
        <p:nvSpPr>
          <p:cNvPr id="2" name="Rectangle 1">
            <a:extLst>
              <a:ext uri="{FF2B5EF4-FFF2-40B4-BE49-F238E27FC236}">
                <a16:creationId xmlns:a16="http://schemas.microsoft.com/office/drawing/2014/main" id="{17CA8915-F60D-EBEC-F11D-DCBF7015C60E}"/>
              </a:ext>
            </a:extLst>
          </p:cNvPr>
          <p:cNvSpPr/>
          <p:nvPr/>
        </p:nvSpPr>
        <p:spPr>
          <a:xfrm>
            <a:off x="978830" y="1725657"/>
            <a:ext cx="9231701" cy="584775"/>
          </a:xfrm>
          <a:prstGeom prst="rect">
            <a:avLst/>
          </a:prstGeom>
        </p:spPr>
        <p:txBody>
          <a:bodyPr wrap="square">
            <a:spAutoFit/>
          </a:bodyPr>
          <a:lstStyle/>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grpSp>
        <p:nvGrpSpPr>
          <p:cNvPr id="10" name="Google Shape;864;p78">
            <a:extLst>
              <a:ext uri="{FF2B5EF4-FFF2-40B4-BE49-F238E27FC236}">
                <a16:creationId xmlns:a16="http://schemas.microsoft.com/office/drawing/2014/main" id="{0166FF67-6A9A-AF24-8863-5A7CA409E7A2}"/>
              </a:ext>
            </a:extLst>
          </p:cNvPr>
          <p:cNvGrpSpPr/>
          <p:nvPr/>
        </p:nvGrpSpPr>
        <p:grpSpPr>
          <a:xfrm>
            <a:off x="11500489" y="1347691"/>
            <a:ext cx="517800" cy="517800"/>
            <a:chOff x="9069139" y="3565127"/>
            <a:chExt cx="517800" cy="517800"/>
          </a:xfrm>
          <a:solidFill>
            <a:srgbClr val="E80F1C"/>
          </a:solidFill>
        </p:grpSpPr>
        <p:sp>
          <p:nvSpPr>
            <p:cNvPr id="12" name="Google Shape;865;p78">
              <a:extLst>
                <a:ext uri="{FF2B5EF4-FFF2-40B4-BE49-F238E27FC236}">
                  <a16:creationId xmlns:a16="http://schemas.microsoft.com/office/drawing/2014/main" id="{94A896CF-33EE-300B-9B34-7402DCC262F4}"/>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3" name="Google Shape;866;p78">
              <a:extLst>
                <a:ext uri="{FF2B5EF4-FFF2-40B4-BE49-F238E27FC236}">
                  <a16:creationId xmlns:a16="http://schemas.microsoft.com/office/drawing/2014/main" id="{EAE27805-DB10-E722-0492-083C990674AB}"/>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50423670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1946508"/>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101"/>
            <a:ext cx="10655111" cy="78098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190008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transform_inlined">
            <a:extLst>
              <a:ext uri="{FF2B5EF4-FFF2-40B4-BE49-F238E27FC236}">
                <a16:creationId xmlns:a16="http://schemas.microsoft.com/office/drawing/2014/main" id="{ECF3E3C1-826D-07D1-5568-0D90137DBFD5}"/>
              </a:ext>
            </a:extLst>
          </p:cNvPr>
          <p:cNvSpPr txBox="1"/>
          <p:nvPr/>
        </p:nvSpPr>
        <p:spPr>
          <a:xfrm>
            <a:off x="749245" y="822870"/>
            <a:ext cx="10876698" cy="1323439"/>
          </a:xfrm>
          <a:prstGeom prst="rect">
            <a:avLst/>
          </a:prstGeom>
          <a:noFill/>
          <a:ln w="38100">
            <a:noFill/>
          </a:ln>
        </p:spPr>
        <p:txBody>
          <a:bodyPr wrap="square" rtlCol="0">
            <a:spAutoFit/>
          </a:bodyPr>
          <a:lstStyle/>
          <a:p>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92476194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190008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transform_inlined">
            <a:extLst>
              <a:ext uri="{FF2B5EF4-FFF2-40B4-BE49-F238E27FC236}">
                <a16:creationId xmlns:a16="http://schemas.microsoft.com/office/drawing/2014/main" id="{ECF3E3C1-826D-07D1-5568-0D90137DBFD5}"/>
              </a:ext>
            </a:extLst>
          </p:cNvPr>
          <p:cNvSpPr txBox="1"/>
          <p:nvPr/>
        </p:nvSpPr>
        <p:spPr>
          <a:xfrm>
            <a:off x="749245" y="822870"/>
            <a:ext cx="10876698" cy="1323439"/>
          </a:xfrm>
          <a:prstGeom prst="rect">
            <a:avLst/>
          </a:prstGeom>
          <a:noFill/>
          <a:ln w="38100">
            <a:noFill/>
          </a:ln>
        </p:spPr>
        <p:txBody>
          <a:bodyPr wrap="square" rtlCol="0">
            <a:spAutoFit/>
          </a:bodyPr>
          <a:lstStyle/>
          <a:p>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2" name="Rectangle 1">
            <a:extLst>
              <a:ext uri="{FF2B5EF4-FFF2-40B4-BE49-F238E27FC236}">
                <a16:creationId xmlns:a16="http://schemas.microsoft.com/office/drawing/2014/main" id="{58D07A1F-0E5B-ACEA-5D76-29F3618EDEB9}"/>
              </a:ext>
            </a:extLst>
          </p:cNvPr>
          <p:cNvSpPr/>
          <p:nvPr/>
        </p:nvSpPr>
        <p:spPr>
          <a:xfrm>
            <a:off x="2318657" y="1561535"/>
            <a:ext cx="7707086" cy="33855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Rectangle 2">
            <a:extLst>
              <a:ext uri="{FF2B5EF4-FFF2-40B4-BE49-F238E27FC236}">
                <a16:creationId xmlns:a16="http://schemas.microsoft.com/office/drawing/2014/main" id="{34CEC7DC-3DCA-57E5-061E-45AB0BDA1604}"/>
              </a:ext>
            </a:extLst>
          </p:cNvPr>
          <p:cNvSpPr/>
          <p:nvPr/>
        </p:nvSpPr>
        <p:spPr>
          <a:xfrm>
            <a:off x="978830" y="2511400"/>
            <a:ext cx="9046913" cy="4031873"/>
          </a:xfrm>
          <a:prstGeom prst="rect">
            <a:avLst/>
          </a:prstGeom>
        </p:spPr>
        <p:txBody>
          <a:bodyPr wrap="square">
            <a:spAutoFit/>
          </a:bodyPr>
          <a:lstStyle/>
          <a:p>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p>
          <a:p>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endParaRPr lang="en-CA" sz="1600" dirty="0">
              <a:solidFill>
                <a:srgbClr val="0086B3"/>
              </a:solidFill>
              <a:latin typeface="DM Mono" panose="020B0509040201040103" pitchFamily="49" charset="77"/>
            </a:endParaRPr>
          </a:p>
          <a:p>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p>
          <a:p>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183691"/>
                </a:solidFill>
                <a:latin typeface="DM Mono" panose="020B0509040201040103" pitchFamily="49" charset="77"/>
              </a:rPr>
              <a:t>'date</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p>
          <a:p>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left_anti</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select</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t>
            </a:r>
            <a:r>
              <a:rPr lang="en-CA" sz="1600" dirty="0" err="1">
                <a:solidFill>
                  <a:srgbClr val="0086B3"/>
                </a:solidFill>
                <a:latin typeface="DM Mono" panose="020B0509040201040103" pitchFamily="49" charset="77"/>
              </a:rPr>
              <a:t>mobile_reviews_df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columns</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union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filter</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groupby</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count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withColumnRenamed</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"count"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num_reviews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return </a:t>
            </a:r>
            <a:r>
              <a:rPr lang="en-CA" sz="1600" dirty="0" err="1">
                <a:latin typeface="DM Mono" panose="020B0509040201040103" pitchFamily="49" charset="77"/>
              </a:rPr>
              <a:t>reviews_df</a:t>
            </a:r>
            <a:endParaRPr lang="en-US" sz="1600" dirty="0">
              <a:latin typeface="DM Mono" panose="020B0509040201040103" pitchFamily="49" charset="77"/>
            </a:endParaRPr>
          </a:p>
        </p:txBody>
      </p:sp>
      <p:sp>
        <p:nvSpPr>
          <p:cNvPr id="12" name="Rectangle 11">
            <a:extLst>
              <a:ext uri="{FF2B5EF4-FFF2-40B4-BE49-F238E27FC236}">
                <a16:creationId xmlns:a16="http://schemas.microsoft.com/office/drawing/2014/main" id="{0C5692FD-8356-36AF-7371-5744AD7FB96A}"/>
              </a:ext>
            </a:extLst>
          </p:cNvPr>
          <p:cNvSpPr/>
          <p:nvPr/>
        </p:nvSpPr>
        <p:spPr>
          <a:xfrm>
            <a:off x="1360714" y="2511400"/>
            <a:ext cx="8249451" cy="33855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63924276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0-#ppt_w/2"/>
                                          </p:val>
                                        </p:tav>
                                        <p:tav tm="100000">
                                          <p:val>
                                            <p:strVal val="#ppt_x"/>
                                          </p:val>
                                        </p:tav>
                                      </p:tavLst>
                                    </p:anim>
                                    <p:anim calcmode="lin" valueType="num">
                                      <p:cBhvr additive="base">
                                        <p:cTn id="8" dur="10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0-#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190008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transform_inlined">
            <a:extLst>
              <a:ext uri="{FF2B5EF4-FFF2-40B4-BE49-F238E27FC236}">
                <a16:creationId xmlns:a16="http://schemas.microsoft.com/office/drawing/2014/main" id="{ECF3E3C1-826D-07D1-5568-0D90137DBFD5}"/>
              </a:ext>
            </a:extLst>
          </p:cNvPr>
          <p:cNvSpPr txBox="1"/>
          <p:nvPr/>
        </p:nvSpPr>
        <p:spPr>
          <a:xfrm>
            <a:off x="749245" y="822870"/>
            <a:ext cx="10876698" cy="1323439"/>
          </a:xfrm>
          <a:prstGeom prst="rect">
            <a:avLst/>
          </a:prstGeom>
          <a:noFill/>
          <a:ln w="38100">
            <a:noFill/>
          </a:ln>
        </p:spPr>
        <p:txBody>
          <a:bodyPr wrap="square" rtlCol="0">
            <a:spAutoFit/>
          </a:bodyPr>
          <a:lstStyle/>
          <a:p>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3" name="Rectangle 2">
            <a:extLst>
              <a:ext uri="{FF2B5EF4-FFF2-40B4-BE49-F238E27FC236}">
                <a16:creationId xmlns:a16="http://schemas.microsoft.com/office/drawing/2014/main" id="{34CEC7DC-3DCA-57E5-061E-45AB0BDA1604}"/>
              </a:ext>
            </a:extLst>
          </p:cNvPr>
          <p:cNvSpPr/>
          <p:nvPr/>
        </p:nvSpPr>
        <p:spPr>
          <a:xfrm>
            <a:off x="978830" y="2511400"/>
            <a:ext cx="9046913" cy="3323987"/>
          </a:xfrm>
          <a:prstGeom prst="rect">
            <a:avLst/>
          </a:prstGeom>
        </p:spPr>
        <p:txBody>
          <a:bodyPr wrap="square">
            <a:spAutoFit/>
          </a:bodyPr>
          <a:lstStyle/>
          <a:p>
            <a:r>
              <a:rPr lang="en-CA" dirty="0">
                <a:solidFill>
                  <a:srgbClr val="A71D5D"/>
                </a:solidFill>
                <a:latin typeface="DM Mono" panose="020B0509040201040103" pitchFamily="49" charset="77"/>
              </a:rPr>
              <a:t>def </a:t>
            </a:r>
            <a:r>
              <a:rPr lang="en-CA" dirty="0" err="1">
                <a:solidFill>
                  <a:srgbClr val="795DA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r>
              <a:rPr lang="en-CA" dirty="0">
                <a:solidFill>
                  <a:srgbClr val="A71D5D"/>
                </a:solidFill>
                <a:latin typeface="DM Mono" panose="020B0509040201040103" pitchFamily="49" charset="77"/>
              </a:rPr>
              <a:t>:</a:t>
            </a:r>
            <a:br>
              <a:rPr lang="en-CA" dirty="0">
                <a:solidFill>
                  <a:srgbClr val="A71D5D"/>
                </a:solidFill>
                <a:latin typeface="DM Mono" panose="020B0509040201040103" pitchFamily="49" charset="77"/>
              </a:rPr>
            </a:br>
            <a:r>
              <a:rPr lang="en-CA" dirty="0">
                <a:solidFill>
                  <a:srgbClr val="A71D5D"/>
                </a:solidFill>
                <a:latin typeface="DM Mono" panose="020B0509040201040103" pitchFamily="49" charset="77"/>
              </a:rPr>
              <a:t>    </a:t>
            </a:r>
            <a:r>
              <a:rPr lang="en-CA" dirty="0" err="1">
                <a:latin typeface="DM Mono" panose="020B0509040201040103" pitchFamily="49" charset="77"/>
              </a:rPr>
              <a:t>mobile_reviews_df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p>
          <a:p>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mobile_reviews_df</a:t>
            </a:r>
            <a:endParaRPr lang="en-CA" dirty="0">
              <a:solidFill>
                <a:srgbClr val="0086B3"/>
              </a:solidFill>
              <a:latin typeface="DM Mono" panose="020B0509040201040103" pitchFamily="49" charset="77"/>
            </a:endParaRPr>
          </a:p>
          <a:p>
            <a:r>
              <a:rPr lang="en-CA" dirty="0">
                <a:solidFill>
                  <a:srgbClr val="0086B3"/>
                </a:solidFill>
                <a:latin typeface="DM Mono" panose="020B0509040201040103" pitchFamily="49" charset="77"/>
              </a:rPr>
              <a:t>      </a:t>
            </a:r>
            <a:r>
              <a:rPr lang="en-CA" dirty="0">
                <a:solidFill>
                  <a:srgbClr val="63A35C"/>
                </a:solidFill>
                <a:latin typeface="DM Mono" panose="020B0509040201040103" pitchFamily="49" charset="77"/>
              </a:rPr>
              <a:t>.</a:t>
            </a:r>
            <a:r>
              <a:rPr lang="en-CA" dirty="0">
                <a:solidFill>
                  <a:srgbClr val="0086B3"/>
                </a:solidFill>
                <a:latin typeface="DM Mono" panose="020B0509040201040103" pitchFamily="49" charset="77"/>
              </a:rPr>
              <a:t>join</a:t>
            </a:r>
            <a:r>
              <a:rPr lang="en-CA" dirty="0">
                <a:solidFill>
                  <a:srgbClr val="63A35C"/>
                </a:solidFill>
                <a:latin typeface="DM Mono" panose="020B0509040201040103" pitchFamily="49" charset="77"/>
              </a:rPr>
              <a:t>(</a:t>
            </a:r>
          </a:p>
          <a:p>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p>
          <a:p>
            <a:r>
              <a:rPr lang="en-CA" dirty="0">
                <a:solidFill>
                  <a:srgbClr val="63A35C"/>
                </a:solidFill>
                <a:latin typeface="DM Mono" panose="020B0509040201040103" pitchFamily="49" charset="77"/>
              </a:rPr>
              <a:t>        </a:t>
            </a:r>
            <a:r>
              <a:rPr lang="en-CA" dirty="0">
                <a:solidFill>
                  <a:srgbClr val="660099"/>
                </a:solidFill>
                <a:latin typeface="DM Mono" panose="020B0509040201040103" pitchFamily="49" charset="77"/>
              </a:rPr>
              <a:t>on</a:t>
            </a:r>
            <a:r>
              <a:rPr lang="en-CA" dirty="0">
                <a:solidFill>
                  <a:srgbClr val="A71D5D"/>
                </a:solidFill>
                <a:latin typeface="DM Mono" panose="020B0509040201040103" pitchFamily="49" charset="77"/>
              </a:rPr>
              <a:t>=</a:t>
            </a:r>
            <a:r>
              <a:rPr lang="en-CA" dirty="0">
                <a:solidFill>
                  <a:srgbClr val="63A35C"/>
                </a:solidFill>
                <a:latin typeface="DM Mono" panose="020B0509040201040103" pitchFamily="49" charset="77"/>
              </a:rPr>
              <a:t>[</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business_id'</a:t>
            </a:r>
            <a:r>
              <a:rPr lang="en-CA" dirty="0" err="1">
                <a:solidFill>
                  <a:srgbClr val="63A35C"/>
                </a:solidFill>
                <a:latin typeface="DM Mono" panose="020B0509040201040103" pitchFamily="49" charset="77"/>
              </a:rPr>
              <a:t>,</a:t>
            </a:r>
            <a:r>
              <a:rPr lang="en-CA" dirty="0" err="1">
                <a:solidFill>
                  <a:srgbClr val="183691"/>
                </a:solidFill>
                <a:latin typeface="DM Mono" panose="020B0509040201040103" pitchFamily="49" charset="77"/>
              </a:rPr>
              <a:t>'date</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user_id</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 </a:t>
            </a:r>
          </a:p>
          <a:p>
            <a:r>
              <a:rPr lang="en-CA" dirty="0">
                <a:solidFill>
                  <a:srgbClr val="63A35C"/>
                </a:solidFill>
                <a:latin typeface="DM Mono" panose="020B0509040201040103" pitchFamily="49" charset="77"/>
              </a:rPr>
              <a:t>        </a:t>
            </a:r>
            <a:r>
              <a:rPr lang="en-CA" dirty="0">
                <a:solidFill>
                  <a:srgbClr val="660099"/>
                </a:solidFill>
                <a:latin typeface="DM Mono" panose="020B0509040201040103" pitchFamily="49" charset="77"/>
              </a:rPr>
              <a:t>how</a:t>
            </a:r>
            <a:r>
              <a:rPr lang="en-CA" dirty="0">
                <a:solidFill>
                  <a:srgbClr val="A71D5D"/>
                </a:solidFill>
                <a:latin typeface="DM Mono" panose="020B0509040201040103" pitchFamily="49" charset="77"/>
              </a:rPr>
              <a:t>=</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left_anti</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p>
          <a:p>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select</a:t>
            </a:r>
            <a:r>
              <a:rPr lang="en-CA" dirty="0">
                <a:solidFill>
                  <a:srgbClr val="63A35C"/>
                </a:solidFill>
                <a:latin typeface="DM Mono" panose="020B0509040201040103" pitchFamily="49" charset="77"/>
              </a:rPr>
              <a:t>(</a:t>
            </a:r>
          </a:p>
          <a:p>
            <a:r>
              <a:rPr lang="en-CA" dirty="0">
                <a:solidFill>
                  <a:srgbClr val="63A35C"/>
                </a:solidFill>
                <a:latin typeface="DM Mono" panose="020B0509040201040103" pitchFamily="49" charset="77"/>
              </a:rPr>
              <a:t>         </a:t>
            </a:r>
            <a:r>
              <a:rPr lang="en-CA" dirty="0">
                <a:solidFill>
                  <a:srgbClr val="A71D5D"/>
                </a:solidFill>
                <a:latin typeface="DM Mono" panose="020B0509040201040103" pitchFamily="49" charset="77"/>
              </a:rPr>
              <a:t>*</a:t>
            </a:r>
            <a:r>
              <a:rPr lang="en-CA" dirty="0" err="1">
                <a:solidFill>
                  <a:srgbClr val="0086B3"/>
                </a:solidFill>
                <a:latin typeface="DM Mono" panose="020B0509040201040103" pitchFamily="49" charset="77"/>
              </a:rPr>
              <a:t>mobile_reviews_df</a:t>
            </a:r>
            <a:r>
              <a:rPr lang="en-CA" dirty="0" err="1">
                <a:solidFill>
                  <a:srgbClr val="63A35C"/>
                </a:solidFill>
                <a:latin typeface="DM Mono" panose="020B0509040201040103" pitchFamily="49" charset="77"/>
              </a:rPr>
              <a:t>.</a:t>
            </a:r>
            <a:r>
              <a:rPr lang="en-CA" dirty="0" err="1">
                <a:latin typeface="DM Mono" panose="020B0509040201040103" pitchFamily="49" charset="77"/>
              </a:rPr>
              <a:t>columns</a:t>
            </a:r>
            <a:r>
              <a:rPr lang="en-CA" dirty="0">
                <a:solidFill>
                  <a:srgbClr val="63A35C"/>
                </a:solidFill>
                <a:latin typeface="DM Mono" panose="020B0509040201040103" pitchFamily="49" charset="77"/>
              </a:rPr>
              <a:t>)</a:t>
            </a:r>
          </a:p>
          <a:p>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err="1">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union</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latin typeface="DM Mono" panose="020B0509040201040103" pitchFamily="49" charset="77"/>
              </a:rPr>
              <a:t>reviews_df</a:t>
            </a:r>
            <a:r>
              <a:rPr lang="en-CA" dirty="0" err="1">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filter</a:t>
            </a:r>
            <a:r>
              <a:rPr lang="en-CA" dirty="0">
                <a:solidFill>
                  <a:srgbClr val="63A35C"/>
                </a:solidFill>
                <a:latin typeface="DM Mono" panose="020B0509040201040103" pitchFamily="49" charset="77"/>
              </a:rPr>
              <a:t>(</a:t>
            </a:r>
            <a:r>
              <a:rPr lang="en-CA" dirty="0" err="1">
                <a:latin typeface="DM Mono" panose="020B0509040201040103" pitchFamily="49" charset="77"/>
              </a:rPr>
              <a:t>reviews_df</a:t>
            </a:r>
            <a:r>
              <a:rPr lang="en-CA" dirty="0" err="1">
                <a:solidFill>
                  <a:srgbClr val="63A35C"/>
                </a:solidFill>
                <a:latin typeface="DM Mono" panose="020B0509040201040103" pitchFamily="49" charset="77"/>
              </a:rPr>
              <a:t>.</a:t>
            </a:r>
            <a:r>
              <a:rPr lang="en-CA" dirty="0" err="1">
                <a:latin typeface="DM Mono" panose="020B0509040201040103" pitchFamily="49" charset="77"/>
              </a:rPr>
              <a:t>date</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err="1">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latin typeface="DM Mono" panose="020B0509040201040103" pitchFamily="49" charset="77"/>
              </a:rPr>
              <a:t>reviews_df</a:t>
            </a:r>
            <a:r>
              <a:rPr lang="en-CA" dirty="0" err="1">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groupby</a:t>
            </a:r>
            <a:r>
              <a:rPr lang="en-CA" dirty="0">
                <a:solidFill>
                  <a:srgbClr val="63A35C"/>
                </a:solidFill>
                <a:latin typeface="DM Mono" panose="020B0509040201040103" pitchFamily="49" charset="77"/>
              </a:rPr>
              <a:t>(</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business_id</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r>
              <a:rPr lang="en-CA" dirty="0">
                <a:solidFill>
                  <a:srgbClr val="0086B3"/>
                </a:solidFill>
                <a:latin typeface="DM Mono" panose="020B0509040201040103" pitchFamily="49" charset="77"/>
              </a:rPr>
              <a:t>count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latin typeface="DM Mono" panose="020B0509040201040103" pitchFamily="49" charset="77"/>
              </a:rPr>
              <a:t>reviews_df</a:t>
            </a:r>
            <a:r>
              <a:rPr lang="en-CA" dirty="0" err="1">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withColumnRenamed</a:t>
            </a:r>
            <a:r>
              <a:rPr lang="en-CA" dirty="0">
                <a:solidFill>
                  <a:srgbClr val="63A35C"/>
                </a:solidFill>
                <a:latin typeface="DM Mono" panose="020B0509040201040103" pitchFamily="49" charset="77"/>
              </a:rPr>
              <a:t>(</a:t>
            </a:r>
            <a:r>
              <a:rPr lang="en-CA" dirty="0">
                <a:solidFill>
                  <a:srgbClr val="183691"/>
                </a:solidFill>
                <a:latin typeface="DM Mono" panose="020B0509040201040103" pitchFamily="49" charset="77"/>
              </a:rPr>
              <a:t>"count"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num_reviews</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A71D5D"/>
                </a:solidFill>
                <a:latin typeface="DM Mono" panose="020B0509040201040103" pitchFamily="49" charset="77"/>
              </a:rPr>
              <a:t>return </a:t>
            </a:r>
            <a:r>
              <a:rPr lang="en-CA" dirty="0" err="1">
                <a:latin typeface="DM Mono" panose="020B0509040201040103" pitchFamily="49" charset="77"/>
              </a:rPr>
              <a:t>reviews_df</a:t>
            </a:r>
            <a:endParaRPr lang="en-US" dirty="0">
              <a:latin typeface="DM Mono" panose="020B0509040201040103" pitchFamily="49" charset="77"/>
            </a:endParaRPr>
          </a:p>
        </p:txBody>
      </p:sp>
      <p:sp>
        <p:nvSpPr>
          <p:cNvPr id="12" name="Rectangle 11">
            <a:extLst>
              <a:ext uri="{FF2B5EF4-FFF2-40B4-BE49-F238E27FC236}">
                <a16:creationId xmlns:a16="http://schemas.microsoft.com/office/drawing/2014/main" id="{0C5692FD-8356-36AF-7371-5744AD7FB96A}"/>
              </a:ext>
            </a:extLst>
          </p:cNvPr>
          <p:cNvSpPr/>
          <p:nvPr/>
        </p:nvSpPr>
        <p:spPr>
          <a:xfrm>
            <a:off x="1311728" y="3167743"/>
            <a:ext cx="6787243" cy="94705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70530865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78830" y="190008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ECF3E3C1-826D-07D1-5568-0D90137DBFD5}"/>
              </a:ext>
            </a:extLst>
          </p:cNvPr>
          <p:cNvSpPr txBox="1"/>
          <p:nvPr/>
        </p:nvSpPr>
        <p:spPr>
          <a:xfrm>
            <a:off x="749245" y="822870"/>
            <a:ext cx="10876698" cy="1323439"/>
          </a:xfrm>
          <a:prstGeom prst="rect">
            <a:avLst/>
          </a:prstGeom>
          <a:noFill/>
          <a:ln w="38100">
            <a:noFill/>
          </a:ln>
        </p:spPr>
        <p:txBody>
          <a:bodyPr wrap="square" rtlCol="0">
            <a:spAutoFit/>
          </a:bodyPr>
          <a:lstStyle/>
          <a:p>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3" name="Rectangle 2">
            <a:extLst>
              <a:ext uri="{FF2B5EF4-FFF2-40B4-BE49-F238E27FC236}">
                <a16:creationId xmlns:a16="http://schemas.microsoft.com/office/drawing/2014/main" id="{34CEC7DC-3DCA-57E5-061E-45AB0BDA1604}"/>
              </a:ext>
            </a:extLst>
          </p:cNvPr>
          <p:cNvSpPr/>
          <p:nvPr/>
        </p:nvSpPr>
        <p:spPr>
          <a:xfrm>
            <a:off x="978830" y="2511400"/>
            <a:ext cx="9046913" cy="3323987"/>
          </a:xfrm>
          <a:prstGeom prst="rect">
            <a:avLst/>
          </a:prstGeom>
        </p:spPr>
        <p:txBody>
          <a:bodyPr wrap="square">
            <a:spAutoFit/>
          </a:bodyPr>
          <a:lstStyle/>
          <a:p>
            <a:r>
              <a:rPr lang="en-CA" dirty="0">
                <a:solidFill>
                  <a:srgbClr val="A71D5D"/>
                </a:solidFill>
                <a:latin typeface="DM Mono" panose="020B0509040201040103" pitchFamily="49" charset="77"/>
              </a:rPr>
              <a:t>def </a:t>
            </a:r>
            <a:r>
              <a:rPr lang="en-CA" dirty="0" err="1">
                <a:solidFill>
                  <a:srgbClr val="795DA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r>
              <a:rPr lang="en-CA" dirty="0">
                <a:solidFill>
                  <a:srgbClr val="A71D5D"/>
                </a:solidFill>
                <a:latin typeface="DM Mono" panose="020B0509040201040103" pitchFamily="49" charset="77"/>
              </a:rPr>
              <a:t>:</a:t>
            </a:r>
            <a:br>
              <a:rPr lang="en-CA" dirty="0">
                <a:solidFill>
                  <a:srgbClr val="A71D5D"/>
                </a:solidFill>
                <a:latin typeface="DM Mono" panose="020B0509040201040103" pitchFamily="49" charset="77"/>
              </a:rPr>
            </a:br>
            <a:r>
              <a:rPr lang="en-CA" dirty="0">
                <a:solidFill>
                  <a:srgbClr val="A71D5D"/>
                </a:solidFill>
                <a:latin typeface="DM Mono" panose="020B0509040201040103" pitchFamily="49" charset="77"/>
              </a:rPr>
              <a:t>    </a:t>
            </a:r>
            <a:r>
              <a:rPr lang="en-CA" dirty="0" err="1">
                <a:latin typeface="DM Mono" panose="020B0509040201040103" pitchFamily="49" charset="77"/>
              </a:rPr>
              <a:t>mobile_reviews_df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p>
          <a:p>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mobile_reviews_df</a:t>
            </a:r>
            <a:endParaRPr lang="en-CA" dirty="0">
              <a:solidFill>
                <a:srgbClr val="0086B3"/>
              </a:solidFill>
              <a:latin typeface="DM Mono" panose="020B0509040201040103" pitchFamily="49" charset="77"/>
            </a:endParaRPr>
          </a:p>
          <a:p>
            <a:r>
              <a:rPr lang="en-CA" dirty="0">
                <a:solidFill>
                  <a:srgbClr val="0086B3"/>
                </a:solidFill>
                <a:latin typeface="DM Mono" panose="020B0509040201040103" pitchFamily="49" charset="77"/>
              </a:rPr>
              <a:t>      </a:t>
            </a:r>
            <a:r>
              <a:rPr lang="en-CA" dirty="0">
                <a:solidFill>
                  <a:srgbClr val="63A35C"/>
                </a:solidFill>
                <a:latin typeface="DM Mono" panose="020B0509040201040103" pitchFamily="49" charset="77"/>
              </a:rPr>
              <a:t>.</a:t>
            </a:r>
            <a:r>
              <a:rPr lang="en-CA" dirty="0">
                <a:solidFill>
                  <a:srgbClr val="0086B3"/>
                </a:solidFill>
                <a:latin typeface="DM Mono" panose="020B0509040201040103" pitchFamily="49" charset="77"/>
              </a:rPr>
              <a:t>join</a:t>
            </a:r>
            <a:r>
              <a:rPr lang="en-CA" dirty="0">
                <a:solidFill>
                  <a:srgbClr val="63A35C"/>
                </a:solidFill>
                <a:latin typeface="DM Mono" panose="020B0509040201040103" pitchFamily="49" charset="77"/>
              </a:rPr>
              <a:t>(</a:t>
            </a:r>
          </a:p>
          <a:p>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p>
          <a:p>
            <a:r>
              <a:rPr lang="en-CA" dirty="0">
                <a:solidFill>
                  <a:srgbClr val="63A35C"/>
                </a:solidFill>
                <a:latin typeface="DM Mono" panose="020B0509040201040103" pitchFamily="49" charset="77"/>
              </a:rPr>
              <a:t>        </a:t>
            </a:r>
            <a:r>
              <a:rPr lang="en-CA" dirty="0">
                <a:solidFill>
                  <a:srgbClr val="660099"/>
                </a:solidFill>
                <a:latin typeface="DM Mono" panose="020B0509040201040103" pitchFamily="49" charset="77"/>
              </a:rPr>
              <a:t>on</a:t>
            </a:r>
            <a:r>
              <a:rPr lang="en-CA" dirty="0">
                <a:solidFill>
                  <a:srgbClr val="A71D5D"/>
                </a:solidFill>
                <a:latin typeface="DM Mono" panose="020B0509040201040103" pitchFamily="49" charset="77"/>
              </a:rPr>
              <a:t>=</a:t>
            </a:r>
            <a:r>
              <a:rPr lang="en-CA" dirty="0">
                <a:solidFill>
                  <a:srgbClr val="63A35C"/>
                </a:solidFill>
                <a:latin typeface="DM Mono" panose="020B0509040201040103" pitchFamily="49" charset="77"/>
              </a:rPr>
              <a:t>[</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business_id'</a:t>
            </a:r>
            <a:r>
              <a:rPr lang="en-CA" dirty="0" err="1">
                <a:solidFill>
                  <a:srgbClr val="63A35C"/>
                </a:solidFill>
                <a:latin typeface="DM Mono" panose="020B0509040201040103" pitchFamily="49" charset="77"/>
              </a:rPr>
              <a:t>,</a:t>
            </a:r>
            <a:r>
              <a:rPr lang="en-CA" dirty="0" err="1">
                <a:solidFill>
                  <a:srgbClr val="183691"/>
                </a:solidFill>
                <a:latin typeface="DM Mono" panose="020B0509040201040103" pitchFamily="49" charset="77"/>
              </a:rPr>
              <a:t>'date</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user_id</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 </a:t>
            </a:r>
          </a:p>
          <a:p>
            <a:r>
              <a:rPr lang="en-CA" dirty="0">
                <a:solidFill>
                  <a:srgbClr val="63A35C"/>
                </a:solidFill>
                <a:latin typeface="DM Mono" panose="020B0509040201040103" pitchFamily="49" charset="77"/>
              </a:rPr>
              <a:t>        </a:t>
            </a:r>
            <a:r>
              <a:rPr lang="en-CA" dirty="0">
                <a:solidFill>
                  <a:srgbClr val="660099"/>
                </a:solidFill>
                <a:highlight>
                  <a:srgbClr val="FFFF00"/>
                </a:highlight>
                <a:latin typeface="DM Mono" panose="020B0509040201040103" pitchFamily="49" charset="77"/>
              </a:rPr>
              <a:t>how</a:t>
            </a:r>
            <a:r>
              <a:rPr lang="en-CA" dirty="0">
                <a:solidFill>
                  <a:srgbClr val="A71D5D"/>
                </a:solidFill>
                <a:highlight>
                  <a:srgbClr val="FFFF00"/>
                </a:highlight>
                <a:latin typeface="DM Mono" panose="020B0509040201040103" pitchFamily="49" charset="77"/>
              </a:rPr>
              <a:t>=</a:t>
            </a:r>
            <a:r>
              <a:rPr lang="en-CA" dirty="0">
                <a:solidFill>
                  <a:srgbClr val="183691"/>
                </a:solidFill>
                <a:highlight>
                  <a:srgbClr val="FFFF00"/>
                </a:highlight>
                <a:latin typeface="DM Mono" panose="020B0509040201040103" pitchFamily="49" charset="77"/>
              </a:rPr>
              <a:t>"</a:t>
            </a:r>
            <a:r>
              <a:rPr lang="en-CA" dirty="0" err="1">
                <a:solidFill>
                  <a:srgbClr val="183691"/>
                </a:solidFill>
                <a:highlight>
                  <a:srgbClr val="FFFF00"/>
                </a:highlight>
                <a:latin typeface="DM Mono" panose="020B0509040201040103" pitchFamily="49" charset="77"/>
              </a:rPr>
              <a:t>left_anti</a:t>
            </a:r>
            <a:r>
              <a:rPr lang="en-CA" dirty="0">
                <a:solidFill>
                  <a:srgbClr val="183691"/>
                </a:solidFill>
                <a:highlight>
                  <a:srgbClr val="FFFF00"/>
                </a:highlight>
                <a:latin typeface="DM Mono" panose="020B0509040201040103" pitchFamily="49" charset="77"/>
              </a:rPr>
              <a:t>”</a:t>
            </a:r>
            <a:r>
              <a:rPr lang="en-CA" dirty="0">
                <a:solidFill>
                  <a:srgbClr val="63A35C"/>
                </a:solidFill>
                <a:latin typeface="DM Mono" panose="020B0509040201040103" pitchFamily="49" charset="77"/>
              </a:rPr>
              <a:t>)</a:t>
            </a:r>
          </a:p>
          <a:p>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select</a:t>
            </a:r>
            <a:r>
              <a:rPr lang="en-CA" dirty="0">
                <a:solidFill>
                  <a:srgbClr val="63A35C"/>
                </a:solidFill>
                <a:latin typeface="DM Mono" panose="020B0509040201040103" pitchFamily="49" charset="77"/>
              </a:rPr>
              <a:t>(</a:t>
            </a:r>
          </a:p>
          <a:p>
            <a:r>
              <a:rPr lang="en-CA" dirty="0">
                <a:solidFill>
                  <a:srgbClr val="63A35C"/>
                </a:solidFill>
                <a:latin typeface="DM Mono" panose="020B0509040201040103" pitchFamily="49" charset="77"/>
              </a:rPr>
              <a:t>         </a:t>
            </a:r>
            <a:r>
              <a:rPr lang="en-CA" dirty="0">
                <a:solidFill>
                  <a:srgbClr val="A71D5D"/>
                </a:solidFill>
                <a:latin typeface="DM Mono" panose="020B0509040201040103" pitchFamily="49" charset="77"/>
              </a:rPr>
              <a:t>*</a:t>
            </a:r>
            <a:r>
              <a:rPr lang="en-CA" dirty="0" err="1">
                <a:solidFill>
                  <a:srgbClr val="0086B3"/>
                </a:solidFill>
                <a:latin typeface="DM Mono" panose="020B0509040201040103" pitchFamily="49" charset="77"/>
              </a:rPr>
              <a:t>mobile_reviews_df</a:t>
            </a:r>
            <a:r>
              <a:rPr lang="en-CA" dirty="0" err="1">
                <a:solidFill>
                  <a:srgbClr val="63A35C"/>
                </a:solidFill>
                <a:latin typeface="DM Mono" panose="020B0509040201040103" pitchFamily="49" charset="77"/>
              </a:rPr>
              <a:t>.</a:t>
            </a:r>
            <a:r>
              <a:rPr lang="en-CA" dirty="0" err="1">
                <a:latin typeface="DM Mono" panose="020B0509040201040103" pitchFamily="49" charset="77"/>
              </a:rPr>
              <a:t>columns</a:t>
            </a:r>
            <a:r>
              <a:rPr lang="en-CA" dirty="0">
                <a:solidFill>
                  <a:srgbClr val="63A35C"/>
                </a:solidFill>
                <a:latin typeface="DM Mono" panose="020B0509040201040103" pitchFamily="49" charset="77"/>
              </a:rPr>
              <a:t>)</a:t>
            </a:r>
          </a:p>
          <a:p>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err="1">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union</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latin typeface="DM Mono" panose="020B0509040201040103" pitchFamily="49" charset="77"/>
              </a:rPr>
              <a:t>reviews_df</a:t>
            </a:r>
            <a:r>
              <a:rPr lang="en-CA" dirty="0" err="1">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filter</a:t>
            </a:r>
            <a:r>
              <a:rPr lang="en-CA" dirty="0">
                <a:solidFill>
                  <a:srgbClr val="63A35C"/>
                </a:solidFill>
                <a:latin typeface="DM Mono" panose="020B0509040201040103" pitchFamily="49" charset="77"/>
              </a:rPr>
              <a:t>(</a:t>
            </a:r>
            <a:r>
              <a:rPr lang="en-CA" dirty="0" err="1">
                <a:latin typeface="DM Mono" panose="020B0509040201040103" pitchFamily="49" charset="77"/>
              </a:rPr>
              <a:t>reviews_df</a:t>
            </a:r>
            <a:r>
              <a:rPr lang="en-CA" dirty="0" err="1">
                <a:solidFill>
                  <a:srgbClr val="63A35C"/>
                </a:solidFill>
                <a:latin typeface="DM Mono" panose="020B0509040201040103" pitchFamily="49" charset="77"/>
              </a:rPr>
              <a:t>.</a:t>
            </a:r>
            <a:r>
              <a:rPr lang="en-CA" dirty="0" err="1">
                <a:latin typeface="DM Mono" panose="020B0509040201040103" pitchFamily="49" charset="77"/>
              </a:rPr>
              <a:t>date</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err="1">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latin typeface="DM Mono" panose="020B0509040201040103" pitchFamily="49" charset="77"/>
              </a:rPr>
              <a:t>reviews_df</a:t>
            </a:r>
            <a:r>
              <a:rPr lang="en-CA" dirty="0" err="1">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groupby</a:t>
            </a:r>
            <a:r>
              <a:rPr lang="en-CA" dirty="0">
                <a:solidFill>
                  <a:srgbClr val="63A35C"/>
                </a:solidFill>
                <a:latin typeface="DM Mono" panose="020B0509040201040103" pitchFamily="49" charset="77"/>
              </a:rPr>
              <a:t>(</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business_id</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r>
              <a:rPr lang="en-CA" dirty="0">
                <a:solidFill>
                  <a:srgbClr val="0086B3"/>
                </a:solidFill>
                <a:latin typeface="DM Mono" panose="020B0509040201040103" pitchFamily="49" charset="77"/>
              </a:rPr>
              <a:t>count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latin typeface="DM Mono" panose="020B0509040201040103" pitchFamily="49" charset="77"/>
              </a:rPr>
              <a:t>reviews_df</a:t>
            </a:r>
            <a:r>
              <a:rPr lang="en-CA" dirty="0" err="1">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withColumnRenamed</a:t>
            </a:r>
            <a:r>
              <a:rPr lang="en-CA" dirty="0">
                <a:solidFill>
                  <a:srgbClr val="63A35C"/>
                </a:solidFill>
                <a:latin typeface="DM Mono" panose="020B0509040201040103" pitchFamily="49" charset="77"/>
              </a:rPr>
              <a:t>(</a:t>
            </a:r>
            <a:r>
              <a:rPr lang="en-CA" dirty="0">
                <a:solidFill>
                  <a:srgbClr val="183691"/>
                </a:solidFill>
                <a:latin typeface="DM Mono" panose="020B0509040201040103" pitchFamily="49" charset="77"/>
              </a:rPr>
              <a:t>"count"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num_reviews</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A71D5D"/>
                </a:solidFill>
                <a:latin typeface="DM Mono" panose="020B0509040201040103" pitchFamily="49" charset="77"/>
              </a:rPr>
              <a:t>return </a:t>
            </a:r>
            <a:r>
              <a:rPr lang="en-CA" dirty="0" err="1">
                <a:latin typeface="DM Mono" panose="020B0509040201040103" pitchFamily="49" charset="77"/>
              </a:rPr>
              <a:t>reviews_df</a:t>
            </a:r>
            <a:endParaRPr lang="en-US" dirty="0">
              <a:latin typeface="DM Mono" panose="020B0509040201040103" pitchFamily="49" charset="77"/>
            </a:endParaRPr>
          </a:p>
        </p:txBody>
      </p:sp>
      <p:pic>
        <p:nvPicPr>
          <p:cNvPr id="10" name="Picture 2">
            <a:extLst>
              <a:ext uri="{FF2B5EF4-FFF2-40B4-BE49-F238E27FC236}">
                <a16:creationId xmlns:a16="http://schemas.microsoft.com/office/drawing/2014/main" id="{52CADAE7-E73C-F198-495D-90AF81F71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817316" y="3711146"/>
            <a:ext cx="581080" cy="452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991143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ppt_x"/>
                                          </p:val>
                                        </p:tav>
                                      </p:tavLst>
                                    </p:anim>
                                    <p:anim calcmode="lin" valueType="num">
                                      <p:cBhvr additive="base">
                                        <p:cTn id="7" dur="500"/>
                                        <p:tgtEl>
                                          <p:spTgt spid="3"/>
                                        </p:tgtEl>
                                        <p:attrNameLst>
                                          <p:attrName>ppt_y</p:attrName>
                                        </p:attrNameLst>
                                      </p:cBhvr>
                                      <p:tavLst>
                                        <p:tav tm="0">
                                          <p:val>
                                            <p:strVal val="ppt_y"/>
                                          </p:val>
                                        </p:tav>
                                        <p:tav tm="100000">
                                          <p:val>
                                            <p:strVal val="1+ppt_h/2"/>
                                          </p:val>
                                        </p:tav>
                                      </p:tavLst>
                                    </p:anim>
                                    <p:set>
                                      <p:cBhvr>
                                        <p:cTn id="8" dur="1" fill="hold">
                                          <p:stCondLst>
                                            <p:cond delay="499"/>
                                          </p:stCondLst>
                                        </p:cTn>
                                        <p:tgtEl>
                                          <p:spTgt spid="3"/>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10"/>
                                        </p:tgtEl>
                                        <p:attrNameLst>
                                          <p:attrName>ppt_x</p:attrName>
                                        </p:attrNameLst>
                                      </p:cBhvr>
                                      <p:tavLst>
                                        <p:tav tm="0">
                                          <p:val>
                                            <p:strVal val="ppt_x"/>
                                          </p:val>
                                        </p:tav>
                                        <p:tav tm="100000">
                                          <p:val>
                                            <p:strVal val="ppt_x"/>
                                          </p:val>
                                        </p:tav>
                                      </p:tavLst>
                                    </p:anim>
                                    <p:anim calcmode="lin" valueType="num">
                                      <p:cBhvr additive="base">
                                        <p:cTn id="11" dur="500"/>
                                        <p:tgtEl>
                                          <p:spTgt spid="10"/>
                                        </p:tgtEl>
                                        <p:attrNameLst>
                                          <p:attrName>ppt_y</p:attrName>
                                        </p:attrNameLst>
                                      </p:cBhvr>
                                      <p:tavLst>
                                        <p:tav tm="0">
                                          <p:val>
                                            <p:strVal val="ppt_y"/>
                                          </p:val>
                                        </p:tav>
                                        <p:tav tm="100000">
                                          <p:val>
                                            <p:strVal val="1+ppt_h/2"/>
                                          </p:val>
                                        </p:tav>
                                      </p:tavLst>
                                    </p:anim>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a:off x="0" y="3979288"/>
            <a:ext cx="12188825" cy="1474456"/>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749245" y="471651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ECF3E3C1-826D-07D1-5568-0D90137DBFD5}"/>
              </a:ext>
            </a:extLst>
          </p:cNvPr>
          <p:cNvSpPr txBox="1"/>
          <p:nvPr/>
        </p:nvSpPr>
        <p:spPr>
          <a:xfrm>
            <a:off x="524933" y="3469221"/>
            <a:ext cx="10876698" cy="1077218"/>
          </a:xfrm>
          <a:prstGeom prst="rect">
            <a:avLst/>
          </a:prstGeom>
          <a:noFill/>
          <a:ln w="38100">
            <a:noFill/>
          </a:ln>
        </p:spPr>
        <p:txBody>
          <a:bodyPr wrap="square" rtlCol="0">
            <a:spAutoFit/>
          </a:bodyPr>
          <a:lstStyle/>
          <a:p>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pic>
        <p:nvPicPr>
          <p:cNvPr id="15" name="Picture 2">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170112" y="3879154"/>
            <a:ext cx="581080" cy="45262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852C014-DE0A-3AB8-DEA4-01C2D3CF98C7}"/>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37727631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flipV="1">
            <a:off x="0" y="1088674"/>
            <a:ext cx="12188825" cy="2890614"/>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71871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ECF3E3C1-826D-07D1-5568-0D90137DBFD5}"/>
              </a:ext>
            </a:extLst>
          </p:cNvPr>
          <p:cNvSpPr txBox="1"/>
          <p:nvPr/>
        </p:nvSpPr>
        <p:spPr>
          <a:xfrm>
            <a:off x="716587" y="3464107"/>
            <a:ext cx="10876698" cy="1077218"/>
          </a:xfrm>
          <a:prstGeom prst="rect">
            <a:avLst/>
          </a:prstGeom>
          <a:noFill/>
          <a:ln w="38100">
            <a:noFill/>
          </a:ln>
        </p:spPr>
        <p:txBody>
          <a:bodyPr wrap="square" rtlCol="0">
            <a:spAutoFit/>
          </a:bodyPr>
          <a:lstStyle/>
          <a:p>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pic>
        <p:nvPicPr>
          <p:cNvPr id="15" name="Picture 2">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426047" y="3910879"/>
            <a:ext cx="581080" cy="45262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6CA6B65-BFC2-EE8A-7B0C-65FAA8CF7BB1}"/>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4071948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6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a:t>
            </a:fld>
            <a:endParaRPr dirty="0"/>
          </a:p>
        </p:txBody>
      </p:sp>
      <p:sp>
        <p:nvSpPr>
          <p:cNvPr id="522" name="Google Shape;522;p64"/>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23" name="Google Shape;523;p64"/>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The PANDEMIC_RECOVERY table</a:t>
            </a:r>
            <a:endParaRPr dirty="0"/>
          </a:p>
        </p:txBody>
      </p:sp>
      <p:sp>
        <p:nvSpPr>
          <p:cNvPr id="525" name="Google Shape;525;p64"/>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233910D9-B704-D6ED-9636-11CDEAD4C816}"/>
              </a:ext>
            </a:extLst>
          </p:cNvPr>
          <p:cNvGraphicFramePr/>
          <p:nvPr>
            <p:extLst>
              <p:ext uri="{D42A27DB-BD31-4B8C-83A1-F6EECF244321}">
                <p14:modId xmlns:p14="http://schemas.microsoft.com/office/powerpoint/2010/main" val="3899935938"/>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26" name="Google Shape;526;p64"/>
          <p:cNvSpPr/>
          <p:nvPr/>
        </p:nvSpPr>
        <p:spPr>
          <a:xfrm>
            <a:off x="339950" y="1866323"/>
            <a:ext cx="4825816" cy="4296901"/>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27" name="Google Shape;527;p64"/>
          <p:cNvSpPr/>
          <p:nvPr/>
        </p:nvSpPr>
        <p:spPr>
          <a:xfrm>
            <a:off x="6780810" y="1813800"/>
            <a:ext cx="5138840" cy="4296900"/>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9" name="Rectangle 8">
            <a:extLst>
              <a:ext uri="{FF2B5EF4-FFF2-40B4-BE49-F238E27FC236}">
                <a16:creationId xmlns:a16="http://schemas.microsoft.com/office/drawing/2014/main" id="{8C5E2E34-9939-9ED2-D80C-7D3D38443EFF}"/>
              </a:ext>
            </a:extLst>
          </p:cNvPr>
          <p:cNvSpPr/>
          <p:nvPr/>
        </p:nvSpPr>
        <p:spPr>
          <a:xfrm>
            <a:off x="749245" y="3514116"/>
            <a:ext cx="10655111" cy="78098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0" name="Rectangle 9">
            <a:extLst>
              <a:ext uri="{FF2B5EF4-FFF2-40B4-BE49-F238E27FC236}">
                <a16:creationId xmlns:a16="http://schemas.microsoft.com/office/drawing/2014/main" id="{D4A651B1-7C59-7169-E129-84016492327F}"/>
              </a:ext>
            </a:extLst>
          </p:cNvPr>
          <p:cNvSpPr/>
          <p:nvPr/>
        </p:nvSpPr>
        <p:spPr>
          <a:xfrm>
            <a:off x="745055" y="4767568"/>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 name="Rectangle 1">
            <a:extLst>
              <a:ext uri="{FF2B5EF4-FFF2-40B4-BE49-F238E27FC236}">
                <a16:creationId xmlns:a16="http://schemas.microsoft.com/office/drawing/2014/main" id="{AC8A58E5-5EA7-2839-FCD7-3B16B38CCBC9}"/>
              </a:ext>
            </a:extLst>
          </p:cNvPr>
          <p:cNvSpPr/>
          <p:nvPr/>
        </p:nvSpPr>
        <p:spPr>
          <a:xfrm>
            <a:off x="524933" y="1032287"/>
            <a:ext cx="10914647" cy="2148913"/>
          </a:xfrm>
          <a:prstGeom prst="rect">
            <a:avLst/>
          </a:prstGeom>
          <a:solidFill>
            <a:srgbClr val="85DD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Arrange, Act, Assert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71871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ECF3E3C1-826D-07D1-5568-0D90137DBFD5}"/>
              </a:ext>
            </a:extLst>
          </p:cNvPr>
          <p:cNvSpPr txBox="1"/>
          <p:nvPr/>
        </p:nvSpPr>
        <p:spPr>
          <a:xfrm>
            <a:off x="716587" y="3464107"/>
            <a:ext cx="10876698" cy="1077218"/>
          </a:xfrm>
          <a:prstGeom prst="rect">
            <a:avLst/>
          </a:prstGeom>
          <a:noFill/>
          <a:ln w="38100">
            <a:noFill/>
          </a:ln>
        </p:spPr>
        <p:txBody>
          <a:bodyPr wrap="square" rtlCol="0">
            <a:spAutoFit/>
          </a:bodyPr>
          <a:lstStyle/>
          <a:p>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12" name="TextBox 11">
            <a:extLst>
              <a:ext uri="{FF2B5EF4-FFF2-40B4-BE49-F238E27FC236}">
                <a16:creationId xmlns:a16="http://schemas.microsoft.com/office/drawing/2014/main" id="{810EC67A-AD0C-B9FC-D221-E2F971161152}"/>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870718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ctangle 9">
            <a:extLst>
              <a:ext uri="{FF2B5EF4-FFF2-40B4-BE49-F238E27FC236}">
                <a16:creationId xmlns:a16="http://schemas.microsoft.com/office/drawing/2014/main" id="{6EC27C02-5750-E75A-77F0-41CEEE80B006}"/>
              </a:ext>
            </a:extLst>
          </p:cNvPr>
          <p:cNvSpPr/>
          <p:nvPr/>
        </p:nvSpPr>
        <p:spPr>
          <a:xfrm>
            <a:off x="524933" y="1032287"/>
            <a:ext cx="10914647" cy="2148914"/>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71871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ECF3E3C1-826D-07D1-5568-0D90137DBFD5}"/>
              </a:ext>
            </a:extLst>
          </p:cNvPr>
          <p:cNvSpPr txBox="1"/>
          <p:nvPr/>
        </p:nvSpPr>
        <p:spPr>
          <a:xfrm>
            <a:off x="716587" y="3464107"/>
            <a:ext cx="10876698" cy="1077218"/>
          </a:xfrm>
          <a:prstGeom prst="rect">
            <a:avLst/>
          </a:prstGeom>
          <a:noFill/>
          <a:ln w="38100">
            <a:noFill/>
          </a:ln>
        </p:spPr>
        <p:txBody>
          <a:bodyPr wrap="square" rtlCol="0">
            <a:spAutoFit/>
          </a:bodyPr>
          <a:lstStyle/>
          <a:p>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9" name="TextBox 8">
            <a:extLst>
              <a:ext uri="{FF2B5EF4-FFF2-40B4-BE49-F238E27FC236}">
                <a16:creationId xmlns:a16="http://schemas.microsoft.com/office/drawing/2014/main" id="{930F2AB1-C19F-6CE0-EC1C-907CE14073EB}"/>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1339596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ctangle 9">
            <a:extLst>
              <a:ext uri="{FF2B5EF4-FFF2-40B4-BE49-F238E27FC236}">
                <a16:creationId xmlns:a16="http://schemas.microsoft.com/office/drawing/2014/main" id="{6EC27C02-5750-E75A-77F0-41CEEE80B006}"/>
              </a:ext>
            </a:extLst>
          </p:cNvPr>
          <p:cNvSpPr/>
          <p:nvPr/>
        </p:nvSpPr>
        <p:spPr>
          <a:xfrm>
            <a:off x="465679" y="2048933"/>
            <a:ext cx="10659300" cy="257985"/>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71871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ECF3E3C1-826D-07D1-5568-0D90137DBFD5}"/>
              </a:ext>
            </a:extLst>
          </p:cNvPr>
          <p:cNvSpPr txBox="1"/>
          <p:nvPr/>
        </p:nvSpPr>
        <p:spPr>
          <a:xfrm>
            <a:off x="716587" y="3464107"/>
            <a:ext cx="10876698" cy="1077218"/>
          </a:xfrm>
          <a:prstGeom prst="rect">
            <a:avLst/>
          </a:prstGeom>
          <a:noFill/>
          <a:ln w="38100">
            <a:noFill/>
          </a:ln>
        </p:spPr>
        <p:txBody>
          <a:bodyPr wrap="square" rtlCol="0">
            <a:spAutoFit/>
          </a:bodyPr>
          <a:lstStyle/>
          <a:p>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9" name="TextBox 8">
            <a:extLst>
              <a:ext uri="{FF2B5EF4-FFF2-40B4-BE49-F238E27FC236}">
                <a16:creationId xmlns:a16="http://schemas.microsoft.com/office/drawing/2014/main" id="{D627828A-4FBF-0546-6089-F810EA49CD0B}"/>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2" name="Rectangle 11">
            <a:extLst>
              <a:ext uri="{FF2B5EF4-FFF2-40B4-BE49-F238E27FC236}">
                <a16:creationId xmlns:a16="http://schemas.microsoft.com/office/drawing/2014/main" id="{6102DE34-0FBA-128F-F325-F897CE19F596}"/>
              </a:ext>
            </a:extLst>
          </p:cNvPr>
          <p:cNvSpPr/>
          <p:nvPr/>
        </p:nvSpPr>
        <p:spPr>
          <a:xfrm>
            <a:off x="465679" y="2545623"/>
            <a:ext cx="10659300" cy="257985"/>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242691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71871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ECF3E3C1-826D-07D1-5568-0D90137DBFD5}"/>
              </a:ext>
            </a:extLst>
          </p:cNvPr>
          <p:cNvSpPr txBox="1"/>
          <p:nvPr/>
        </p:nvSpPr>
        <p:spPr>
          <a:xfrm>
            <a:off x="716587" y="3464107"/>
            <a:ext cx="10876698" cy="1077218"/>
          </a:xfrm>
          <a:prstGeom prst="rect">
            <a:avLst/>
          </a:prstGeom>
          <a:noFill/>
          <a:ln w="38100">
            <a:noFill/>
          </a:ln>
        </p:spPr>
        <p:txBody>
          <a:bodyPr wrap="square" rtlCol="0">
            <a:spAutoFit/>
          </a:bodyPr>
          <a:lstStyle/>
          <a:p>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9" name="TextBox 8">
            <a:extLst>
              <a:ext uri="{FF2B5EF4-FFF2-40B4-BE49-F238E27FC236}">
                <a16:creationId xmlns:a16="http://schemas.microsoft.com/office/drawing/2014/main" id="{1E11B0A5-BFAD-59A8-871C-2F3748E35E64}"/>
              </a:ext>
            </a:extLst>
          </p:cNvPr>
          <p:cNvSpPr txBox="1"/>
          <p:nvPr/>
        </p:nvSpPr>
        <p:spPr>
          <a:xfrm>
            <a:off x="524933" y="1032287"/>
            <a:ext cx="11243734"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3" name="Rectangle 2">
            <a:extLst>
              <a:ext uri="{FF2B5EF4-FFF2-40B4-BE49-F238E27FC236}">
                <a16:creationId xmlns:a16="http://schemas.microsoft.com/office/drawing/2014/main" id="{7257B7F5-7847-425A-210C-DD38DB51A40C}"/>
              </a:ext>
            </a:extLst>
          </p:cNvPr>
          <p:cNvSpPr/>
          <p:nvPr/>
        </p:nvSpPr>
        <p:spPr>
          <a:xfrm>
            <a:off x="770629" y="2250056"/>
            <a:ext cx="8615893" cy="338554"/>
          </a:xfrm>
          <a:prstGeom prst="rect">
            <a:avLst/>
          </a:prstGeom>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4" name="Rectangle 3">
            <a:extLst>
              <a:ext uri="{FF2B5EF4-FFF2-40B4-BE49-F238E27FC236}">
                <a16:creationId xmlns:a16="http://schemas.microsoft.com/office/drawing/2014/main" id="{ABAE2024-9D58-15E8-316E-4574AAA39573}"/>
              </a:ext>
            </a:extLst>
          </p:cNvPr>
          <p:cNvSpPr/>
          <p:nvPr/>
        </p:nvSpPr>
        <p:spPr>
          <a:xfrm>
            <a:off x="768706" y="2732754"/>
            <a:ext cx="9390798" cy="338554"/>
          </a:xfrm>
          <a:prstGeom prst="rect">
            <a:avLst/>
          </a:prstGeom>
        </p:spPr>
        <p:txBody>
          <a:bodyPr wrap="square">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Tree>
    <p:extLst>
      <p:ext uri="{BB962C8B-B14F-4D97-AF65-F5344CB8AC3E}">
        <p14:creationId xmlns:p14="http://schemas.microsoft.com/office/powerpoint/2010/main" val="282714798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12533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ECF3E3C1-826D-07D1-5568-0D90137DBFD5}"/>
              </a:ext>
            </a:extLst>
          </p:cNvPr>
          <p:cNvSpPr txBox="1"/>
          <p:nvPr/>
        </p:nvSpPr>
        <p:spPr>
          <a:xfrm>
            <a:off x="716587" y="2912902"/>
            <a:ext cx="10876698" cy="1077218"/>
          </a:xfrm>
          <a:prstGeom prst="rect">
            <a:avLst/>
          </a:prstGeom>
          <a:noFill/>
          <a:ln w="38100">
            <a:noFill/>
          </a:ln>
        </p:spPr>
        <p:txBody>
          <a:bodyPr wrap="square" rtlCol="0">
            <a:spAutoFit/>
          </a:bodyPr>
          <a:lstStyle/>
          <a:p>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9" name="TextBox 8">
            <a:extLst>
              <a:ext uri="{FF2B5EF4-FFF2-40B4-BE49-F238E27FC236}">
                <a16:creationId xmlns:a16="http://schemas.microsoft.com/office/drawing/2014/main" id="{E416E18C-8247-05CF-4298-AE003CC479AC}"/>
              </a:ext>
            </a:extLst>
          </p:cNvPr>
          <p:cNvSpPr txBox="1"/>
          <p:nvPr/>
        </p:nvSpPr>
        <p:spPr>
          <a:xfrm>
            <a:off x="524933" y="1032287"/>
            <a:ext cx="11243734"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10" name="Rectangle 9">
            <a:extLst>
              <a:ext uri="{FF2B5EF4-FFF2-40B4-BE49-F238E27FC236}">
                <a16:creationId xmlns:a16="http://schemas.microsoft.com/office/drawing/2014/main" id="{F88B023D-7089-91FE-036B-6AD73DEF56B6}"/>
              </a:ext>
            </a:extLst>
          </p:cNvPr>
          <p:cNvSpPr/>
          <p:nvPr/>
        </p:nvSpPr>
        <p:spPr>
          <a:xfrm>
            <a:off x="770629" y="2042375"/>
            <a:ext cx="8615893" cy="338554"/>
          </a:xfrm>
          <a:prstGeom prst="rect">
            <a:avLst/>
          </a:prstGeom>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2" name="Rectangle 11">
            <a:extLst>
              <a:ext uri="{FF2B5EF4-FFF2-40B4-BE49-F238E27FC236}">
                <a16:creationId xmlns:a16="http://schemas.microsoft.com/office/drawing/2014/main" id="{96EED774-450C-CA5F-E7B2-64996B31C4B9}"/>
              </a:ext>
            </a:extLst>
          </p:cNvPr>
          <p:cNvSpPr/>
          <p:nvPr/>
        </p:nvSpPr>
        <p:spPr>
          <a:xfrm>
            <a:off x="768706" y="2333688"/>
            <a:ext cx="9390798" cy="338554"/>
          </a:xfrm>
          <a:prstGeom prst="rect">
            <a:avLst/>
          </a:prstGeom>
        </p:spPr>
        <p:txBody>
          <a:bodyPr wrap="square">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Tree>
    <p:extLst>
      <p:ext uri="{BB962C8B-B14F-4D97-AF65-F5344CB8AC3E}">
        <p14:creationId xmlns:p14="http://schemas.microsoft.com/office/powerpoint/2010/main" val="1488618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AF1A1-61F9-9BCB-DBF1-DDECBE45C0B3}"/>
              </a:ext>
            </a:extLst>
          </p:cNvPr>
          <p:cNvSpPr>
            <a:spLocks noGrp="1"/>
          </p:cNvSpPr>
          <p:nvPr>
            <p:ph type="title"/>
          </p:nvPr>
        </p:nvSpPr>
        <p:spPr/>
        <p:txBody>
          <a:bodyPr/>
          <a:lstStyle/>
          <a:p>
            <a:r>
              <a:rPr lang="en-US" dirty="0"/>
              <a:t>Go higher level</a:t>
            </a:r>
          </a:p>
        </p:txBody>
      </p:sp>
      <p:sp>
        <p:nvSpPr>
          <p:cNvPr id="3" name="Subtitle 2">
            <a:extLst>
              <a:ext uri="{FF2B5EF4-FFF2-40B4-BE49-F238E27FC236}">
                <a16:creationId xmlns:a16="http://schemas.microsoft.com/office/drawing/2014/main" id="{D89831F2-BC0D-3C21-4B9F-8E7AE5D99D7C}"/>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D42D09E2-6AFA-5A0F-04EF-FA150F5BF163}"/>
              </a:ext>
            </a:extLst>
          </p:cNvPr>
          <p:cNvSpPr>
            <a:spLocks noGrp="1"/>
          </p:cNvSpPr>
          <p:nvPr>
            <p:ph type="body" idx="2"/>
          </p:nvPr>
        </p:nvSpPr>
        <p:spPr>
          <a:solidFill>
            <a:schemeClr val="accent1"/>
          </a:solidFill>
        </p:spPr>
        <p:txBody>
          <a:bodyPr/>
          <a:lstStyle/>
          <a:p>
            <a:endParaRPr lang="en-US" dirty="0"/>
          </a:p>
        </p:txBody>
      </p:sp>
      <p:sp>
        <p:nvSpPr>
          <p:cNvPr id="5" name="Slide Number Placeholder 4">
            <a:extLst>
              <a:ext uri="{FF2B5EF4-FFF2-40B4-BE49-F238E27FC236}">
                <a16:creationId xmlns:a16="http://schemas.microsoft.com/office/drawing/2014/main" id="{BF3E6BDF-923B-7D22-B4BF-0EB140AA73F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185</a:t>
            </a:fld>
            <a:endParaRPr lang="en" dirty="0"/>
          </a:p>
        </p:txBody>
      </p:sp>
    </p:spTree>
    <p:extLst>
      <p:ext uri="{BB962C8B-B14F-4D97-AF65-F5344CB8AC3E}">
        <p14:creationId xmlns:p14="http://schemas.microsoft.com/office/powerpoint/2010/main" val="109161228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3925429"/>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ECF3E3C1-826D-07D1-5568-0D90137DBFD5}"/>
              </a:ext>
            </a:extLst>
          </p:cNvPr>
          <p:cNvSpPr txBox="1"/>
          <p:nvPr/>
        </p:nvSpPr>
        <p:spPr>
          <a:xfrm>
            <a:off x="700258" y="2763982"/>
            <a:ext cx="10876698" cy="1077218"/>
          </a:xfrm>
          <a:prstGeom prst="rect">
            <a:avLst/>
          </a:prstGeom>
          <a:noFill/>
          <a:ln w="38100">
            <a:noFill/>
          </a:ln>
        </p:spPr>
        <p:txBody>
          <a:bodyPr wrap="square" rtlCol="0">
            <a:spAutoFit/>
          </a:bodyPr>
          <a:lstStyle/>
          <a:p>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323439"/>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2" name="Rectangle 1">
            <a:extLst>
              <a:ext uri="{FF2B5EF4-FFF2-40B4-BE49-F238E27FC236}">
                <a16:creationId xmlns:a16="http://schemas.microsoft.com/office/drawing/2014/main" id="{7A534D55-65D2-F603-542A-5CADDA28A791}"/>
              </a:ext>
            </a:extLst>
          </p:cNvPr>
          <p:cNvSpPr/>
          <p:nvPr/>
        </p:nvSpPr>
        <p:spPr>
          <a:xfrm>
            <a:off x="929843" y="2763982"/>
            <a:ext cx="6973186" cy="415498"/>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16831323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3925429"/>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ECF3E3C1-826D-07D1-5568-0D90137DBFD5}"/>
              </a:ext>
            </a:extLst>
          </p:cNvPr>
          <p:cNvSpPr txBox="1"/>
          <p:nvPr/>
        </p:nvSpPr>
        <p:spPr>
          <a:xfrm>
            <a:off x="700258" y="2763982"/>
            <a:ext cx="10876698" cy="1077218"/>
          </a:xfrm>
          <a:prstGeom prst="rect">
            <a:avLst/>
          </a:prstGeom>
          <a:noFill/>
          <a:ln w="38100">
            <a:noFill/>
          </a:ln>
        </p:spPr>
        <p:txBody>
          <a:bodyPr wrap="square" rtlCol="0">
            <a:spAutoFit/>
          </a:bodyPr>
          <a:lstStyle/>
          <a:p>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323439"/>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CA" sz="1600" dirty="0">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9" name="Rectangle 8">
            <a:extLst>
              <a:ext uri="{FF2B5EF4-FFF2-40B4-BE49-F238E27FC236}">
                <a16:creationId xmlns:a16="http://schemas.microsoft.com/office/drawing/2014/main" id="{4521A5C3-C7FC-42A5-2BF3-A93F1C0E3464}"/>
              </a:ext>
            </a:extLst>
          </p:cNvPr>
          <p:cNvSpPr/>
          <p:nvPr/>
        </p:nvSpPr>
        <p:spPr>
          <a:xfrm>
            <a:off x="879273" y="1806129"/>
            <a:ext cx="8141972" cy="338554"/>
          </a:xfrm>
          <a:prstGeom prst="rect">
            <a:avLst/>
          </a:prstGeom>
        </p:spPr>
        <p:txBody>
          <a:bodyPr wrap="none">
            <a:spAutoFit/>
          </a:bodyPr>
          <a:lstStyle/>
          <a:p>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p:txBody>
      </p:sp>
    </p:spTree>
    <p:extLst>
      <p:ext uri="{BB962C8B-B14F-4D97-AF65-F5344CB8AC3E}">
        <p14:creationId xmlns:p14="http://schemas.microsoft.com/office/powerpoint/2010/main" val="3184808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24519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ECF3E3C1-826D-07D1-5568-0D90137DBFD5}"/>
              </a:ext>
            </a:extLst>
          </p:cNvPr>
          <p:cNvSpPr txBox="1"/>
          <p:nvPr/>
        </p:nvSpPr>
        <p:spPr>
          <a:xfrm>
            <a:off x="732916" y="3224334"/>
            <a:ext cx="10876698" cy="1077218"/>
          </a:xfrm>
          <a:prstGeom prst="rect">
            <a:avLst/>
          </a:prstGeom>
          <a:noFill/>
          <a:ln w="38100">
            <a:noFill/>
          </a:ln>
        </p:spPr>
        <p:txBody>
          <a:bodyPr wrap="square" rtlCol="0">
            <a:spAutoFit/>
          </a:bodyPr>
          <a:lstStyle/>
          <a:p>
            <a:r>
              <a:rPr lang="en-CA" sz="1600" dirty="0">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323439"/>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3" name="Rectangle 2">
            <a:extLst>
              <a:ext uri="{FF2B5EF4-FFF2-40B4-BE49-F238E27FC236}">
                <a16:creationId xmlns:a16="http://schemas.microsoft.com/office/drawing/2014/main" id="{7F4837B8-7705-0037-CFFE-B0AA31FF5857}"/>
              </a:ext>
            </a:extLst>
          </p:cNvPr>
          <p:cNvSpPr/>
          <p:nvPr/>
        </p:nvSpPr>
        <p:spPr>
          <a:xfrm>
            <a:off x="862097" y="2911383"/>
            <a:ext cx="8141972" cy="338554"/>
          </a:xfrm>
          <a:prstGeom prst="rect">
            <a:avLst/>
          </a:prstGeom>
        </p:spPr>
        <p:txBody>
          <a:bodyPr wrap="none">
            <a:spAutoFit/>
          </a:bodyPr>
          <a:lstStyle/>
          <a:p>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p:txBody>
      </p:sp>
    </p:spTree>
    <p:extLst>
      <p:ext uri="{BB962C8B-B14F-4D97-AF65-F5344CB8AC3E}">
        <p14:creationId xmlns:p14="http://schemas.microsoft.com/office/powerpoint/2010/main" val="3164243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71871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07721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8" name="!!act">
            <a:extLst>
              <a:ext uri="{FF2B5EF4-FFF2-40B4-BE49-F238E27FC236}">
                <a16:creationId xmlns:a16="http://schemas.microsoft.com/office/drawing/2014/main" id="{15D85B71-4C0D-B814-275C-F1C7B1937279}"/>
              </a:ext>
            </a:extLst>
          </p:cNvPr>
          <p:cNvSpPr txBox="1"/>
          <p:nvPr/>
        </p:nvSpPr>
        <p:spPr>
          <a:xfrm>
            <a:off x="749245" y="2926832"/>
            <a:ext cx="10876698" cy="1323439"/>
          </a:xfrm>
          <a:prstGeom prst="rect">
            <a:avLst/>
          </a:prstGeom>
          <a:noFill/>
          <a:ln w="38100">
            <a:noFill/>
          </a:ln>
        </p:spPr>
        <p:txBody>
          <a:bodyPr wrap="square" rtlCol="0">
            <a:spAutoFit/>
          </a:bodyPr>
          <a:lstStyle/>
          <a:p>
            <a:r>
              <a:rPr lang="en-CA" sz="1600" dirty="0">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389740059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6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a:t>
            </a:fld>
            <a:endParaRPr dirty="0"/>
          </a:p>
        </p:txBody>
      </p:sp>
      <p:sp>
        <p:nvSpPr>
          <p:cNvPr id="533" name="Google Shape;533;p65"/>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34" name="Google Shape;534;p65"/>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sp>
        <p:nvSpPr>
          <p:cNvPr id="536" name="Google Shape;536;p65"/>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75580481-96E2-1416-0129-571EB610965B}"/>
              </a:ext>
            </a:extLst>
          </p:cNvPr>
          <p:cNvGraphicFramePr/>
          <p:nvPr>
            <p:extLst>
              <p:ext uri="{D42A27DB-BD31-4B8C-83A1-F6EECF244321}">
                <p14:modId xmlns:p14="http://schemas.microsoft.com/office/powerpoint/2010/main" val="974774038"/>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37" name="Google Shape;537;p65"/>
          <p:cNvSpPr/>
          <p:nvPr/>
        </p:nvSpPr>
        <p:spPr>
          <a:xfrm>
            <a:off x="339950" y="1813799"/>
            <a:ext cx="6476486" cy="4349425"/>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38" name="Google Shape;538;p65"/>
          <p:cNvSpPr/>
          <p:nvPr/>
        </p:nvSpPr>
        <p:spPr>
          <a:xfrm>
            <a:off x="8000111" y="1813800"/>
            <a:ext cx="3919539" cy="4296900"/>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 &amp; Cache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71871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07721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8" name="!!act">
            <a:extLst>
              <a:ext uri="{FF2B5EF4-FFF2-40B4-BE49-F238E27FC236}">
                <a16:creationId xmlns:a16="http://schemas.microsoft.com/office/drawing/2014/main" id="{15D85B71-4C0D-B814-275C-F1C7B1937279}"/>
              </a:ext>
            </a:extLst>
          </p:cNvPr>
          <p:cNvSpPr txBox="1"/>
          <p:nvPr/>
        </p:nvSpPr>
        <p:spPr>
          <a:xfrm>
            <a:off x="749245" y="2926832"/>
            <a:ext cx="10876698" cy="1323439"/>
          </a:xfrm>
          <a:prstGeom prst="rect">
            <a:avLst/>
          </a:prstGeom>
          <a:noFill/>
          <a:ln w="38100">
            <a:noFill/>
          </a:ln>
        </p:spPr>
        <p:txBody>
          <a:bodyPr wrap="square" rtlCol="0">
            <a:spAutoFit/>
          </a:bodyPr>
          <a:lstStyle/>
          <a:p>
            <a:r>
              <a:rPr lang="en-CA" sz="1600" dirty="0">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highlight>
                  <a:srgbClr val="FFFF00"/>
                </a:highlight>
                <a:latin typeface="DM Mono" panose="020B0509040201040103" pitchFamily="49" charset="77"/>
              </a:rPr>
              <a:t>(</a:t>
            </a:r>
            <a:r>
              <a:rPr lang="en-CA" sz="1600" dirty="0">
                <a:solidFill>
                  <a:srgbClr val="183691"/>
                </a:solidFill>
                <a:highlight>
                  <a:srgbClr val="FFFF00"/>
                </a:highlight>
                <a:latin typeface="DM Mono" panose="020B0509040201040103" pitchFamily="49" charset="77"/>
              </a:rPr>
              <a:t>"fixtures/</a:t>
            </a:r>
            <a:r>
              <a:rPr lang="en-CA" sz="1600" dirty="0" err="1">
                <a:solidFill>
                  <a:srgbClr val="183691"/>
                </a:solidFill>
                <a:highlight>
                  <a:srgbClr val="FFFF00"/>
                </a:highlight>
                <a:latin typeface="DM Mono" panose="020B0509040201040103" pitchFamily="49" charset="77"/>
              </a:rPr>
              <a:t>checkin.json</a:t>
            </a:r>
            <a:r>
              <a:rPr lang="en-CA" sz="1600" dirty="0">
                <a:solidFill>
                  <a:srgbClr val="183691"/>
                </a:solidFill>
                <a:highlight>
                  <a:srgbClr val="FFFF00"/>
                </a:highlight>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123376367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191</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checkin.json</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4" name="TextBox 3">
            <a:extLst>
              <a:ext uri="{FF2B5EF4-FFF2-40B4-BE49-F238E27FC236}">
                <a16:creationId xmlns:a16="http://schemas.microsoft.com/office/drawing/2014/main" id="{10277BAD-C80B-8628-AB6E-CCE7315D15F8}"/>
              </a:ext>
            </a:extLst>
          </p:cNvPr>
          <p:cNvSpPr txBox="1"/>
          <p:nvPr/>
        </p:nvSpPr>
        <p:spPr>
          <a:xfrm>
            <a:off x="772191" y="751117"/>
            <a:ext cx="52333073" cy="14865608"/>
          </a:xfrm>
          <a:prstGeom prst="rect">
            <a:avLst/>
          </a:prstGeom>
          <a:noFill/>
        </p:spPr>
        <p:txBody>
          <a:bodyPr wrap="square" rtlCol="0">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"8g_iMtfSiwikVnbP2etR0A"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"2020-03-13 21:10:56, 2020-06-02 22:18:06, 2020-07-24 22:42:27, 2020-10-24 21:36:13, 2020-12-09 21:23:33, 2022-04-14 17:34:57, 2022-04-14 21:02:03, 2022-04-14 21:16:54, 2022-04-14 21:08:08, 2022-04-14 15:15:42, 2022-04-14 16:23:50"</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"mh_-eMZ6K5RLWhZyISBhwA"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"2010-09-13 21:43:09, 2011-05-04 23:08:15, 2011-07-18 22:30:31, 2012-09-07 20:28:50, 2013-03-27 15:57:36, 2013-08-13 00:31:34, 2013-08-13 00:31:48, 2013-09-23 17:39:38, 2013-11-18 06:34:08, 2014-04-12 23:04:47, 2022-04-14 00:31:02"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"2013-06-14 23:29:17, 2014-08-13 23:20:22, 2022-04-14 22:46:33"</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"OyoGAe7OKpv6SyGZT5g77Q"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"2011-02-15 17:12:00, 2011-07-28 02:46:10, 2012-03-11 10:30:02, 2012-04-24 07:07:59, 2012-04-24 07:43:31, 2013-05-25 16:41:10, 2014-05-02 15:49:55, 2014-09-18 02:28:23, 2014-11-10 15:16:43, 2022-04-14 15:18:32"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"2014-04-21 20:42:11, 2014-04-28 21:04:46, 2014-09-30 14:41:47, 2014-10-23 18:22:28, 2015-01-03 23:21:18, 2015-04-27 19:55:00, 2015-09-21 12:52:09, 2015-10-01 12:46:16, 2015-10-22 13:35:04, 2022-04-14 12:27:43, 2022-04-14 15:15:07, 2022-04-14 12:22:47, 2022-04-14 23:15:46, 2022-04-14 13:11:34, 2022-04-14 12:44:11, 2022-04-14 15:46:11, 2022-04-14 15:14:28, 2022-04-14 14:15:59, 2022-04-14 20:05:06, 2022-04-14 19:00:11, 2022-04-14 14:36:14, 2017-01-24 20:18:16, 2017-02-21 16:01:49, 2017-03-21 14:08:44, 2017-05-21 16:07:21, 2017-08-07 14:17:39, 2022-04-14 19:59:50"</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"8g_iMtfSiwikVnbP2etR0A"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"2015-06-06 01:03:19, 2015-07-29 16:50:58, 2015-08-04 00:47:59, 2015-08-07 02:07:52, 2015-08-07 17:25:40, 2015-10-12 21:08:43, 2015-11-13 03:06:00, 2015-11-14 02:35:36, 2015-11-21 00:22:42, 2015-12-01 02:03:11, 2015-12-23 01:19:16, 2015-12-23 20:14:44, 2022-04-14 21:20:39, 2022-04-14 04:11:32, 2022-04-14 01:41:28, 2022-04-14 19:09:07, 2022-04-14 22:58:53, 2022-04-14 17:32:16, 2022-04-14 23:35:31, 2022-04-14 23:41:23, 2022-04-14 17:55:19, 2022-04-14 18:38:36, 2017-06-04 02:11:09, 2017-06-23 19:36:51, 2017-09-26 22:46:41, 2017-10-15 00:44:45, 2017-11-14 20:51:58, 2017-12-02 19:22:33, 2017-12-04 19:28:58, 2018-02-15 20:48:11, 2018-04-30 18:30:36, 2018-07-12 21:34:36"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"2015-06-13 02:00:57, 2015-07-04 00:44:09, 2015-07-19 23:38:22, 2015-07-26 03:16:22, 2015-08-03 17:32:59, 2015-08-03 17:33:18, 2015-12-13 02:49:34, 2022-04-14 04:15:58, 2022-04-14 14:45:08, 2022-04-14 01:54:26, 2022-04-14 00:05:12, 2017-10-23 02:17:44, 2018-04-28 00:42:09, 2018-05-07 01:31:36, 2018-05-16 00:42:15, 2018-05-16 01:02:48, 2018-05-16 01:03:37, 2018-05-16 01:36:57, 2018-05-16 01:42:02, 2018-05-16 01:53:10, 2018-05-16 01:55:01, 2018-05-16 03:53:55, 2018-12-25 00:50:41, 2019-01-01 01:49:40"</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"bcjbaE6dDog4jkNY91ncLQ"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"2014-12-12 00:44:23, 2015-01-09 00:19:52, 2015-02-13 21:51:29, 2015-02-28 22:11:18, 2015-03-06 03:10:50, 2015-03-28 20:42:09, 2015-04-03 23:55:06, 2015-04-23 00:21:59, 2015-05-13 22:41:22, 2015-06-27 22:10:25, 2015-07-08 23:53:24, 2015-07-21 21:51:16, 2015-08-12 03:16:41, 2015-08-13 01:42:13, 2015-09-05 23:51:03, 2015-09-10 22:28:40, 2015-10-07 23:16:37, 2015-11-07 21:22:36, 2022-04-14 00:13:47, 2022-04-14 21:07:36, 2022-04-14 23:46:23, 2022-04-14 01:22:21, 2022-04-14 23:22:49, 2022-04-14 00:51:25, 2022-04-14 23:18:43, 2022-04-14 23:20:40, 2017-06-17 23:58:10, 2017-12-02 23:25:19, 2018-03-08 22:26:30, 2018-04-08 00:04:16, 2018-04-20 22:16:48, 2018-05-27 02:49:33, 2018-06-23 01:18:47, 2018-07-22 01:42:39"</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"--FWWsIwxRwuw9vIMImcQg"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"2010-12-22 21:14:19, 2011-08-03 16:26:33, 2011-11-21 15:06:32, 2011-12-29 18:54:30, 2012-01-21 22:25:52, 2012-09-16 22:21:21"</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"r3zeYsv1XFBRA4dJpL78cw"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"--FcbSxK1AoEtEAxOgBaCw"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"2017-08-18 19:43:50, 2017-10-07 22:38:38, 2017-10-22 21:22:59, 2017-12-10 18:36:24, 2017-12-15 20:00:14, 2017-12-24 15:17:56, 2018-01-17 19:41:48, 2018-01-23 12:13:34, 2018-02-01 12:16:38, 2018-02-03 13:18:44, 2018-03-03 14:36:50, 2018-03-05 16:01:22, 2018-03-10 13:32:17, 2018-03-25 18:15:08, 2018-04-29 20:35:11, 2018-06-16 20:59:00, 2018-08-03 14:36:39, 2018-09-15 19:20:08, 2018-10-12 12:16:08, 2018-10-21 19:34:49, 2018-10-25 21:06:56, 2019-01-01 18:40:50, 2019-01-12 15:03:41, 2019-01-18 22:49:14, 2019-01-19 18:55:58, 2019-02-06 14:21:26, 2019-02-06 21:24:06, 2019-02-22 14:16:34, 2019-03-09 15:14:10, 2019-03-17 17:23:58, 2019-03-20 19:22:57, 2019-03-30 14:28:58, 2019-05-12 14:11:54, 2019-05-18 20:14:11, 2019-05-23 16:33:16, 2019-05-23 18:55:03, 2019-06-02 18:50:02, 2019-06-15 21:07:19, 2019-06-16 13:48:33, 2019-07-03 13:13:37, 2019-07-23 00:35:46, 2019-07-30 23:41:58, 2019-08-05 15:06:20, 2019-10-15 21:34:41, 2019-10-26 13:32:46, 2019-10-26 14:17:20, 2019-11-23 18:30:26, 2019-12-08 21:44:54, 2019-12-28 15:55:48, 2020-01-11 15:27:28, 2020-01-26 18:20:55, 2020-02-07 16:04:09, 2020-03-07 20:24:45, 2020-03-22 13:42:48, 2020-05-02 14:00:21, 2020-05-09 16:37:03, 2020-05-21 16:45:17, 2020-07-06 18:57:58, 2020-08-01 13:35:33, 2020-08-03 15:15:15, 2020-08-12 14:27:15, 2020-09-19 16:18:50, 2020-10-17 12:43:26, 2020-10-29 14:48:14, 2020-11-08 17:05:57, 2020-12-13 18:43:03, 2022-04-14 14:23:21, 2022-04-14 14:46:06, 2022-04-14 17:11:22, 2022-04-14 19:39:30, 2022-04-14 13:00:18, 2022-04-14 15:22:08, 2022-04-14 15:25:38, 2022-04-14 18:09:31, 2022-04-14 16:56:41, 2022-04-14 14:26:55, 2022-04-14 18:11:18, 2022-04-14 14:43:02, 2022-04-14 12:25:17, 2022-04-14 15:36:55, 2022-04-14 20:00:13, 2022-04-14 18:33:57"</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A8709EB1-B8A3-1EFC-E99B-6E21A8FDB5AA}"/>
              </a:ext>
            </a:extLst>
          </p:cNvPr>
          <p:cNvPicPr>
            <a:picLocks noChangeAspect="1"/>
          </p:cNvPicPr>
          <p:nvPr/>
        </p:nvPicPr>
        <p:blipFill>
          <a:blip r:embed="rId5"/>
          <a:stretch>
            <a:fillRect/>
          </a:stretch>
        </p:blipFill>
        <p:spPr>
          <a:xfrm>
            <a:off x="11406481" y="783771"/>
            <a:ext cx="782341" cy="5671972"/>
          </a:xfrm>
          <a:prstGeom prst="rect">
            <a:avLst/>
          </a:prstGeom>
        </p:spPr>
      </p:pic>
      <p:sp>
        <p:nvSpPr>
          <p:cNvPr id="3" name="Rectangle 2">
            <a:extLst>
              <a:ext uri="{FF2B5EF4-FFF2-40B4-BE49-F238E27FC236}">
                <a16:creationId xmlns:a16="http://schemas.microsoft.com/office/drawing/2014/main" id="{0F4F0E56-6892-9B7F-E103-E9589FFABD5D}"/>
              </a:ext>
            </a:extLst>
          </p:cNvPr>
          <p:cNvSpPr/>
          <p:nvPr/>
        </p:nvSpPr>
        <p:spPr>
          <a:xfrm>
            <a:off x="965200" y="3429000"/>
            <a:ext cx="9669092" cy="1261533"/>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268664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 &amp; Cache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71871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07721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8" name="!!act">
            <a:extLst>
              <a:ext uri="{FF2B5EF4-FFF2-40B4-BE49-F238E27FC236}">
                <a16:creationId xmlns:a16="http://schemas.microsoft.com/office/drawing/2014/main" id="{15D85B71-4C0D-B814-275C-F1C7B1937279}"/>
              </a:ext>
            </a:extLst>
          </p:cNvPr>
          <p:cNvSpPr txBox="1"/>
          <p:nvPr/>
        </p:nvSpPr>
        <p:spPr>
          <a:xfrm>
            <a:off x="749245" y="2926832"/>
            <a:ext cx="10876698" cy="1323439"/>
          </a:xfrm>
          <a:prstGeom prst="rect">
            <a:avLst/>
          </a:prstGeom>
          <a:noFill/>
          <a:ln w="38100">
            <a:noFill/>
          </a:ln>
        </p:spPr>
        <p:txBody>
          <a:bodyPr wrap="square" rtlCol="0">
            <a:spAutoFit/>
          </a:bodyPr>
          <a:lstStyle/>
          <a:p>
            <a:r>
              <a:rPr lang="en-CA" sz="1600" dirty="0">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highlight>
                  <a:srgbClr val="FFFF00"/>
                </a:highlight>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3167102863"/>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 &amp; Cache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3" name="Rectangle 2">
            <a:extLst>
              <a:ext uri="{FF2B5EF4-FFF2-40B4-BE49-F238E27FC236}">
                <a16:creationId xmlns:a16="http://schemas.microsoft.com/office/drawing/2014/main" id="{8A6188D8-F289-A37D-FE2E-4BCA24019CBE}"/>
              </a:ext>
            </a:extLst>
          </p:cNvPr>
          <p:cNvSpPr/>
          <p:nvPr/>
        </p:nvSpPr>
        <p:spPr>
          <a:xfrm>
            <a:off x="572263" y="1617461"/>
            <a:ext cx="11013264" cy="2554545"/>
          </a:xfrm>
          <a:prstGeom prst="rect">
            <a:avLst/>
          </a:prstGeom>
        </p:spPr>
        <p:txBody>
          <a:bodyPr wrap="square">
            <a:spAutoFit/>
          </a:bodyPr>
          <a:lstStyle/>
          <a:p>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checkins_list</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split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explode</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checkins_list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trim</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select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col</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col</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col</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return </a:t>
            </a:r>
            <a:r>
              <a:rPr lang="en-CA" sz="1600" dirty="0" err="1">
                <a:solidFill>
                  <a:srgbClr val="0086B3"/>
                </a:solidFill>
                <a:latin typeface="DM Mono" panose="020B0509040201040103" pitchFamily="49" charset="77"/>
              </a:rPr>
              <a:t>checkin_df</a:t>
            </a:r>
            <a:endParaRPr lang="en-US" sz="1600" dirty="0">
              <a:latin typeface="DM Mono" panose="020B0509040201040103" pitchFamily="49" charset="77"/>
            </a:endParaRPr>
          </a:p>
        </p:txBody>
      </p:sp>
    </p:spTree>
    <p:extLst>
      <p:ext uri="{BB962C8B-B14F-4D97-AF65-F5344CB8AC3E}">
        <p14:creationId xmlns:p14="http://schemas.microsoft.com/office/powerpoint/2010/main" val="1389234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194</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checkin_exploded.json</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4" name="TextBox 3">
            <a:extLst>
              <a:ext uri="{FF2B5EF4-FFF2-40B4-BE49-F238E27FC236}">
                <a16:creationId xmlns:a16="http://schemas.microsoft.com/office/drawing/2014/main" id="{10277BAD-C80B-8628-AB6E-CCE7315D15F8}"/>
              </a:ext>
            </a:extLst>
          </p:cNvPr>
          <p:cNvSpPr txBox="1"/>
          <p:nvPr/>
        </p:nvSpPr>
        <p:spPr>
          <a:xfrm>
            <a:off x="772191" y="767444"/>
            <a:ext cx="10649778" cy="14679961"/>
          </a:xfrm>
          <a:prstGeom prst="rect">
            <a:avLst/>
          </a:prstGeom>
          <a:noFill/>
        </p:spPr>
        <p:txBody>
          <a:bodyPr wrap="square" rtlCol="0">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"2015-06-13 02:00:57"</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"2015-07-04 00:44:09"</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"2015-07-19 23:38:22"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"2015-07-26 03:16:22"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"2015-08-03 17:32:59"</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"2015-08-03 17:33:18"</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"2015-12-13 02:49:34"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04:15:58"</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 2013-06-14 23:29:17"</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"2014-08-13 23:20:22"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22:46:33"</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A8709EB1-B8A3-1EFC-E99B-6E21A8FDB5AA}"/>
              </a:ext>
            </a:extLst>
          </p:cNvPr>
          <p:cNvPicPr>
            <a:picLocks noChangeAspect="1"/>
          </p:cNvPicPr>
          <p:nvPr/>
        </p:nvPicPr>
        <p:blipFill>
          <a:blip r:embed="rId5"/>
          <a:stretch>
            <a:fillRect/>
          </a:stretch>
        </p:blipFill>
        <p:spPr>
          <a:xfrm>
            <a:off x="11406481" y="783771"/>
            <a:ext cx="782341" cy="5671972"/>
          </a:xfrm>
          <a:prstGeom prst="rect">
            <a:avLst/>
          </a:prstGeom>
        </p:spPr>
      </p:pic>
      <p:sp>
        <p:nvSpPr>
          <p:cNvPr id="3" name="Rectangle 2">
            <a:extLst>
              <a:ext uri="{FF2B5EF4-FFF2-40B4-BE49-F238E27FC236}">
                <a16:creationId xmlns:a16="http://schemas.microsoft.com/office/drawing/2014/main" id="{FB40AB1E-3281-39C4-348C-9CEE50FEB1CD}"/>
              </a:ext>
            </a:extLst>
          </p:cNvPr>
          <p:cNvSpPr/>
          <p:nvPr/>
        </p:nvSpPr>
        <p:spPr>
          <a:xfrm>
            <a:off x="6003427" y="1030284"/>
            <a:ext cx="6092825" cy="307777"/>
          </a:xfrm>
          <a:prstGeom prst="rect">
            <a:avLst/>
          </a:prstGeom>
        </p:spPr>
        <p:txBody>
          <a:bodyPr>
            <a:spAutoFit/>
          </a:bodyPr>
          <a:lstStyle/>
          <a:p>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"41189bbb4fb446a586b0d69aba01d39b"</a:t>
            </a: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B645EA0E-1AA4-A52C-A965-DE6CF5231EEF}"/>
              </a:ext>
            </a:extLst>
          </p:cNvPr>
          <p:cNvSpPr/>
          <p:nvPr/>
        </p:nvSpPr>
        <p:spPr>
          <a:xfrm>
            <a:off x="6003427" y="1039788"/>
            <a:ext cx="5403051" cy="317679"/>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05421571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195</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4" name="TextBox 3">
            <a:extLst>
              <a:ext uri="{FF2B5EF4-FFF2-40B4-BE49-F238E27FC236}">
                <a16:creationId xmlns:a16="http://schemas.microsoft.com/office/drawing/2014/main" id="{10277BAD-C80B-8628-AB6E-CCE7315D15F8}"/>
              </a:ext>
            </a:extLst>
          </p:cNvPr>
          <p:cNvSpPr txBox="1"/>
          <p:nvPr/>
        </p:nvSpPr>
        <p:spPr>
          <a:xfrm>
            <a:off x="772191" y="-8292691"/>
            <a:ext cx="9319515" cy="14679961"/>
          </a:xfrm>
          <a:prstGeom prst="rect">
            <a:avLst/>
          </a:prstGeom>
          <a:noFill/>
        </p:spPr>
        <p:txBody>
          <a:bodyPr wrap="square" rtlCol="0">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"2015-06-13 02:00:57"</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"2015-07-04 00:44:09"</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"2015-07-19 23:38:22"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"2015-07-26 03:16:22"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"2015-08-03 17:32:59"</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"2015-08-03 17:33:18"</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"2015-12-13 02:49:34"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04:15:58"</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 2013-06-14 23:29:17"</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"2014-08-13 23:20:22"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22:46:33"</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2"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checkin_exploded.json</a:t>
            </a:r>
            <a:endParaRPr sz="4800" dirty="0">
              <a:solidFill>
                <a:schemeClr val="tx1"/>
              </a:solidFill>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A8709EB1-B8A3-1EFC-E99B-6E21A8FDB5AA}"/>
              </a:ext>
            </a:extLst>
          </p:cNvPr>
          <p:cNvPicPr>
            <a:picLocks noChangeAspect="1"/>
          </p:cNvPicPr>
          <p:nvPr/>
        </p:nvPicPr>
        <p:blipFill>
          <a:blip r:embed="rId5"/>
          <a:stretch>
            <a:fillRect/>
          </a:stretch>
        </p:blipFill>
        <p:spPr>
          <a:xfrm>
            <a:off x="11406481" y="277934"/>
            <a:ext cx="782341" cy="5671972"/>
          </a:xfrm>
          <a:prstGeom prst="rect">
            <a:avLst/>
          </a:prstGeom>
        </p:spPr>
      </p:pic>
      <p:sp>
        <p:nvSpPr>
          <p:cNvPr id="13" name="Rectangle 12">
            <a:extLst>
              <a:ext uri="{FF2B5EF4-FFF2-40B4-BE49-F238E27FC236}">
                <a16:creationId xmlns:a16="http://schemas.microsoft.com/office/drawing/2014/main" id="{37141953-9A9F-0E78-AA9E-B663BB882065}"/>
              </a:ext>
            </a:extLst>
          </p:cNvPr>
          <p:cNvSpPr/>
          <p:nvPr/>
        </p:nvSpPr>
        <p:spPr>
          <a:xfrm>
            <a:off x="6003427" y="1030284"/>
            <a:ext cx="6092825" cy="307777"/>
          </a:xfrm>
          <a:prstGeom prst="rect">
            <a:avLst/>
          </a:prstGeom>
        </p:spPr>
        <p:txBody>
          <a:bodyPr>
            <a:spAutoFit/>
          </a:bodyPr>
          <a:lstStyle/>
          <a:p>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"41189bbb4fb446a586b0d69aba01d39b"</a:t>
            </a: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7A5AD47E-C071-1F76-D10E-5636C86192E4}"/>
              </a:ext>
            </a:extLst>
          </p:cNvPr>
          <p:cNvSpPr/>
          <p:nvPr/>
        </p:nvSpPr>
        <p:spPr>
          <a:xfrm>
            <a:off x="6003427" y="1039788"/>
            <a:ext cx="5403051" cy="317679"/>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390288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196</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4" name="TextBox 3">
            <a:extLst>
              <a:ext uri="{FF2B5EF4-FFF2-40B4-BE49-F238E27FC236}">
                <a16:creationId xmlns:a16="http://schemas.microsoft.com/office/drawing/2014/main" id="{10277BAD-C80B-8628-AB6E-CCE7315D15F8}"/>
              </a:ext>
            </a:extLst>
          </p:cNvPr>
          <p:cNvSpPr txBox="1"/>
          <p:nvPr/>
        </p:nvSpPr>
        <p:spPr>
          <a:xfrm>
            <a:off x="772191" y="-8292691"/>
            <a:ext cx="9319515" cy="14679961"/>
          </a:xfrm>
          <a:prstGeom prst="rect">
            <a:avLst/>
          </a:prstGeom>
          <a:noFill/>
        </p:spPr>
        <p:txBody>
          <a:bodyPr wrap="square" rtlCol="0">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"2015-06-13 02:00:57"</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"2015-07-04 00:44:09"</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"2015-07-19 23:38:22"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"2015-07-26 03:16:22"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"2015-08-03 17:32:59"</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"2015-08-03 17:33:18"</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"2015-12-13 02:49:34"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04:15:58"</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 2013-06-14 23:29:17"</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"2014-08-13 23:20:22"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22:46:33"</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2"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checkin_exploded.json</a:t>
            </a:r>
            <a:endParaRPr sz="4800" dirty="0">
              <a:solidFill>
                <a:schemeClr val="tx1"/>
              </a:solidFill>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A8709EB1-B8A3-1EFC-E99B-6E21A8FDB5AA}"/>
              </a:ext>
            </a:extLst>
          </p:cNvPr>
          <p:cNvPicPr>
            <a:picLocks noChangeAspect="1"/>
          </p:cNvPicPr>
          <p:nvPr/>
        </p:nvPicPr>
        <p:blipFill>
          <a:blip r:embed="rId5"/>
          <a:stretch>
            <a:fillRect/>
          </a:stretch>
        </p:blipFill>
        <p:spPr>
          <a:xfrm>
            <a:off x="11406481" y="277934"/>
            <a:ext cx="782341" cy="5671972"/>
          </a:xfrm>
          <a:prstGeom prst="rect">
            <a:avLst/>
          </a:prstGeom>
        </p:spPr>
      </p:pic>
      <p:sp>
        <p:nvSpPr>
          <p:cNvPr id="15" name="Rectangle 14">
            <a:extLst>
              <a:ext uri="{FF2B5EF4-FFF2-40B4-BE49-F238E27FC236}">
                <a16:creationId xmlns:a16="http://schemas.microsoft.com/office/drawing/2014/main" id="{426326C7-B3B6-0F40-4B6F-CB583CF93335}"/>
              </a:ext>
            </a:extLst>
          </p:cNvPr>
          <p:cNvSpPr/>
          <p:nvPr/>
        </p:nvSpPr>
        <p:spPr>
          <a:xfrm>
            <a:off x="1295961" y="1954188"/>
            <a:ext cx="6092825" cy="317679"/>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0D585384-8D94-BF52-1407-98F7B52DBC3E}"/>
              </a:ext>
            </a:extLst>
          </p:cNvPr>
          <p:cNvSpPr/>
          <p:nvPr/>
        </p:nvSpPr>
        <p:spPr>
          <a:xfrm>
            <a:off x="1267947" y="3199835"/>
            <a:ext cx="6120839" cy="317679"/>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AEA061F-20C6-0A53-914A-A05C9CC4C5AC}"/>
              </a:ext>
            </a:extLst>
          </p:cNvPr>
          <p:cNvSpPr/>
          <p:nvPr/>
        </p:nvSpPr>
        <p:spPr>
          <a:xfrm>
            <a:off x="1295961" y="4386402"/>
            <a:ext cx="6120839" cy="317679"/>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0797118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 &amp; Cache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71871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07721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8" name="!!act">
            <a:extLst>
              <a:ext uri="{FF2B5EF4-FFF2-40B4-BE49-F238E27FC236}">
                <a16:creationId xmlns:a16="http://schemas.microsoft.com/office/drawing/2014/main" id="{15D85B71-4C0D-B814-275C-F1C7B1937279}"/>
              </a:ext>
            </a:extLst>
          </p:cNvPr>
          <p:cNvSpPr txBox="1"/>
          <p:nvPr/>
        </p:nvSpPr>
        <p:spPr>
          <a:xfrm>
            <a:off x="749245" y="2926832"/>
            <a:ext cx="10876698" cy="1323439"/>
          </a:xfrm>
          <a:prstGeom prst="rect">
            <a:avLst/>
          </a:prstGeom>
          <a:noFill/>
          <a:ln w="38100">
            <a:noFill/>
          </a:ln>
        </p:spPr>
        <p:txBody>
          <a:bodyPr wrap="square" rtlCol="0">
            <a:spAutoFit/>
          </a:bodyPr>
          <a:lstStyle/>
          <a:p>
            <a:r>
              <a:rPr lang="en-CA" sz="1600" dirty="0">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427695496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 &amp; Cache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04924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07721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8" name="!!act">
            <a:extLst>
              <a:ext uri="{FF2B5EF4-FFF2-40B4-BE49-F238E27FC236}">
                <a16:creationId xmlns:a16="http://schemas.microsoft.com/office/drawing/2014/main" id="{15D85B71-4C0D-B814-275C-F1C7B1937279}"/>
              </a:ext>
            </a:extLst>
          </p:cNvPr>
          <p:cNvSpPr txBox="1"/>
          <p:nvPr/>
        </p:nvSpPr>
        <p:spPr>
          <a:xfrm>
            <a:off x="749245" y="2426581"/>
            <a:ext cx="10876698" cy="1323439"/>
          </a:xfrm>
          <a:prstGeom prst="rect">
            <a:avLst/>
          </a:prstGeom>
          <a:noFill/>
          <a:ln w="38100">
            <a:noFill/>
          </a:ln>
        </p:spPr>
        <p:txBody>
          <a:bodyPr wrap="square" rtlCol="0">
            <a:spAutoFit/>
          </a:bodyPr>
          <a:lstStyle/>
          <a:p>
            <a:r>
              <a:rPr lang="en-CA" sz="1600" dirty="0">
                <a:latin typeface="DM Mono" panose="020B0509040201040103" pitchFamily="49" charset="77"/>
              </a:rPr>
              <a:t>    </a:t>
            </a:r>
          </a:p>
          <a:p>
            <a:r>
              <a:rPr lang="en-CA" sz="1600" dirty="0">
                <a:latin typeface="DM Mono" panose="020B0509040201040103" pitchFamily="49" charset="77"/>
              </a:rPr>
              <a:t>    </a:t>
            </a:r>
          </a:p>
          <a:p>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2" name="Rectangle 1">
            <a:extLst>
              <a:ext uri="{FF2B5EF4-FFF2-40B4-BE49-F238E27FC236}">
                <a16:creationId xmlns:a16="http://schemas.microsoft.com/office/drawing/2014/main" id="{D70D99DF-5E3F-E4B8-D860-749B4447E58A}"/>
              </a:ext>
            </a:extLst>
          </p:cNvPr>
          <p:cNvSpPr/>
          <p:nvPr/>
        </p:nvSpPr>
        <p:spPr>
          <a:xfrm>
            <a:off x="929843" y="2688737"/>
            <a:ext cx="10167826" cy="584775"/>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highlight>
                  <a:srgbClr val="FFFF00"/>
                </a:highlight>
                <a:latin typeface="DM Mono" panose="020B0509040201040103" pitchFamily="49" charset="77"/>
              </a:rPr>
              <a:t>"fixtures/</a:t>
            </a:r>
            <a:r>
              <a:rPr lang="en-CA" sz="1600" dirty="0" err="1">
                <a:solidFill>
                  <a:srgbClr val="183691"/>
                </a:solidFill>
                <a:highlight>
                  <a:srgbClr val="FFFF00"/>
                </a:highlight>
                <a:latin typeface="DM Mono" panose="020B0509040201040103" pitchFamily="49" charset="77"/>
              </a:rPr>
              <a:t>checkin_exploded.json</a:t>
            </a:r>
            <a:r>
              <a:rPr lang="en-CA" sz="1600" dirty="0">
                <a:solidFill>
                  <a:srgbClr val="183691"/>
                </a:solidFill>
                <a:highlight>
                  <a:srgbClr val="FFFF00"/>
                </a:highlight>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75069565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 &amp; Cache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04924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323439"/>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8" name="!!act">
            <a:extLst>
              <a:ext uri="{FF2B5EF4-FFF2-40B4-BE49-F238E27FC236}">
                <a16:creationId xmlns:a16="http://schemas.microsoft.com/office/drawing/2014/main" id="{15D85B71-4C0D-B814-275C-F1C7B1937279}"/>
              </a:ext>
            </a:extLst>
          </p:cNvPr>
          <p:cNvSpPr txBox="1"/>
          <p:nvPr/>
        </p:nvSpPr>
        <p:spPr>
          <a:xfrm>
            <a:off x="749245" y="2426581"/>
            <a:ext cx="10876698" cy="800219"/>
          </a:xfrm>
          <a:prstGeom prst="rect">
            <a:avLst/>
          </a:prstGeom>
          <a:noFill/>
          <a:ln w="38100">
            <a:noFill/>
          </a:ln>
        </p:spPr>
        <p:txBody>
          <a:bodyPr wrap="square" rtlCol="0">
            <a:spAutoFit/>
          </a:bodyPr>
          <a:lstStyle/>
          <a:p>
            <a:r>
              <a:rPr lang="en-CA" sz="1600" dirty="0">
                <a:latin typeface="DM Mono" panose="020B0509040201040103" pitchFamily="49" charset="77"/>
              </a:rPr>
              <a:t>    </a:t>
            </a:r>
          </a:p>
          <a:p>
            <a:r>
              <a:rPr lang="en-CA" sz="1600" dirty="0">
                <a:latin typeface="DM Mono" panose="020B0509040201040103" pitchFamily="49" charset="77"/>
              </a:rPr>
              <a:t>    </a:t>
            </a:r>
          </a:p>
          <a:p>
            <a:endParaRPr lang="en-US" dirty="0">
              <a:latin typeface="DM Mono" panose="020B0509040201040103" pitchFamily="49" charset="77"/>
            </a:endParaRPr>
          </a:p>
        </p:txBody>
      </p:sp>
      <p:sp>
        <p:nvSpPr>
          <p:cNvPr id="2" name="Rectangle 1">
            <a:extLst>
              <a:ext uri="{FF2B5EF4-FFF2-40B4-BE49-F238E27FC236}">
                <a16:creationId xmlns:a16="http://schemas.microsoft.com/office/drawing/2014/main" id="{D70D99DF-5E3F-E4B8-D860-749B4447E58A}"/>
              </a:ext>
            </a:extLst>
          </p:cNvPr>
          <p:cNvSpPr/>
          <p:nvPr/>
        </p:nvSpPr>
        <p:spPr>
          <a:xfrm>
            <a:off x="929843" y="2688737"/>
            <a:ext cx="10167826" cy="1323439"/>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checkin_exploded.json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endParaRPr lang="en-CA" sz="1600" dirty="0">
              <a:solidFill>
                <a:schemeClr val="tx1"/>
              </a:solidFill>
              <a:latin typeface="DM Mono" panose="020B0509040201040103" pitchFamily="49" charset="77"/>
            </a:endParaRPr>
          </a:p>
          <a:p>
            <a:r>
              <a:rPr lang="en-CA" sz="1600" dirty="0">
                <a:solidFill>
                  <a:schemeClr val="tx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endParaRPr lang="en-US" sz="1600" dirty="0">
              <a:latin typeface="DM Mono" panose="020B0509040201040103" pitchFamily="49" charset="77"/>
            </a:endParaRPr>
          </a:p>
        </p:txBody>
      </p:sp>
    </p:spTree>
    <p:extLst>
      <p:ext uri="{BB962C8B-B14F-4D97-AF65-F5344CB8AC3E}">
        <p14:creationId xmlns:p14="http://schemas.microsoft.com/office/powerpoint/2010/main" val="337161222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a:t>
            </a:fld>
            <a:endParaRPr dirty="0"/>
          </a:p>
        </p:txBody>
      </p:sp>
      <p:pic>
        <p:nvPicPr>
          <p:cNvPr id="486" name="Google Shape;486;p60"/>
          <p:cNvPicPr preferRelativeResize="0"/>
          <p:nvPr/>
        </p:nvPicPr>
        <p:blipFill rotWithShape="1">
          <a:blip r:embed="rId3">
            <a:alphaModFix/>
          </a:blip>
          <a:srcRect t="9066"/>
          <a:stretch/>
        </p:blipFill>
        <p:spPr>
          <a:xfrm>
            <a:off x="0" y="0"/>
            <a:ext cx="12188950" cy="6858000"/>
          </a:xfrm>
          <a:prstGeom prst="rect">
            <a:avLst/>
          </a:prstGeom>
          <a:noFill/>
          <a:ln>
            <a:noFill/>
          </a:ln>
        </p:spPr>
      </p:pic>
      <p:sp>
        <p:nvSpPr>
          <p:cNvPr id="487" name="Google Shape;487;p60"/>
          <p:cNvSpPr txBox="1"/>
          <p:nvPr/>
        </p:nvSpPr>
        <p:spPr>
          <a:xfrm>
            <a:off x="10525150" y="6289550"/>
            <a:ext cx="21087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dirty="0">
                <a:solidFill>
                  <a:schemeClr val="lt1"/>
                </a:solidFill>
                <a:latin typeface="DM Mono" panose="020B0509040201040103" pitchFamily="49" charset="77"/>
                <a:ea typeface="DM Sans"/>
                <a:cs typeface="DM Sans"/>
                <a:sym typeface="DM Sans"/>
              </a:rPr>
              <a:t>Xenopus</a:t>
            </a:r>
            <a:endParaRPr sz="2400" dirty="0">
              <a:solidFill>
                <a:schemeClr val="lt1"/>
              </a:solidFill>
              <a:latin typeface="DM Mono" panose="020B0509040201040103" pitchFamily="49" charset="77"/>
              <a:ea typeface="DM Sans"/>
              <a:cs typeface="DM Sans"/>
              <a:sym typeface="DM Sans"/>
            </a:endParaRPr>
          </a:p>
        </p:txBody>
      </p:sp>
    </p:spTree>
  </p:cSld>
  <p:clrMapOvr>
    <a:masterClrMapping/>
  </p:clrMapOvr>
  <mc:AlternateContent xmlns:mc="http://schemas.openxmlformats.org/markup-compatibility/2006" xmlns:p14="http://schemas.microsoft.com/office/powerpoint/2010/main">
    <mc:Choice Requires="p14">
      <p:transition spd="slow" p14:dur="2000" advTm="1224"/>
    </mc:Choice>
    <mc:Fallback xmlns="">
      <p:transition spd="slow" advTm="122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6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a:t>
            </a:fld>
            <a:endParaRPr dirty="0"/>
          </a:p>
        </p:txBody>
      </p:sp>
      <p:sp>
        <p:nvSpPr>
          <p:cNvPr id="544" name="Google Shape;544;p66"/>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45" name="Google Shape;545;p66"/>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sp>
        <p:nvSpPr>
          <p:cNvPr id="547" name="Google Shape;547;p66"/>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B188DA8E-8C69-D849-4F7D-8A92FAD2FD41}"/>
              </a:ext>
            </a:extLst>
          </p:cNvPr>
          <p:cNvGraphicFramePr/>
          <p:nvPr>
            <p:extLst>
              <p:ext uri="{D42A27DB-BD31-4B8C-83A1-F6EECF244321}">
                <p14:modId xmlns:p14="http://schemas.microsoft.com/office/powerpoint/2010/main" val="1351706455"/>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48" name="Google Shape;548;p66"/>
          <p:cNvSpPr/>
          <p:nvPr/>
        </p:nvSpPr>
        <p:spPr>
          <a:xfrm>
            <a:off x="339950" y="1758201"/>
            <a:ext cx="7655970" cy="4405023"/>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49" name="Google Shape;549;p66"/>
          <p:cNvSpPr/>
          <p:nvPr/>
        </p:nvSpPr>
        <p:spPr>
          <a:xfrm>
            <a:off x="10038080" y="1813800"/>
            <a:ext cx="1881720" cy="4296900"/>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 &amp; Cache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323439"/>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2" name="Rectangle 1">
            <a:extLst>
              <a:ext uri="{FF2B5EF4-FFF2-40B4-BE49-F238E27FC236}">
                <a16:creationId xmlns:a16="http://schemas.microsoft.com/office/drawing/2014/main" id="{D70D99DF-5E3F-E4B8-D860-749B4447E58A}"/>
              </a:ext>
            </a:extLst>
          </p:cNvPr>
          <p:cNvSpPr/>
          <p:nvPr/>
        </p:nvSpPr>
        <p:spPr>
          <a:xfrm>
            <a:off x="929843" y="2073559"/>
            <a:ext cx="10167826" cy="584775"/>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checkin_exploded.json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1600" dirty="0">
              <a:latin typeface="DM Mono" panose="020B0509040201040103" pitchFamily="49" charset="77"/>
            </a:endParaRPr>
          </a:p>
        </p:txBody>
      </p:sp>
      <p:sp>
        <p:nvSpPr>
          <p:cNvPr id="9" name="!!act">
            <a:extLst>
              <a:ext uri="{FF2B5EF4-FFF2-40B4-BE49-F238E27FC236}">
                <a16:creationId xmlns:a16="http://schemas.microsoft.com/office/drawing/2014/main" id="{0BC58A90-35C6-8FE7-9486-9FE116A136D6}"/>
              </a:ext>
            </a:extLst>
          </p:cNvPr>
          <p:cNvSpPr txBox="1"/>
          <p:nvPr/>
        </p:nvSpPr>
        <p:spPr>
          <a:xfrm>
            <a:off x="749245" y="2426581"/>
            <a:ext cx="10876698" cy="1323439"/>
          </a:xfrm>
          <a:prstGeom prst="rect">
            <a:avLst/>
          </a:prstGeom>
          <a:noFill/>
          <a:ln w="38100">
            <a:noFill/>
          </a:ln>
        </p:spPr>
        <p:txBody>
          <a:bodyPr wrap="square" rtlCol="0">
            <a:spAutoFit/>
          </a:bodyPr>
          <a:lstStyle/>
          <a:p>
            <a:r>
              <a:rPr lang="en-CA" sz="1600" dirty="0">
                <a:latin typeface="DM Mono" panose="020B0509040201040103" pitchFamily="49" charset="77"/>
              </a:rPr>
              <a:t>    </a:t>
            </a:r>
          </a:p>
          <a:p>
            <a:r>
              <a:rPr lang="en-CA" sz="1600" dirty="0">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endParaRPr lang="en-CA" sz="1600" dirty="0">
              <a:solidFill>
                <a:schemeClr val="tx1"/>
              </a:solidFill>
              <a:latin typeface="DM Mono" panose="020B0509040201040103" pitchFamily="49" charset="77"/>
            </a:endParaRPr>
          </a:p>
          <a:p>
            <a:r>
              <a:rPr lang="en-CA" sz="1600" dirty="0">
                <a:solidFill>
                  <a:schemeClr val="tx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10" name="!!assert">
            <a:extLst>
              <a:ext uri="{FF2B5EF4-FFF2-40B4-BE49-F238E27FC236}">
                <a16:creationId xmlns:a16="http://schemas.microsoft.com/office/drawing/2014/main" id="{2CB98BA3-3DDE-63EE-1935-86BB1B6C0A68}"/>
              </a:ext>
            </a:extLst>
          </p:cNvPr>
          <p:cNvSpPr/>
          <p:nvPr/>
        </p:nvSpPr>
        <p:spPr>
          <a:xfrm>
            <a:off x="929843" y="404924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1904150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569660"/>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endParaRPr lang="en-CA" sz="1600" dirty="0">
              <a:solidFill>
                <a:srgbClr val="795DA3"/>
              </a:solidFill>
              <a:latin typeface="DM Mono" panose="020B0509040201040103" pitchFamily="49" charset="77"/>
            </a:endParaRPr>
          </a:p>
          <a:p>
            <a:pPr lvl="0"/>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checkin_exploded.json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10" name="!!assert">
            <a:extLst>
              <a:ext uri="{FF2B5EF4-FFF2-40B4-BE49-F238E27FC236}">
                <a16:creationId xmlns:a16="http://schemas.microsoft.com/office/drawing/2014/main" id="{51A7B6C4-7E52-94F5-DB1D-73017E487458}"/>
              </a:ext>
            </a:extLst>
          </p:cNvPr>
          <p:cNvSpPr/>
          <p:nvPr/>
        </p:nvSpPr>
        <p:spPr>
          <a:xfrm>
            <a:off x="887193" y="4003994"/>
            <a:ext cx="8111852"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AA7B5818-4923-B356-622D-BD8FCA8BDF7C}"/>
              </a:ext>
            </a:extLst>
          </p:cNvPr>
          <p:cNvSpPr txBox="1"/>
          <p:nvPr/>
        </p:nvSpPr>
        <p:spPr>
          <a:xfrm>
            <a:off x="749245" y="2426581"/>
            <a:ext cx="10876698" cy="1323439"/>
          </a:xfrm>
          <a:prstGeom prst="rect">
            <a:avLst/>
          </a:prstGeom>
          <a:noFill/>
          <a:ln w="38100">
            <a:noFill/>
          </a:ln>
        </p:spPr>
        <p:txBody>
          <a:bodyPr wrap="square" rtlCol="0">
            <a:spAutoFit/>
          </a:bodyPr>
          <a:lstStyle/>
          <a:p>
            <a:r>
              <a:rPr lang="en-CA" sz="1600" dirty="0">
                <a:latin typeface="DM Mono" panose="020B0509040201040103" pitchFamily="49" charset="77"/>
              </a:rPr>
              <a:t>    </a:t>
            </a:r>
          </a:p>
          <a:p>
            <a:r>
              <a:rPr lang="en-CA" sz="1600" dirty="0">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endParaRPr lang="en-CA" sz="1600" dirty="0">
              <a:solidFill>
                <a:schemeClr val="tx1"/>
              </a:solidFill>
              <a:latin typeface="DM Mono" panose="020B0509040201040103" pitchFamily="49" charset="77"/>
            </a:endParaRPr>
          </a:p>
          <a:p>
            <a:r>
              <a:rPr lang="en-CA" sz="1600" dirty="0">
                <a:solidFill>
                  <a:schemeClr val="tx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56324187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202</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checkin_exploded.json</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4" name="TextBox 3">
            <a:extLst>
              <a:ext uri="{FF2B5EF4-FFF2-40B4-BE49-F238E27FC236}">
                <a16:creationId xmlns:a16="http://schemas.microsoft.com/office/drawing/2014/main" id="{10277BAD-C80B-8628-AB6E-CCE7315D15F8}"/>
              </a:ext>
            </a:extLst>
          </p:cNvPr>
          <p:cNvSpPr txBox="1"/>
          <p:nvPr/>
        </p:nvSpPr>
        <p:spPr>
          <a:xfrm>
            <a:off x="772191" y="767444"/>
            <a:ext cx="10649778" cy="14679961"/>
          </a:xfrm>
          <a:prstGeom prst="rect">
            <a:avLst/>
          </a:prstGeom>
          <a:noFill/>
        </p:spPr>
        <p:txBody>
          <a:bodyPr wrap="square" rtlCol="0">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"2015-06-13 02:00:57"</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"2015-07-04 00:44:09"</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"2015-07-19 23:38:22"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"2015-07-26 03:16:22"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"2015-08-03 17:32:59"</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"2015-08-03 17:33:18"</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"2015-12-13 02:49:34"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04:15:58"</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 2013-06-14 23:29:17"</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"2014-08-13 23:20:22"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22:46:33"</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A8709EB1-B8A3-1EFC-E99B-6E21A8FDB5AA}"/>
              </a:ext>
            </a:extLst>
          </p:cNvPr>
          <p:cNvPicPr>
            <a:picLocks noChangeAspect="1"/>
          </p:cNvPicPr>
          <p:nvPr/>
        </p:nvPicPr>
        <p:blipFill>
          <a:blip r:embed="rId5"/>
          <a:stretch>
            <a:fillRect/>
          </a:stretch>
        </p:blipFill>
        <p:spPr>
          <a:xfrm>
            <a:off x="11406481" y="783771"/>
            <a:ext cx="782341" cy="5671972"/>
          </a:xfrm>
          <a:prstGeom prst="rect">
            <a:avLst/>
          </a:prstGeom>
        </p:spPr>
      </p:pic>
    </p:spTree>
    <p:extLst>
      <p:ext uri="{BB962C8B-B14F-4D97-AF65-F5344CB8AC3E}">
        <p14:creationId xmlns:p14="http://schemas.microsoft.com/office/powerpoint/2010/main" val="405902120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203</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checkin_exploded.json</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4" name="TextBox 3">
            <a:extLst>
              <a:ext uri="{FF2B5EF4-FFF2-40B4-BE49-F238E27FC236}">
                <a16:creationId xmlns:a16="http://schemas.microsoft.com/office/drawing/2014/main" id="{10277BAD-C80B-8628-AB6E-CCE7315D15F8}"/>
              </a:ext>
            </a:extLst>
          </p:cNvPr>
          <p:cNvSpPr txBox="1"/>
          <p:nvPr/>
        </p:nvSpPr>
        <p:spPr>
          <a:xfrm>
            <a:off x="772191" y="767444"/>
            <a:ext cx="10649778" cy="4278094"/>
          </a:xfrm>
          <a:prstGeom prst="rect">
            <a:avLst/>
          </a:prstGeom>
          <a:noFill/>
        </p:spPr>
        <p:txBody>
          <a:bodyPr wrap="square" rtlCol="0">
            <a:spAutoFit/>
          </a:bodyPr>
          <a:lstStyle/>
          <a:p>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 2013-06-14 23:29:17"</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"2014-08-13 23:20:22"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22:46:33"</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A8709EB1-B8A3-1EFC-E99B-6E21A8FDB5AA}"/>
              </a:ext>
            </a:extLst>
          </p:cNvPr>
          <p:cNvPicPr>
            <a:picLocks noChangeAspect="1"/>
          </p:cNvPicPr>
          <p:nvPr/>
        </p:nvPicPr>
        <p:blipFill>
          <a:blip r:embed="rId5"/>
          <a:stretch>
            <a:fillRect/>
          </a:stretch>
        </p:blipFill>
        <p:spPr>
          <a:xfrm>
            <a:off x="11406481" y="783771"/>
            <a:ext cx="782341" cy="5671972"/>
          </a:xfrm>
          <a:prstGeom prst="rect">
            <a:avLst/>
          </a:prstGeom>
        </p:spPr>
      </p:pic>
    </p:spTree>
    <p:extLst>
      <p:ext uri="{BB962C8B-B14F-4D97-AF65-F5344CB8AC3E}">
        <p14:creationId xmlns:p14="http://schemas.microsoft.com/office/powerpoint/2010/main" val="330087110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204</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checkin_exploded.json</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4" name="TextBox 3">
            <a:extLst>
              <a:ext uri="{FF2B5EF4-FFF2-40B4-BE49-F238E27FC236}">
                <a16:creationId xmlns:a16="http://schemas.microsoft.com/office/drawing/2014/main" id="{10277BAD-C80B-8628-AB6E-CCE7315D15F8}"/>
              </a:ext>
            </a:extLst>
          </p:cNvPr>
          <p:cNvSpPr txBox="1"/>
          <p:nvPr/>
        </p:nvSpPr>
        <p:spPr>
          <a:xfrm>
            <a:off x="772191" y="767444"/>
            <a:ext cx="10649778" cy="338554"/>
          </a:xfrm>
          <a:prstGeom prst="rect">
            <a:avLst/>
          </a:prstGeom>
          <a:noFill/>
        </p:spPr>
        <p:txBody>
          <a:bodyPr wrap="square" rtlCol="0">
            <a:spAutoFit/>
          </a:bodyPr>
          <a:lstStyle/>
          <a:p>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A8709EB1-B8A3-1EFC-E99B-6E21A8FDB5AA}"/>
              </a:ext>
            </a:extLst>
          </p:cNvPr>
          <p:cNvPicPr>
            <a:picLocks noChangeAspect="1"/>
          </p:cNvPicPr>
          <p:nvPr/>
        </p:nvPicPr>
        <p:blipFill>
          <a:blip r:embed="rId5"/>
          <a:stretch>
            <a:fillRect/>
          </a:stretch>
        </p:blipFill>
        <p:spPr>
          <a:xfrm>
            <a:off x="11406481" y="783771"/>
            <a:ext cx="782341" cy="5671972"/>
          </a:xfrm>
          <a:prstGeom prst="rect">
            <a:avLst/>
          </a:prstGeom>
        </p:spPr>
      </p:pic>
    </p:spTree>
    <p:extLst>
      <p:ext uri="{BB962C8B-B14F-4D97-AF65-F5344CB8AC3E}">
        <p14:creationId xmlns:p14="http://schemas.microsoft.com/office/powerpoint/2010/main" val="266793915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205</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checkin_exploded.json</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4" name="TextBox 3">
            <a:extLst>
              <a:ext uri="{FF2B5EF4-FFF2-40B4-BE49-F238E27FC236}">
                <a16:creationId xmlns:a16="http://schemas.microsoft.com/office/drawing/2014/main" id="{10277BAD-C80B-8628-AB6E-CCE7315D15F8}"/>
              </a:ext>
            </a:extLst>
          </p:cNvPr>
          <p:cNvSpPr txBox="1"/>
          <p:nvPr/>
        </p:nvSpPr>
        <p:spPr>
          <a:xfrm>
            <a:off x="772191" y="767444"/>
            <a:ext cx="10649778" cy="1815882"/>
          </a:xfrm>
          <a:prstGeom prst="rect">
            <a:avLst/>
          </a:prstGeom>
          <a:noFill/>
        </p:spPr>
        <p:txBody>
          <a:bodyPr wrap="square" rtlCol="0">
            <a:spAutoFit/>
          </a:bodyPr>
          <a:lstStyle/>
          <a:p>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A8709EB1-B8A3-1EFC-E99B-6E21A8FDB5AA}"/>
              </a:ext>
            </a:extLst>
          </p:cNvPr>
          <p:cNvPicPr>
            <a:picLocks noChangeAspect="1"/>
          </p:cNvPicPr>
          <p:nvPr/>
        </p:nvPicPr>
        <p:blipFill>
          <a:blip r:embed="rId5"/>
          <a:stretch>
            <a:fillRect/>
          </a:stretch>
        </p:blipFill>
        <p:spPr>
          <a:xfrm>
            <a:off x="11406481" y="783771"/>
            <a:ext cx="782341" cy="5671972"/>
          </a:xfrm>
          <a:prstGeom prst="rect">
            <a:avLst/>
          </a:prstGeom>
        </p:spPr>
      </p:pic>
    </p:spTree>
    <p:extLst>
      <p:ext uri="{BB962C8B-B14F-4D97-AF65-F5344CB8AC3E}">
        <p14:creationId xmlns:p14="http://schemas.microsoft.com/office/powerpoint/2010/main" val="188441000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569660"/>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endParaRPr lang="en-CA" sz="1600" dirty="0">
              <a:solidFill>
                <a:srgbClr val="795DA3"/>
              </a:solidFill>
              <a:latin typeface="DM Mono" panose="020B0509040201040103" pitchFamily="49" charset="77"/>
            </a:endParaRPr>
          </a:p>
          <a:p>
            <a:pPr lvl="0"/>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checkin_exploded.json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10" name="!!assert">
            <a:extLst>
              <a:ext uri="{FF2B5EF4-FFF2-40B4-BE49-F238E27FC236}">
                <a16:creationId xmlns:a16="http://schemas.microsoft.com/office/drawing/2014/main" id="{51A7B6C4-7E52-94F5-DB1D-73017E487458}"/>
              </a:ext>
            </a:extLst>
          </p:cNvPr>
          <p:cNvSpPr/>
          <p:nvPr/>
        </p:nvSpPr>
        <p:spPr>
          <a:xfrm>
            <a:off x="1005727" y="3729414"/>
            <a:ext cx="8111852"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AA7B5818-4923-B356-622D-BD8FCA8BDF7C}"/>
              </a:ext>
            </a:extLst>
          </p:cNvPr>
          <p:cNvSpPr txBox="1"/>
          <p:nvPr/>
        </p:nvSpPr>
        <p:spPr>
          <a:xfrm>
            <a:off x="749245" y="2426581"/>
            <a:ext cx="10876698" cy="1323439"/>
          </a:xfrm>
          <a:prstGeom prst="rect">
            <a:avLst/>
          </a:prstGeom>
          <a:noFill/>
          <a:ln w="38100">
            <a:noFill/>
          </a:ln>
        </p:spPr>
        <p:txBody>
          <a:bodyPr wrap="square" rtlCol="0">
            <a:spAutoFit/>
          </a:bodyPr>
          <a:lstStyle/>
          <a:p>
            <a:r>
              <a:rPr lang="en-CA" sz="1600" dirty="0">
                <a:latin typeface="DM Mono" panose="020B0509040201040103" pitchFamily="49" charset="77"/>
              </a:rPr>
              <a:t>    </a:t>
            </a:r>
          </a:p>
          <a:p>
            <a:r>
              <a:rPr lang="en-CA" sz="1600" dirty="0">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endParaRPr lang="en-CA" sz="1600" dirty="0">
              <a:solidFill>
                <a:schemeClr val="tx1"/>
              </a:solidFill>
              <a:latin typeface="DM Mono" panose="020B0509040201040103" pitchFamily="49" charset="77"/>
            </a:endParaRPr>
          </a:p>
          <a:p>
            <a:r>
              <a:rPr lang="en-CA" sz="1600" dirty="0">
                <a:solidFill>
                  <a:schemeClr val="tx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268153883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206210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endParaRPr lang="en-CA" sz="1600" dirty="0">
              <a:solidFill>
                <a:srgbClr val="795DA3"/>
              </a:solidFill>
              <a:latin typeface="DM Mono" panose="020B0509040201040103" pitchFamily="49" charset="77"/>
            </a:endParaRPr>
          </a:p>
          <a:p>
            <a:pPr lvl="0"/>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checkin_exploded.json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10" name="!!assert">
            <a:extLst>
              <a:ext uri="{FF2B5EF4-FFF2-40B4-BE49-F238E27FC236}">
                <a16:creationId xmlns:a16="http://schemas.microsoft.com/office/drawing/2014/main" id="{51A7B6C4-7E52-94F5-DB1D-73017E487458}"/>
              </a:ext>
            </a:extLst>
          </p:cNvPr>
          <p:cNvSpPr/>
          <p:nvPr/>
        </p:nvSpPr>
        <p:spPr>
          <a:xfrm>
            <a:off x="970102" y="4370675"/>
            <a:ext cx="8111852"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AA7B5818-4923-B356-622D-BD8FCA8BDF7C}"/>
              </a:ext>
            </a:extLst>
          </p:cNvPr>
          <p:cNvSpPr txBox="1"/>
          <p:nvPr/>
        </p:nvSpPr>
        <p:spPr>
          <a:xfrm>
            <a:off x="796745" y="2575252"/>
            <a:ext cx="10876698" cy="1323439"/>
          </a:xfrm>
          <a:prstGeom prst="rect">
            <a:avLst/>
          </a:prstGeom>
          <a:noFill/>
          <a:ln w="38100">
            <a:noFill/>
          </a:ln>
        </p:spPr>
        <p:txBody>
          <a:bodyPr wrap="square" rtlCol="0">
            <a:spAutoFit/>
          </a:bodyPr>
          <a:lstStyle/>
          <a:p>
            <a:r>
              <a:rPr lang="en-CA" sz="1600" dirty="0">
                <a:latin typeface="DM Mono" panose="020B0509040201040103" pitchFamily="49" charset="77"/>
              </a:rPr>
              <a:t>    </a:t>
            </a:r>
          </a:p>
          <a:p>
            <a:r>
              <a:rPr lang="en-CA" sz="1600" dirty="0">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endParaRPr lang="en-CA" sz="1600" dirty="0">
              <a:solidFill>
                <a:schemeClr val="tx1"/>
              </a:solidFill>
              <a:latin typeface="DM Mono" panose="020B0509040201040103" pitchFamily="49" charset="77"/>
            </a:endParaRPr>
          </a:p>
          <a:p>
            <a:r>
              <a:rPr lang="en-CA" sz="1600" dirty="0">
                <a:solidFill>
                  <a:schemeClr val="tx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180401861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3293209"/>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endParaRPr lang="en-CA" sz="1600" dirty="0">
              <a:solidFill>
                <a:srgbClr val="795DA3"/>
              </a:solidFill>
              <a:latin typeface="DM Mono" panose="020B0509040201040103" pitchFamily="49" charset="77"/>
            </a:endParaRPr>
          </a:p>
          <a:p>
            <a:pPr lvl="0"/>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10" name="!!assert">
            <a:extLst>
              <a:ext uri="{FF2B5EF4-FFF2-40B4-BE49-F238E27FC236}">
                <a16:creationId xmlns:a16="http://schemas.microsoft.com/office/drawing/2014/main" id="{51A7B6C4-7E52-94F5-DB1D-73017E487458}"/>
              </a:ext>
            </a:extLst>
          </p:cNvPr>
          <p:cNvSpPr/>
          <p:nvPr/>
        </p:nvSpPr>
        <p:spPr>
          <a:xfrm>
            <a:off x="1005728" y="5343387"/>
            <a:ext cx="8111852"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AA7B5818-4923-B356-622D-BD8FCA8BDF7C}"/>
              </a:ext>
            </a:extLst>
          </p:cNvPr>
          <p:cNvSpPr txBox="1"/>
          <p:nvPr/>
        </p:nvSpPr>
        <p:spPr>
          <a:xfrm>
            <a:off x="784870" y="4003976"/>
            <a:ext cx="10876698" cy="1323439"/>
          </a:xfrm>
          <a:prstGeom prst="rect">
            <a:avLst/>
          </a:prstGeom>
          <a:noFill/>
          <a:ln w="38100">
            <a:noFill/>
          </a:ln>
        </p:spPr>
        <p:txBody>
          <a:bodyPr wrap="square" rtlCol="0">
            <a:spAutoFit/>
          </a:bodyPr>
          <a:lstStyle/>
          <a:p>
            <a:r>
              <a:rPr lang="en-CA" sz="1600" dirty="0">
                <a:latin typeface="DM Mono" panose="020B0509040201040103" pitchFamily="49" charset="77"/>
              </a:rPr>
              <a:t>    </a:t>
            </a:r>
          </a:p>
          <a:p>
            <a:r>
              <a:rPr lang="en-CA" sz="1600" dirty="0">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endParaRPr lang="en-CA" sz="1600" dirty="0">
              <a:solidFill>
                <a:schemeClr val="tx1"/>
              </a:solidFill>
              <a:latin typeface="DM Mono" panose="020B0509040201040103" pitchFamily="49" charset="77"/>
            </a:endParaRPr>
          </a:p>
          <a:p>
            <a:r>
              <a:rPr lang="en-CA" sz="1600" dirty="0">
                <a:solidFill>
                  <a:schemeClr val="tx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327214835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209</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browser_reviews.json</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4" name="TextBox 3">
            <a:extLst>
              <a:ext uri="{FF2B5EF4-FFF2-40B4-BE49-F238E27FC236}">
                <a16:creationId xmlns:a16="http://schemas.microsoft.com/office/drawing/2014/main" id="{10277BAD-C80B-8628-AB6E-CCE7315D15F8}"/>
              </a:ext>
            </a:extLst>
          </p:cNvPr>
          <p:cNvSpPr txBox="1"/>
          <p:nvPr/>
        </p:nvSpPr>
        <p:spPr>
          <a:xfrm>
            <a:off x="772191" y="767444"/>
            <a:ext cx="10649778" cy="9694962"/>
          </a:xfrm>
          <a:prstGeom prst="rect">
            <a:avLst/>
          </a:prstGeom>
          <a:noFill/>
        </p:spPr>
        <p:txBody>
          <a:bodyPr wrap="square" rtlCol="0">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"XQfwVwDr-v0ZS3_CbbE5Xw"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"mh_-eMZ6K5RLWhZyISBhwA"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"CF33F8-E6oudUQ46HnavjQ"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600" dirty="0" err="1">
                <a:solidFill>
                  <a:srgbClr val="183691"/>
                </a:solidFill>
                <a:latin typeface="DM Mono" panose="020B0509040201040103" pitchFamily="49" charset="77"/>
              </a:rPr>
              <a:t>nThe</a:t>
            </a:r>
            <a:r>
              <a:rPr lang="en-CA" sz="160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22:09:11"</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"7ATYjTIgM3jUlt4UM3IypQ"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"OyoGAe7OKpv6SyGZT5g77Q"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5.0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Ive</a:t>
            </a:r>
            <a:r>
              <a:rPr lang="en-CA" sz="160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600" dirty="0" err="1">
                <a:solidFill>
                  <a:srgbClr val="183691"/>
                </a:solidFill>
                <a:latin typeface="DM Mono" panose="020B0509040201040103" pitchFamily="49" charset="77"/>
              </a:rPr>
              <a:t>nFor</a:t>
            </a:r>
            <a:r>
              <a:rPr lang="en-CA" sz="1600" dirty="0">
                <a:solidFill>
                  <a:srgbClr val="183691"/>
                </a:solidFill>
                <a:latin typeface="DM Mono" panose="020B0509040201040103" pitchFamily="49" charset="77"/>
              </a:rPr>
              <a:t> anyone who struggles to fit workouts in, the online scheduling system makes it easy to plan ahead (and </a:t>
            </a:r>
            <a:r>
              <a:rPr lang="en-CA" sz="1600" dirty="0" err="1">
                <a:solidFill>
                  <a:srgbClr val="183691"/>
                </a:solidFill>
                <a:latin typeface="DM Mono" panose="020B0509040201040103" pitchFamily="49" charset="77"/>
              </a:rPr>
              <a:t>theres</a:t>
            </a:r>
            <a:r>
              <a:rPr lang="en-CA" sz="1600" dirty="0">
                <a:solidFill>
                  <a:srgbClr val="183691"/>
                </a:solidFill>
                <a:latin typeface="DM Mono" panose="020B0509040201040103" pitchFamily="49" charset="77"/>
              </a:rPr>
              <a:t> no need to line up way in advanced like many gyms make you do).\n\</a:t>
            </a:r>
            <a:r>
              <a:rPr lang="en-CA" sz="1600" dirty="0" err="1">
                <a:solidFill>
                  <a:srgbClr val="183691"/>
                </a:solidFill>
                <a:latin typeface="DM Mono" panose="020B0509040201040103" pitchFamily="49" charset="77"/>
              </a:rPr>
              <a:t>nThere</a:t>
            </a:r>
            <a:r>
              <a:rPr lang="en-CA" sz="1600" dirty="0">
                <a:solidFill>
                  <a:srgbClr val="183691"/>
                </a:solidFill>
                <a:latin typeface="DM Mono" panose="020B0509040201040103" pitchFamily="49" charset="77"/>
              </a:rPr>
              <a:t> is no way I can write this review without giving Russell, the owner of Body Cycle, a shout out. </a:t>
            </a:r>
            <a:r>
              <a:rPr lang="en-CA" sz="1600" dirty="0" err="1">
                <a:solidFill>
                  <a:srgbClr val="183691"/>
                </a:solidFill>
                <a:latin typeface="DM Mono" panose="020B0509040201040103" pitchFamily="49" charset="77"/>
              </a:rPr>
              <a:t>Russells</a:t>
            </a:r>
            <a:r>
              <a:rPr lang="en-CA" sz="160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600" dirty="0" err="1">
                <a:solidFill>
                  <a:srgbClr val="183691"/>
                </a:solidFill>
                <a:latin typeface="DM Mono" panose="020B0509040201040103" pitchFamily="49" charset="77"/>
              </a:rPr>
              <a:t>hes</a:t>
            </a:r>
            <a:r>
              <a:rPr lang="en-CA" sz="1600" dirty="0">
                <a:solidFill>
                  <a:srgbClr val="183691"/>
                </a:solidFill>
                <a:latin typeface="DM Mono" panose="020B0509040201040103" pitchFamily="49" charset="77"/>
              </a:rPr>
              <a:t> kicking your butt in class!"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"2012-01-03 15:28:18"</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endParaRPr lang="en-US" sz="1600" dirty="0">
              <a:latin typeface="DM Mono" panose="020B0509040201040103" pitchFamily="49" charset="77"/>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A8709EB1-B8A3-1EFC-E99B-6E21A8FDB5AA}"/>
              </a:ext>
            </a:extLst>
          </p:cNvPr>
          <p:cNvPicPr>
            <a:picLocks noChangeAspect="1"/>
          </p:cNvPicPr>
          <p:nvPr/>
        </p:nvPicPr>
        <p:blipFill>
          <a:blip r:embed="rId5"/>
          <a:stretch>
            <a:fillRect/>
          </a:stretch>
        </p:blipFill>
        <p:spPr>
          <a:xfrm>
            <a:off x="11406481" y="783771"/>
            <a:ext cx="782341" cy="5671972"/>
          </a:xfrm>
          <a:prstGeom prst="rect">
            <a:avLst/>
          </a:prstGeom>
        </p:spPr>
      </p:pic>
    </p:spTree>
    <p:extLst>
      <p:ext uri="{BB962C8B-B14F-4D97-AF65-F5344CB8AC3E}">
        <p14:creationId xmlns:p14="http://schemas.microsoft.com/office/powerpoint/2010/main" val="1385940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6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a:t>
            </a:fld>
            <a:endParaRPr dirty="0"/>
          </a:p>
        </p:txBody>
      </p:sp>
      <p:sp>
        <p:nvSpPr>
          <p:cNvPr id="555" name="Google Shape;555;p67"/>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56" name="Google Shape;556;p67"/>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sp>
        <p:nvSpPr>
          <p:cNvPr id="558" name="Google Shape;558;p67"/>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7" name="Google Shape;504;p62">
            <a:extLst>
              <a:ext uri="{FF2B5EF4-FFF2-40B4-BE49-F238E27FC236}">
                <a16:creationId xmlns:a16="http://schemas.microsoft.com/office/drawing/2014/main" id="{19165D30-D854-8549-CE17-DDAAC186B681}"/>
              </a:ext>
            </a:extLst>
          </p:cNvPr>
          <p:cNvGraphicFramePr/>
          <p:nvPr>
            <p:extLst>
              <p:ext uri="{D42A27DB-BD31-4B8C-83A1-F6EECF244321}">
                <p14:modId xmlns:p14="http://schemas.microsoft.com/office/powerpoint/2010/main" val="1294698059"/>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210</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browser_reviews.json</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4" name="TextBox 3">
            <a:extLst>
              <a:ext uri="{FF2B5EF4-FFF2-40B4-BE49-F238E27FC236}">
                <a16:creationId xmlns:a16="http://schemas.microsoft.com/office/drawing/2014/main" id="{10277BAD-C80B-8628-AB6E-CCE7315D15F8}"/>
              </a:ext>
            </a:extLst>
          </p:cNvPr>
          <p:cNvSpPr txBox="1"/>
          <p:nvPr/>
        </p:nvSpPr>
        <p:spPr>
          <a:xfrm>
            <a:off x="772191" y="767444"/>
            <a:ext cx="10649778" cy="3293209"/>
          </a:xfrm>
          <a:prstGeom prst="rect">
            <a:avLst/>
          </a:prstGeom>
          <a:noFill/>
        </p:spPr>
        <p:txBody>
          <a:bodyPr wrap="square" rtlCol="0">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A8709EB1-B8A3-1EFC-E99B-6E21A8FDB5AA}"/>
              </a:ext>
            </a:extLst>
          </p:cNvPr>
          <p:cNvPicPr>
            <a:picLocks noChangeAspect="1"/>
          </p:cNvPicPr>
          <p:nvPr/>
        </p:nvPicPr>
        <p:blipFill>
          <a:blip r:embed="rId5"/>
          <a:stretch>
            <a:fillRect/>
          </a:stretch>
        </p:blipFill>
        <p:spPr>
          <a:xfrm>
            <a:off x="11406481" y="783771"/>
            <a:ext cx="782341" cy="5671972"/>
          </a:xfrm>
          <a:prstGeom prst="rect">
            <a:avLst/>
          </a:prstGeom>
        </p:spPr>
      </p:pic>
    </p:spTree>
    <p:extLst>
      <p:ext uri="{BB962C8B-B14F-4D97-AF65-F5344CB8AC3E}">
        <p14:creationId xmlns:p14="http://schemas.microsoft.com/office/powerpoint/2010/main" val="234831534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211</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browser_reviews.json</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838580" y="726870"/>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4" name="TextBox 3">
            <a:extLst>
              <a:ext uri="{FF2B5EF4-FFF2-40B4-BE49-F238E27FC236}">
                <a16:creationId xmlns:a16="http://schemas.microsoft.com/office/drawing/2014/main" id="{10277BAD-C80B-8628-AB6E-CCE7315D15F8}"/>
              </a:ext>
            </a:extLst>
          </p:cNvPr>
          <p:cNvSpPr txBox="1"/>
          <p:nvPr/>
        </p:nvSpPr>
        <p:spPr>
          <a:xfrm>
            <a:off x="772191" y="767444"/>
            <a:ext cx="10649778" cy="3293209"/>
          </a:xfrm>
          <a:prstGeom prst="rect">
            <a:avLst/>
          </a:prstGeom>
          <a:noFill/>
        </p:spPr>
        <p:txBody>
          <a:bodyPr wrap="square" rtlCol="0">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A8709EB1-B8A3-1EFC-E99B-6E21A8FDB5AA}"/>
              </a:ext>
            </a:extLst>
          </p:cNvPr>
          <p:cNvPicPr>
            <a:picLocks noChangeAspect="1"/>
          </p:cNvPicPr>
          <p:nvPr/>
        </p:nvPicPr>
        <p:blipFill>
          <a:blip r:embed="rId5"/>
          <a:stretch>
            <a:fillRect/>
          </a:stretch>
        </p:blipFill>
        <p:spPr>
          <a:xfrm>
            <a:off x="11406481" y="783771"/>
            <a:ext cx="782341" cy="5671972"/>
          </a:xfrm>
          <a:prstGeom prst="rect">
            <a:avLst/>
          </a:prstGeom>
        </p:spPr>
      </p:pic>
      <p:sp>
        <p:nvSpPr>
          <p:cNvPr id="3" name="Rectangle 2">
            <a:extLst>
              <a:ext uri="{FF2B5EF4-FFF2-40B4-BE49-F238E27FC236}">
                <a16:creationId xmlns:a16="http://schemas.microsoft.com/office/drawing/2014/main" id="{93EC9EC2-9C3E-4484-5ED4-E6B56F6F9B3B}"/>
              </a:ext>
            </a:extLst>
          </p:cNvPr>
          <p:cNvSpPr/>
          <p:nvPr/>
        </p:nvSpPr>
        <p:spPr>
          <a:xfrm>
            <a:off x="6335014" y="1260071"/>
            <a:ext cx="6666016" cy="2031325"/>
          </a:xfrm>
          <a:prstGeom prst="rect">
            <a:avLst/>
          </a:prstGeom>
        </p:spPr>
        <p:txBody>
          <a:bodyPr wrap="square">
            <a:spAutoFit/>
          </a:bodyPr>
          <a:lstStyle/>
          <a:p>
            <a:r>
              <a:rPr lang="en-CA" dirty="0">
                <a:solidFill>
                  <a:srgbClr val="A71D5D"/>
                </a:solidFill>
                <a:latin typeface="DM Mono" panose="020B0509040201040103" pitchFamily="49" charset="77"/>
              </a:rPr>
              <a:t> </a:t>
            </a:r>
            <a:r>
              <a:rPr lang="en-CA" dirty="0" err="1">
                <a:solidFill>
                  <a:schemeClr val="bg1">
                    <a:lumMod val="75000"/>
                  </a:schemeClr>
                </a:solidFill>
                <a:latin typeface="DM Mono" panose="020B0509040201040103" pitchFamily="49" charset="77"/>
              </a:rPr>
              <a:t>mobile_reviews_df</a:t>
            </a:r>
            <a:r>
              <a:rPr lang="en-CA" dirty="0">
                <a:solidFill>
                  <a:schemeClr val="bg1">
                    <a:lumMod val="75000"/>
                  </a:schemeClr>
                </a:solidFill>
                <a:latin typeface="DM Mono" panose="020B0509040201040103" pitchFamily="49" charset="77"/>
              </a:rPr>
              <a:t> = (</a:t>
            </a:r>
          </a:p>
          <a:p>
            <a:r>
              <a:rPr lang="en-CA" dirty="0">
                <a:solidFill>
                  <a:schemeClr val="bg1">
                    <a:lumMod val="75000"/>
                  </a:schemeClr>
                </a:solidFill>
                <a:latin typeface="DM Mono" panose="020B0509040201040103" pitchFamily="49" charset="77"/>
              </a:rPr>
              <a:t>      </a:t>
            </a:r>
            <a:r>
              <a:rPr lang="en-CA" dirty="0" err="1">
                <a:solidFill>
                  <a:schemeClr val="bg1">
                    <a:lumMod val="75000"/>
                  </a:schemeClr>
                </a:solidFill>
                <a:latin typeface="DM Mono" panose="020B0509040201040103" pitchFamily="49" charset="77"/>
              </a:rPr>
              <a:t>mobile_reviews_df</a:t>
            </a:r>
            <a:endParaRPr lang="en-CA" dirty="0">
              <a:solidFill>
                <a:schemeClr val="bg1">
                  <a:lumMod val="75000"/>
                </a:schemeClr>
              </a:solidFill>
              <a:latin typeface="DM Mono" panose="020B0509040201040103" pitchFamily="49" charset="77"/>
            </a:endParaRPr>
          </a:p>
          <a:p>
            <a:r>
              <a:rPr lang="en-CA" dirty="0">
                <a:solidFill>
                  <a:schemeClr val="bg1">
                    <a:lumMod val="75000"/>
                  </a:schemeClr>
                </a:solidFill>
                <a:latin typeface="DM Mono" panose="020B0509040201040103" pitchFamily="49" charset="77"/>
              </a:rPr>
              <a:t>      .join(</a:t>
            </a:r>
          </a:p>
          <a:p>
            <a:r>
              <a:rPr lang="en-CA" dirty="0">
                <a:solidFill>
                  <a:schemeClr val="bg1">
                    <a:lumMod val="75000"/>
                  </a:schemeClr>
                </a:solidFill>
                <a:latin typeface="DM Mono" panose="020B0509040201040103" pitchFamily="49" charset="77"/>
              </a:rPr>
              <a:t>        </a:t>
            </a:r>
            <a:r>
              <a:rPr lang="en-CA" dirty="0" err="1">
                <a:solidFill>
                  <a:schemeClr val="bg1">
                    <a:lumMod val="75000"/>
                  </a:schemeClr>
                </a:solidFill>
                <a:latin typeface="DM Mono" panose="020B0509040201040103" pitchFamily="49" charset="77"/>
              </a:rPr>
              <a:t>checkin_df</a:t>
            </a:r>
            <a:r>
              <a:rPr lang="en-CA" dirty="0">
                <a:solidFill>
                  <a:schemeClr val="bg1">
                    <a:lumMod val="75000"/>
                  </a:schemeClr>
                </a:solidFill>
                <a:latin typeface="DM Mono" panose="020B0509040201040103" pitchFamily="49" charset="77"/>
              </a:rPr>
              <a:t>, </a:t>
            </a:r>
          </a:p>
          <a:p>
            <a:r>
              <a:rPr lang="en-CA" dirty="0">
                <a:solidFill>
                  <a:srgbClr val="63A35C"/>
                </a:solidFill>
                <a:latin typeface="DM Mono" panose="020B0509040201040103" pitchFamily="49" charset="77"/>
              </a:rPr>
              <a:t>        </a:t>
            </a:r>
            <a:r>
              <a:rPr lang="en-CA" dirty="0">
                <a:solidFill>
                  <a:srgbClr val="660099"/>
                </a:solidFill>
                <a:latin typeface="DM Mono" panose="020B0509040201040103" pitchFamily="49" charset="77"/>
              </a:rPr>
              <a:t>on</a:t>
            </a:r>
            <a:r>
              <a:rPr lang="en-CA" dirty="0">
                <a:solidFill>
                  <a:srgbClr val="A71D5D"/>
                </a:solidFill>
                <a:latin typeface="DM Mono" panose="020B0509040201040103" pitchFamily="49" charset="77"/>
              </a:rPr>
              <a:t>=</a:t>
            </a:r>
            <a:r>
              <a:rPr lang="en-CA" dirty="0">
                <a:solidFill>
                  <a:srgbClr val="63A35C"/>
                </a:solidFill>
                <a:latin typeface="DM Mono" panose="020B0509040201040103" pitchFamily="49" charset="77"/>
              </a:rPr>
              <a:t>[</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business_id'</a:t>
            </a:r>
            <a:r>
              <a:rPr lang="en-CA" dirty="0" err="1">
                <a:solidFill>
                  <a:srgbClr val="63A35C"/>
                </a:solidFill>
                <a:latin typeface="DM Mono" panose="020B0509040201040103" pitchFamily="49" charset="77"/>
              </a:rPr>
              <a:t>,</a:t>
            </a:r>
            <a:r>
              <a:rPr lang="en-CA" dirty="0" err="1">
                <a:solidFill>
                  <a:srgbClr val="183691"/>
                </a:solidFill>
                <a:latin typeface="DM Mono" panose="020B0509040201040103" pitchFamily="49" charset="77"/>
              </a:rPr>
              <a:t>'date</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user_id</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 </a:t>
            </a:r>
          </a:p>
          <a:p>
            <a:r>
              <a:rPr lang="en-CA" dirty="0">
                <a:solidFill>
                  <a:schemeClr val="bg1">
                    <a:lumMod val="75000"/>
                  </a:schemeClr>
                </a:solidFill>
                <a:latin typeface="DM Mono" panose="020B0509040201040103" pitchFamily="49" charset="77"/>
              </a:rPr>
              <a:t>        how="</a:t>
            </a:r>
            <a:r>
              <a:rPr lang="en-CA" dirty="0" err="1">
                <a:solidFill>
                  <a:schemeClr val="bg1">
                    <a:lumMod val="75000"/>
                  </a:schemeClr>
                </a:solidFill>
                <a:latin typeface="DM Mono" panose="020B0509040201040103" pitchFamily="49" charset="77"/>
              </a:rPr>
              <a:t>left_anti</a:t>
            </a:r>
            <a:r>
              <a:rPr lang="en-CA" dirty="0">
                <a:solidFill>
                  <a:schemeClr val="bg1">
                    <a:lumMod val="75000"/>
                  </a:schemeClr>
                </a:solidFill>
                <a:latin typeface="DM Mono" panose="020B0509040201040103" pitchFamily="49" charset="77"/>
              </a:rPr>
              <a:t>”)</a:t>
            </a:r>
          </a:p>
          <a:p>
            <a:r>
              <a:rPr lang="en-CA" dirty="0">
                <a:solidFill>
                  <a:schemeClr val="bg1">
                    <a:lumMod val="75000"/>
                  </a:schemeClr>
                </a:solidFill>
                <a:latin typeface="DM Mono" panose="020B0509040201040103" pitchFamily="49" charset="77"/>
              </a:rPr>
              <a:t>      .select(</a:t>
            </a:r>
          </a:p>
          <a:p>
            <a:r>
              <a:rPr lang="en-CA" dirty="0">
                <a:solidFill>
                  <a:schemeClr val="bg1">
                    <a:lumMod val="75000"/>
                  </a:schemeClr>
                </a:solidFill>
                <a:latin typeface="DM Mono" panose="020B0509040201040103" pitchFamily="49" charset="77"/>
              </a:rPr>
              <a:t>         *</a:t>
            </a:r>
            <a:r>
              <a:rPr lang="en-CA" dirty="0" err="1">
                <a:solidFill>
                  <a:schemeClr val="bg1">
                    <a:lumMod val="75000"/>
                  </a:schemeClr>
                </a:solidFill>
                <a:latin typeface="DM Mono" panose="020B0509040201040103" pitchFamily="49" charset="77"/>
              </a:rPr>
              <a:t>mobile_reviews_df.columns</a:t>
            </a:r>
            <a:r>
              <a:rPr lang="en-CA" dirty="0">
                <a:solidFill>
                  <a:schemeClr val="bg1">
                    <a:lumMod val="75000"/>
                  </a:schemeClr>
                </a:solidFill>
                <a:latin typeface="DM Mono" panose="020B0509040201040103" pitchFamily="49" charset="77"/>
              </a:rPr>
              <a:t>)</a:t>
            </a:r>
          </a:p>
          <a:p>
            <a:r>
              <a:rPr lang="en-CA" dirty="0">
                <a:solidFill>
                  <a:schemeClr val="bg1">
                    <a:lumMod val="75000"/>
                  </a:schemeClr>
                </a:solidFill>
                <a:latin typeface="DM Mono" panose="020B0509040201040103" pitchFamily="49" charset="77"/>
              </a:rPr>
              <a:t>    )</a:t>
            </a:r>
            <a:endParaRPr lang="en-US" dirty="0">
              <a:solidFill>
                <a:schemeClr val="bg1">
                  <a:lumMod val="75000"/>
                </a:schemeClr>
              </a:solidFill>
              <a:latin typeface="DM Mono" panose="020B0509040201040103" pitchFamily="49" charset="77"/>
            </a:endParaRPr>
          </a:p>
        </p:txBody>
      </p:sp>
    </p:spTree>
    <p:extLst>
      <p:ext uri="{BB962C8B-B14F-4D97-AF65-F5344CB8AC3E}">
        <p14:creationId xmlns:p14="http://schemas.microsoft.com/office/powerpoint/2010/main" val="405000822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212</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browser_reviews.json</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838580" y="726870"/>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4" name="TextBox 3">
            <a:extLst>
              <a:ext uri="{FF2B5EF4-FFF2-40B4-BE49-F238E27FC236}">
                <a16:creationId xmlns:a16="http://schemas.microsoft.com/office/drawing/2014/main" id="{10277BAD-C80B-8628-AB6E-CCE7315D15F8}"/>
              </a:ext>
            </a:extLst>
          </p:cNvPr>
          <p:cNvSpPr txBox="1"/>
          <p:nvPr/>
        </p:nvSpPr>
        <p:spPr>
          <a:xfrm>
            <a:off x="772191" y="767444"/>
            <a:ext cx="10649778" cy="1815882"/>
          </a:xfrm>
          <a:prstGeom prst="rect">
            <a:avLst/>
          </a:prstGeom>
          <a:noFill/>
        </p:spPr>
        <p:txBody>
          <a:bodyPr wrap="square" rtlCol="0">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A8709EB1-B8A3-1EFC-E99B-6E21A8FDB5AA}"/>
              </a:ext>
            </a:extLst>
          </p:cNvPr>
          <p:cNvPicPr>
            <a:picLocks noChangeAspect="1"/>
          </p:cNvPicPr>
          <p:nvPr/>
        </p:nvPicPr>
        <p:blipFill>
          <a:blip r:embed="rId5"/>
          <a:stretch>
            <a:fillRect/>
          </a:stretch>
        </p:blipFill>
        <p:spPr>
          <a:xfrm>
            <a:off x="11406481" y="783771"/>
            <a:ext cx="782341" cy="5671972"/>
          </a:xfrm>
          <a:prstGeom prst="rect">
            <a:avLst/>
          </a:prstGeom>
        </p:spPr>
      </p:pic>
      <p:sp>
        <p:nvSpPr>
          <p:cNvPr id="3" name="Rectangle 2">
            <a:extLst>
              <a:ext uri="{FF2B5EF4-FFF2-40B4-BE49-F238E27FC236}">
                <a16:creationId xmlns:a16="http://schemas.microsoft.com/office/drawing/2014/main" id="{93EC9EC2-9C3E-4484-5ED4-E6B56F6F9B3B}"/>
              </a:ext>
            </a:extLst>
          </p:cNvPr>
          <p:cNvSpPr/>
          <p:nvPr/>
        </p:nvSpPr>
        <p:spPr>
          <a:xfrm>
            <a:off x="6335014" y="1260071"/>
            <a:ext cx="6666016" cy="2031325"/>
          </a:xfrm>
          <a:prstGeom prst="rect">
            <a:avLst/>
          </a:prstGeom>
        </p:spPr>
        <p:txBody>
          <a:bodyPr wrap="square">
            <a:spAutoFit/>
          </a:bodyPr>
          <a:lstStyle/>
          <a:p>
            <a:r>
              <a:rPr lang="en-CA" dirty="0">
                <a:solidFill>
                  <a:srgbClr val="A71D5D"/>
                </a:solidFill>
                <a:latin typeface="DM Mono" panose="020B0509040201040103" pitchFamily="49" charset="77"/>
              </a:rPr>
              <a:t> </a:t>
            </a:r>
            <a:r>
              <a:rPr lang="en-CA" dirty="0" err="1">
                <a:solidFill>
                  <a:schemeClr val="bg1">
                    <a:lumMod val="75000"/>
                  </a:schemeClr>
                </a:solidFill>
                <a:latin typeface="DM Mono" panose="020B0509040201040103" pitchFamily="49" charset="77"/>
              </a:rPr>
              <a:t>mobile_reviews_df</a:t>
            </a:r>
            <a:r>
              <a:rPr lang="en-CA" dirty="0">
                <a:solidFill>
                  <a:schemeClr val="bg1">
                    <a:lumMod val="75000"/>
                  </a:schemeClr>
                </a:solidFill>
                <a:latin typeface="DM Mono" panose="020B0509040201040103" pitchFamily="49" charset="77"/>
              </a:rPr>
              <a:t> = (</a:t>
            </a:r>
          </a:p>
          <a:p>
            <a:r>
              <a:rPr lang="en-CA" dirty="0">
                <a:solidFill>
                  <a:schemeClr val="bg1">
                    <a:lumMod val="75000"/>
                  </a:schemeClr>
                </a:solidFill>
                <a:latin typeface="DM Mono" panose="020B0509040201040103" pitchFamily="49" charset="77"/>
              </a:rPr>
              <a:t>      </a:t>
            </a:r>
            <a:r>
              <a:rPr lang="en-CA" dirty="0" err="1">
                <a:solidFill>
                  <a:schemeClr val="bg1">
                    <a:lumMod val="75000"/>
                  </a:schemeClr>
                </a:solidFill>
                <a:latin typeface="DM Mono" panose="020B0509040201040103" pitchFamily="49" charset="77"/>
              </a:rPr>
              <a:t>mobile_reviews_df</a:t>
            </a:r>
            <a:endParaRPr lang="en-CA" dirty="0">
              <a:solidFill>
                <a:schemeClr val="bg1">
                  <a:lumMod val="75000"/>
                </a:schemeClr>
              </a:solidFill>
              <a:latin typeface="DM Mono" panose="020B0509040201040103" pitchFamily="49" charset="77"/>
            </a:endParaRPr>
          </a:p>
          <a:p>
            <a:r>
              <a:rPr lang="en-CA" dirty="0">
                <a:solidFill>
                  <a:schemeClr val="bg1">
                    <a:lumMod val="75000"/>
                  </a:schemeClr>
                </a:solidFill>
                <a:latin typeface="DM Mono" panose="020B0509040201040103" pitchFamily="49" charset="77"/>
              </a:rPr>
              <a:t>      .join(</a:t>
            </a:r>
          </a:p>
          <a:p>
            <a:r>
              <a:rPr lang="en-CA" dirty="0">
                <a:solidFill>
                  <a:schemeClr val="bg1">
                    <a:lumMod val="75000"/>
                  </a:schemeClr>
                </a:solidFill>
                <a:latin typeface="DM Mono" panose="020B0509040201040103" pitchFamily="49" charset="77"/>
              </a:rPr>
              <a:t>        </a:t>
            </a:r>
            <a:r>
              <a:rPr lang="en-CA" dirty="0" err="1">
                <a:solidFill>
                  <a:schemeClr val="bg1">
                    <a:lumMod val="75000"/>
                  </a:schemeClr>
                </a:solidFill>
                <a:latin typeface="DM Mono" panose="020B0509040201040103" pitchFamily="49" charset="77"/>
              </a:rPr>
              <a:t>checkin_df</a:t>
            </a:r>
            <a:r>
              <a:rPr lang="en-CA" dirty="0">
                <a:solidFill>
                  <a:schemeClr val="bg1">
                    <a:lumMod val="75000"/>
                  </a:schemeClr>
                </a:solidFill>
                <a:latin typeface="DM Mono" panose="020B0509040201040103" pitchFamily="49" charset="77"/>
              </a:rPr>
              <a:t>, </a:t>
            </a:r>
          </a:p>
          <a:p>
            <a:r>
              <a:rPr lang="en-CA" dirty="0">
                <a:solidFill>
                  <a:srgbClr val="63A35C"/>
                </a:solidFill>
                <a:latin typeface="DM Mono" panose="020B0509040201040103" pitchFamily="49" charset="77"/>
              </a:rPr>
              <a:t>        </a:t>
            </a:r>
            <a:r>
              <a:rPr lang="en-CA" dirty="0">
                <a:solidFill>
                  <a:srgbClr val="660099"/>
                </a:solidFill>
                <a:latin typeface="DM Mono" panose="020B0509040201040103" pitchFamily="49" charset="77"/>
              </a:rPr>
              <a:t>on</a:t>
            </a:r>
            <a:r>
              <a:rPr lang="en-CA" dirty="0">
                <a:solidFill>
                  <a:srgbClr val="A71D5D"/>
                </a:solidFill>
                <a:latin typeface="DM Mono" panose="020B0509040201040103" pitchFamily="49" charset="77"/>
              </a:rPr>
              <a:t>=</a:t>
            </a:r>
            <a:r>
              <a:rPr lang="en-CA" dirty="0">
                <a:solidFill>
                  <a:srgbClr val="63A35C"/>
                </a:solidFill>
                <a:latin typeface="DM Mono" panose="020B0509040201040103" pitchFamily="49" charset="77"/>
              </a:rPr>
              <a:t>[</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business_id'</a:t>
            </a:r>
            <a:r>
              <a:rPr lang="en-CA" dirty="0" err="1">
                <a:solidFill>
                  <a:srgbClr val="63A35C"/>
                </a:solidFill>
                <a:latin typeface="DM Mono" panose="020B0509040201040103" pitchFamily="49" charset="77"/>
              </a:rPr>
              <a:t>,</a:t>
            </a:r>
            <a:r>
              <a:rPr lang="en-CA" dirty="0" err="1">
                <a:solidFill>
                  <a:srgbClr val="183691"/>
                </a:solidFill>
                <a:latin typeface="DM Mono" panose="020B0509040201040103" pitchFamily="49" charset="77"/>
              </a:rPr>
              <a:t>'date</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user_id</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 </a:t>
            </a:r>
          </a:p>
          <a:p>
            <a:r>
              <a:rPr lang="en-CA" dirty="0">
                <a:solidFill>
                  <a:schemeClr val="bg1">
                    <a:lumMod val="75000"/>
                  </a:schemeClr>
                </a:solidFill>
                <a:latin typeface="DM Mono" panose="020B0509040201040103" pitchFamily="49" charset="77"/>
              </a:rPr>
              <a:t>        how="</a:t>
            </a:r>
            <a:r>
              <a:rPr lang="en-CA" dirty="0" err="1">
                <a:solidFill>
                  <a:schemeClr val="bg1">
                    <a:lumMod val="75000"/>
                  </a:schemeClr>
                </a:solidFill>
                <a:latin typeface="DM Mono" panose="020B0509040201040103" pitchFamily="49" charset="77"/>
              </a:rPr>
              <a:t>left_anti</a:t>
            </a:r>
            <a:r>
              <a:rPr lang="en-CA" dirty="0">
                <a:solidFill>
                  <a:schemeClr val="bg1">
                    <a:lumMod val="75000"/>
                  </a:schemeClr>
                </a:solidFill>
                <a:latin typeface="DM Mono" panose="020B0509040201040103" pitchFamily="49" charset="77"/>
              </a:rPr>
              <a:t>”)</a:t>
            </a:r>
          </a:p>
          <a:p>
            <a:r>
              <a:rPr lang="en-CA" dirty="0">
                <a:solidFill>
                  <a:schemeClr val="bg1">
                    <a:lumMod val="75000"/>
                  </a:schemeClr>
                </a:solidFill>
                <a:latin typeface="DM Mono" panose="020B0509040201040103" pitchFamily="49" charset="77"/>
              </a:rPr>
              <a:t>      .select(</a:t>
            </a:r>
          </a:p>
          <a:p>
            <a:r>
              <a:rPr lang="en-CA" dirty="0">
                <a:solidFill>
                  <a:schemeClr val="bg1">
                    <a:lumMod val="75000"/>
                  </a:schemeClr>
                </a:solidFill>
                <a:latin typeface="DM Mono" panose="020B0509040201040103" pitchFamily="49" charset="77"/>
              </a:rPr>
              <a:t>         *</a:t>
            </a:r>
            <a:r>
              <a:rPr lang="en-CA" dirty="0" err="1">
                <a:solidFill>
                  <a:schemeClr val="bg1">
                    <a:lumMod val="75000"/>
                  </a:schemeClr>
                </a:solidFill>
                <a:latin typeface="DM Mono" panose="020B0509040201040103" pitchFamily="49" charset="77"/>
              </a:rPr>
              <a:t>mobile_reviews_df.columns</a:t>
            </a:r>
            <a:r>
              <a:rPr lang="en-CA" dirty="0">
                <a:solidFill>
                  <a:schemeClr val="bg1">
                    <a:lumMod val="75000"/>
                  </a:schemeClr>
                </a:solidFill>
                <a:latin typeface="DM Mono" panose="020B0509040201040103" pitchFamily="49" charset="77"/>
              </a:rPr>
              <a:t>)</a:t>
            </a:r>
          </a:p>
          <a:p>
            <a:r>
              <a:rPr lang="en-CA" dirty="0">
                <a:solidFill>
                  <a:schemeClr val="bg1">
                    <a:lumMod val="75000"/>
                  </a:schemeClr>
                </a:solidFill>
                <a:latin typeface="DM Mono" panose="020B0509040201040103" pitchFamily="49" charset="77"/>
              </a:rPr>
              <a:t>    )</a:t>
            </a:r>
            <a:endParaRPr lang="en-US" dirty="0">
              <a:solidFill>
                <a:schemeClr val="bg1">
                  <a:lumMod val="75000"/>
                </a:schemeClr>
              </a:solidFill>
              <a:latin typeface="DM Mono" panose="020B0509040201040103" pitchFamily="49" charset="77"/>
            </a:endParaRPr>
          </a:p>
        </p:txBody>
      </p:sp>
    </p:spTree>
    <p:extLst>
      <p:ext uri="{BB962C8B-B14F-4D97-AF65-F5344CB8AC3E}">
        <p14:creationId xmlns:p14="http://schemas.microsoft.com/office/powerpoint/2010/main" val="143240577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3293209"/>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endParaRPr lang="en-CA" sz="1600" dirty="0">
              <a:solidFill>
                <a:srgbClr val="795DA3"/>
              </a:solidFill>
              <a:latin typeface="DM Mono" panose="020B0509040201040103" pitchFamily="49" charset="77"/>
            </a:endParaRPr>
          </a:p>
          <a:p>
            <a:pPr lvl="0"/>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10" name="!!assert">
            <a:extLst>
              <a:ext uri="{FF2B5EF4-FFF2-40B4-BE49-F238E27FC236}">
                <a16:creationId xmlns:a16="http://schemas.microsoft.com/office/drawing/2014/main" id="{51A7B6C4-7E52-94F5-DB1D-73017E487458}"/>
              </a:ext>
            </a:extLst>
          </p:cNvPr>
          <p:cNvSpPr/>
          <p:nvPr/>
        </p:nvSpPr>
        <p:spPr>
          <a:xfrm>
            <a:off x="1005728" y="5343387"/>
            <a:ext cx="8111852"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AA7B5818-4923-B356-622D-BD8FCA8BDF7C}"/>
              </a:ext>
            </a:extLst>
          </p:cNvPr>
          <p:cNvSpPr txBox="1"/>
          <p:nvPr/>
        </p:nvSpPr>
        <p:spPr>
          <a:xfrm>
            <a:off x="784870" y="4003976"/>
            <a:ext cx="10876698" cy="1323439"/>
          </a:xfrm>
          <a:prstGeom prst="rect">
            <a:avLst/>
          </a:prstGeom>
          <a:noFill/>
          <a:ln w="38100">
            <a:noFill/>
          </a:ln>
        </p:spPr>
        <p:txBody>
          <a:bodyPr wrap="square" rtlCol="0">
            <a:spAutoFit/>
          </a:bodyPr>
          <a:lstStyle/>
          <a:p>
            <a:r>
              <a:rPr lang="en-CA" sz="1600" dirty="0">
                <a:latin typeface="DM Mono" panose="020B0509040201040103" pitchFamily="49" charset="77"/>
              </a:rPr>
              <a:t>    </a:t>
            </a:r>
          </a:p>
          <a:p>
            <a:r>
              <a:rPr lang="en-CA" sz="1600" dirty="0">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endParaRPr lang="en-CA" sz="1600" dirty="0">
              <a:solidFill>
                <a:schemeClr val="tx1"/>
              </a:solidFill>
              <a:latin typeface="DM Mono" panose="020B0509040201040103" pitchFamily="49" charset="77"/>
            </a:endParaRPr>
          </a:p>
          <a:p>
            <a:r>
              <a:rPr lang="en-CA" sz="1600" dirty="0">
                <a:solidFill>
                  <a:schemeClr val="tx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3267448255"/>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50167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endParaRPr lang="en-CA" sz="1600" dirty="0">
              <a:solidFill>
                <a:srgbClr val="795DA3"/>
              </a:solidFill>
              <a:latin typeface="DM Mono" panose="020B0509040201040103" pitchFamily="49" charset="77"/>
            </a:endParaRPr>
          </a:p>
          <a:p>
            <a:pPr lvl="0"/>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endParaRPr lang="en-CA" sz="1600" dirty="0">
              <a:solidFill>
                <a:srgbClr val="10121E"/>
              </a:solidFill>
              <a:latin typeface="DM Mono" panose="020B0509040201040103" pitchFamily="49" charset="77"/>
            </a:endParaRPr>
          </a:p>
          <a:p>
            <a:pPr lvl="0"/>
            <a:r>
              <a:rPr lang="en-CA" sz="1600" dirty="0">
                <a:solidFill>
                  <a:srgbClr val="10121E"/>
                </a:solidFill>
                <a:latin typeface="DM Mono" panose="020B0509040201040103" pitchFamily="49" charset="77"/>
              </a:rPr>
              <a:t>  </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39796050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50167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endParaRPr lang="en-CA" sz="1600" dirty="0">
              <a:solidFill>
                <a:srgbClr val="795DA3"/>
              </a:solidFill>
              <a:latin typeface="DM Mono" panose="020B0509040201040103" pitchFamily="49" charset="77"/>
            </a:endParaRPr>
          </a:p>
          <a:p>
            <a:pPr lvl="0"/>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endParaRPr lang="en-CA" sz="1600" dirty="0">
              <a:solidFill>
                <a:srgbClr val="10121E"/>
              </a:solidFill>
              <a:latin typeface="DM Mono" panose="020B0509040201040103" pitchFamily="49" charset="77"/>
            </a:endParaRPr>
          </a:p>
          <a:p>
            <a:pPr lvl="0"/>
            <a:r>
              <a:rPr lang="en-CA" sz="1600" dirty="0">
                <a:solidFill>
                  <a:srgbClr val="10121E"/>
                </a:solidFill>
                <a:latin typeface="DM Mono" panose="020B0509040201040103" pitchFamily="49" charset="77"/>
              </a:rPr>
              <a:t>  </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152911219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5262979"/>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endParaRPr lang="en-CA" sz="1600" dirty="0">
              <a:solidFill>
                <a:srgbClr val="795DA3"/>
              </a:solidFill>
              <a:latin typeface="DM Mono" panose="020B0509040201040103" pitchFamily="49" charset="77"/>
            </a:endParaRPr>
          </a:p>
          <a:p>
            <a:pPr lvl="0"/>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endParaRPr lang="en-CA" sz="1600" dirty="0">
              <a:solidFill>
                <a:srgbClr val="10121E"/>
              </a:solidFill>
              <a:latin typeface="DM Mono" panose="020B0509040201040103" pitchFamily="49" charset="77"/>
            </a:endParaRPr>
          </a:p>
          <a:p>
            <a:pPr lvl="0"/>
            <a:r>
              <a:rPr lang="en-CA" sz="1600" dirty="0">
                <a:solidFill>
                  <a:srgbClr val="10121E"/>
                </a:solidFill>
                <a:latin typeface="DM Mono" panose="020B0509040201040103" pitchFamily="49" charset="77"/>
              </a:rPr>
              <a:t>  </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75309549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766856" y="359229"/>
            <a:ext cx="10655113" cy="44904600"/>
          </a:xfrm>
          <a:prstGeom prst="rect">
            <a:avLst/>
          </a:prstGeom>
          <a:solidFill>
            <a:schemeClr val="bg1"/>
          </a:solidFill>
        </p:spPr>
        <p:txBody>
          <a:bodyPr wrap="square">
            <a:spAutoFit/>
          </a:bodyPr>
          <a:lstStyle/>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"XQfwVwDr-v0ZS3_CbbE5Xw"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"mh_-eMZ6K5RLWhZyISBhwA"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600" dirty="0" err="1">
                <a:solidFill>
                  <a:srgbClr val="183691"/>
                </a:solidFill>
                <a:latin typeface="DM Mono" panose="020B0509040201040103" pitchFamily="49" charset="77"/>
              </a:rPr>
              <a:t>nThe</a:t>
            </a:r>
            <a:r>
              <a:rPr lang="en-CA" sz="160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"2018-07-07 22:09:11"</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"7ATYjTIgM3jUlt4UM3IypQ"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"OyoGAe7OKpv6SyGZT5g77Q"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5.0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Ive</a:t>
            </a:r>
            <a:r>
              <a:rPr lang="en-CA" sz="160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600" dirty="0" err="1">
                <a:solidFill>
                  <a:srgbClr val="183691"/>
                </a:solidFill>
                <a:latin typeface="DM Mono" panose="020B0509040201040103" pitchFamily="49" charset="77"/>
              </a:rPr>
              <a:t>nFor</a:t>
            </a:r>
            <a:r>
              <a:rPr lang="en-CA" sz="1600" dirty="0">
                <a:solidFill>
                  <a:srgbClr val="183691"/>
                </a:solidFill>
                <a:latin typeface="DM Mono" panose="020B0509040201040103" pitchFamily="49" charset="77"/>
              </a:rPr>
              <a:t> anyone who struggles to fit workouts in, the online scheduling system makes it easy to plan ahead (and </a:t>
            </a:r>
            <a:r>
              <a:rPr lang="en-CA" sz="1600" dirty="0" err="1">
                <a:solidFill>
                  <a:srgbClr val="183691"/>
                </a:solidFill>
                <a:latin typeface="DM Mono" panose="020B0509040201040103" pitchFamily="49" charset="77"/>
              </a:rPr>
              <a:t>theres</a:t>
            </a:r>
            <a:r>
              <a:rPr lang="en-CA" sz="1600" dirty="0">
                <a:solidFill>
                  <a:srgbClr val="183691"/>
                </a:solidFill>
                <a:latin typeface="DM Mono" panose="020B0509040201040103" pitchFamily="49" charset="77"/>
              </a:rPr>
              <a:t> no need to line up way in advanced like many gyms make you do).\n\</a:t>
            </a:r>
            <a:r>
              <a:rPr lang="en-CA" sz="1600" dirty="0" err="1">
                <a:solidFill>
                  <a:srgbClr val="183691"/>
                </a:solidFill>
                <a:latin typeface="DM Mono" panose="020B0509040201040103" pitchFamily="49" charset="77"/>
              </a:rPr>
              <a:t>nThere</a:t>
            </a:r>
            <a:r>
              <a:rPr lang="en-CA" sz="1600" dirty="0">
                <a:solidFill>
                  <a:srgbClr val="183691"/>
                </a:solidFill>
                <a:latin typeface="DM Mono" panose="020B0509040201040103" pitchFamily="49" charset="77"/>
              </a:rPr>
              <a:t> is no way I can write this review without giving Russell, the owner of Body Cycle, a shout out. </a:t>
            </a:r>
            <a:r>
              <a:rPr lang="en-CA" sz="1600" dirty="0" err="1">
                <a:solidFill>
                  <a:srgbClr val="183691"/>
                </a:solidFill>
                <a:latin typeface="DM Mono" panose="020B0509040201040103" pitchFamily="49" charset="77"/>
              </a:rPr>
              <a:t>Russells</a:t>
            </a:r>
            <a:r>
              <a:rPr lang="en-CA" sz="160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600" dirty="0" err="1">
                <a:solidFill>
                  <a:srgbClr val="183691"/>
                </a:solidFill>
                <a:latin typeface="DM Mono" panose="020B0509040201040103" pitchFamily="49" charset="77"/>
              </a:rPr>
              <a:t>hes</a:t>
            </a:r>
            <a:r>
              <a:rPr lang="en-CA" sz="1600" dirty="0">
                <a:solidFill>
                  <a:srgbClr val="183691"/>
                </a:solidFill>
                <a:latin typeface="DM Mono" panose="020B0509040201040103" pitchFamily="49" charset="77"/>
              </a:rPr>
              <a:t> kicking your butt in class!"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13:18:32"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"YjUWPpI6HXG530lwP-fb2A"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"8g_iMtfSiwikVnbP2etR0A"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16:23:50"</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"kxX2SOes4o-D3ZQBkiMRfA"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5.0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"Wow!  Yummy, different,  delicious.   Our favorite is the lamb curry and korma.  With 10 different kinds of naan!!!  </a:t>
            </a:r>
            <a:r>
              <a:rPr lang="en-CA" sz="1600" dirty="0" err="1">
                <a:solidFill>
                  <a:srgbClr val="183691"/>
                </a:solidFill>
                <a:latin typeface="DM Mono" panose="020B0509040201040103" pitchFamily="49" charset="77"/>
              </a:rPr>
              <a:t>Dont</a:t>
            </a:r>
            <a:r>
              <a:rPr lang="en-CA" sz="1600" dirty="0">
                <a:solidFill>
                  <a:srgbClr val="183691"/>
                </a:solidFill>
                <a:latin typeface="DM Mono" panose="020B0509040201040103" pitchFamily="49" charset="77"/>
              </a:rPr>
              <a:t> let the outside deter you (because we almost changed our minds)...go in and try something new!   </a:t>
            </a:r>
            <a:r>
              <a:rPr lang="en-CA" sz="1600" dirty="0" err="1">
                <a:solidFill>
                  <a:srgbClr val="183691"/>
                </a:solidFill>
                <a:latin typeface="DM Mono" panose="020B0509040201040103" pitchFamily="49" charset="77"/>
              </a:rPr>
              <a:t>Youll</a:t>
            </a:r>
            <a:r>
              <a:rPr lang="en-CA" sz="1600" dirty="0">
                <a:solidFill>
                  <a:srgbClr val="183691"/>
                </a:solidFill>
                <a:latin typeface="DM Mono" panose="020B0509040201040103" pitchFamily="49" charset="77"/>
              </a:rPr>
              <a:t> be glad you did!"</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"2021-01-04 00:01:03"</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"e4Vwtrqf-wpJfwesgvdgxQ"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"bcjbaE6dDog4jkNY91ncLQ"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600" dirty="0" err="1">
                <a:solidFill>
                  <a:srgbClr val="183691"/>
                </a:solidFill>
                <a:latin typeface="DM Mono" panose="020B0509040201040103" pitchFamily="49" charset="77"/>
              </a:rPr>
              <a:t>esp</a:t>
            </a:r>
            <a:r>
              <a:rPr lang="en-CA" sz="1600" dirty="0">
                <a:solidFill>
                  <a:srgbClr val="183691"/>
                </a:solidFill>
                <a:latin typeface="DM Mono" panose="020B0509040201040103" pitchFamily="49" charset="77"/>
              </a:rPr>
              <a:t> after eating too many curds! Had the onion, gruyere, tomato sandwich. </a:t>
            </a:r>
            <a:r>
              <a:rPr lang="en-CA" sz="1600" dirty="0" err="1">
                <a:solidFill>
                  <a:srgbClr val="183691"/>
                </a:solidFill>
                <a:latin typeface="DM Mono" panose="020B0509040201040103" pitchFamily="49" charset="77"/>
              </a:rPr>
              <a:t>Wasnt</a:t>
            </a:r>
            <a:r>
              <a:rPr lang="en-CA" sz="160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"2017-01-14 20:54:15"</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"kxX2SOes4o-D3ZQBkiMRfA"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5.0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"Wow!  Yummy, different,  delicious.   Our favorite is the lamb curry and korma.  With 10 different kinds of naan!!!  </a:t>
            </a:r>
            <a:r>
              <a:rPr lang="en-CA" sz="1600" dirty="0" err="1">
                <a:solidFill>
                  <a:srgbClr val="183691"/>
                </a:solidFill>
                <a:latin typeface="DM Mono" panose="020B0509040201040103" pitchFamily="49" charset="77"/>
              </a:rPr>
              <a:t>Dont</a:t>
            </a:r>
            <a:r>
              <a:rPr lang="en-CA" sz="1600" dirty="0">
                <a:solidFill>
                  <a:srgbClr val="183691"/>
                </a:solidFill>
                <a:latin typeface="DM Mono" panose="020B0509040201040103" pitchFamily="49" charset="77"/>
              </a:rPr>
              <a:t> let the outside deter you (because we almost changed our minds)...go in and try something new!   </a:t>
            </a:r>
            <a:r>
              <a:rPr lang="en-CA" sz="1600" dirty="0" err="1">
                <a:solidFill>
                  <a:srgbClr val="183691"/>
                </a:solidFill>
                <a:latin typeface="DM Mono" panose="020B0509040201040103" pitchFamily="49" charset="77"/>
              </a:rPr>
              <a:t>Youll</a:t>
            </a:r>
            <a:r>
              <a:rPr lang="en-CA" sz="1600" dirty="0">
                <a:solidFill>
                  <a:srgbClr val="183691"/>
                </a:solidFill>
                <a:latin typeface="DM Mono" panose="020B0509040201040103" pitchFamily="49" charset="77"/>
              </a:rPr>
              <a:t> be glad you did!"</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00:01:03"</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"r3zeYsv1XFBRA4dJpL78cw"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5.0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"Loved this tour! I grabbed a </a:t>
            </a:r>
            <a:r>
              <a:rPr lang="en-CA" sz="1600" dirty="0" err="1">
                <a:solidFill>
                  <a:srgbClr val="183691"/>
                </a:solidFill>
                <a:latin typeface="DM Mono" panose="020B0509040201040103" pitchFamily="49" charset="77"/>
              </a:rPr>
              <a:t>groupon</a:t>
            </a:r>
            <a:r>
              <a:rPr lang="en-CA" sz="1600" dirty="0">
                <a:solidFill>
                  <a:srgbClr val="183691"/>
                </a:solidFill>
                <a:latin typeface="DM Mono" panose="020B0509040201040103" pitchFamily="49" charset="77"/>
              </a:rPr>
              <a:t> and the price was great. It was the perfect way to explore New Orleans for someone </a:t>
            </a:r>
            <a:r>
              <a:rPr lang="en-CA" sz="1600" dirty="0" err="1">
                <a:solidFill>
                  <a:srgbClr val="183691"/>
                </a:solidFill>
                <a:latin typeface="DM Mono" panose="020B0509040201040103" pitchFamily="49" charset="77"/>
              </a:rPr>
              <a:t>whod</a:t>
            </a:r>
            <a:r>
              <a:rPr lang="en-CA" sz="1600" dirty="0">
                <a:solidFill>
                  <a:srgbClr val="183691"/>
                </a:solidFill>
                <a:latin typeface="DM Mono" panose="020B0509040201040103" pitchFamily="49" charset="77"/>
              </a:rPr>
              <a:t> never been there before and </a:t>
            </a:r>
            <a:r>
              <a:rPr lang="en-CA" sz="1600" dirty="0" err="1">
                <a:solidFill>
                  <a:srgbClr val="183691"/>
                </a:solidFill>
                <a:latin typeface="DM Mono" panose="020B0509040201040103" pitchFamily="49" charset="77"/>
              </a:rPr>
              <a:t>didnt</a:t>
            </a:r>
            <a:r>
              <a:rPr lang="en-CA" sz="160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600" dirty="0" err="1">
                <a:solidFill>
                  <a:srgbClr val="183691"/>
                </a:solidFill>
                <a:latin typeface="DM Mono" panose="020B0509040201040103" pitchFamily="49" charset="77"/>
              </a:rPr>
              <a:t>Youll</a:t>
            </a:r>
            <a:r>
              <a:rPr lang="en-CA" sz="1600" dirty="0">
                <a:solidFill>
                  <a:srgbClr val="183691"/>
                </a:solidFill>
                <a:latin typeface="DM Mono" panose="020B0509040201040103" pitchFamily="49" charset="77"/>
              </a:rPr>
              <a:t> meet up in front of a grocery store (seems strange at first, but its not terribly hard to find, and </a:t>
            </a:r>
            <a:r>
              <a:rPr lang="en-CA" sz="1600" dirty="0" err="1">
                <a:solidFill>
                  <a:srgbClr val="183691"/>
                </a:solidFill>
                <a:latin typeface="DM Mono" panose="020B0509040201040103" pitchFamily="49" charset="77"/>
              </a:rPr>
              <a:t>itll</a:t>
            </a:r>
            <a:r>
              <a:rPr lang="en-CA" sz="1600" dirty="0">
                <a:solidFill>
                  <a:srgbClr val="183691"/>
                </a:solidFill>
                <a:latin typeface="DM Mono" panose="020B0509040201040103" pitchFamily="49" charset="77"/>
              </a:rPr>
              <a:t> give you a chance to get some water), and </a:t>
            </a:r>
            <a:r>
              <a:rPr lang="en-CA" sz="1600" dirty="0" err="1">
                <a:solidFill>
                  <a:srgbClr val="183691"/>
                </a:solidFill>
                <a:latin typeface="DM Mono" panose="020B0509040201040103" pitchFamily="49" charset="77"/>
              </a:rPr>
              <a:t>youll</a:t>
            </a:r>
            <a:r>
              <a:rPr lang="en-CA" sz="160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"2021-01-03 23:21:18"</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"LHSTtnW3YHCeUkRDGyJOyw"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"yfFzsLmaWF2d4Sr0UNbBgg"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"_ZeMknuYdlQcUqng_Im3yg"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5.0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"2021-08-07 02:29:16"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"B5XSoSG3SfvQGtKEGQ1tSQ"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wSTuiTk-sKNdcFyprzZAjg</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600" dirty="0" err="1">
                <a:solidFill>
                  <a:srgbClr val="183691"/>
                </a:solidFill>
                <a:latin typeface="DM Mono" panose="020B0509040201040103" pitchFamily="49" charset="77"/>
              </a:rPr>
              <a:t>thats</a:t>
            </a:r>
            <a:r>
              <a:rPr lang="en-CA" sz="160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22:46:33"</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"gebiRewfieSdtt17PTW6Zg"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"59MxRhNVhU9MYndMkz0wtw"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"pUycOfUwM8vqX7KjRRhUEA"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"Had a party of 6 here for hibachi. Our waitress brought our separate sushi orders on one plate so we </a:t>
            </a:r>
            <a:r>
              <a:rPr lang="en-CA" sz="1600" dirty="0" err="1">
                <a:solidFill>
                  <a:srgbClr val="183691"/>
                </a:solidFill>
                <a:latin typeface="DM Mono" panose="020B0509040201040103" pitchFamily="49" charset="77"/>
              </a:rPr>
              <a:t>couldnt</a:t>
            </a:r>
            <a:r>
              <a:rPr lang="en-CA" sz="1600" dirty="0">
                <a:solidFill>
                  <a:srgbClr val="183691"/>
                </a:solidFill>
                <a:latin typeface="DM Mono" panose="020B0509040201040103" pitchFamily="49" charset="77"/>
              </a:rPr>
              <a:t> really tell </a:t>
            </a:r>
            <a:r>
              <a:rPr lang="en-CA" sz="1600" dirty="0" err="1">
                <a:solidFill>
                  <a:srgbClr val="183691"/>
                </a:solidFill>
                <a:latin typeface="DM Mono" panose="020B0509040201040103" pitchFamily="49" charset="77"/>
              </a:rPr>
              <a:t>whos</a:t>
            </a:r>
            <a:r>
              <a:rPr lang="en-CA" sz="1600" dirty="0">
                <a:solidFill>
                  <a:srgbClr val="183691"/>
                </a:solidFill>
                <a:latin typeface="DM Mono" panose="020B0509040201040103" pitchFamily="49" charset="77"/>
              </a:rPr>
              <a:t> was </a:t>
            </a:r>
            <a:r>
              <a:rPr lang="en-CA" sz="1600" dirty="0" err="1">
                <a:solidFill>
                  <a:srgbClr val="183691"/>
                </a:solidFill>
                <a:latin typeface="DM Mono" panose="020B0509040201040103" pitchFamily="49" charset="77"/>
              </a:rPr>
              <a:t>whos</a:t>
            </a:r>
            <a:r>
              <a:rPr lang="en-CA" sz="1600" dirty="0">
                <a:solidFill>
                  <a:srgbClr val="183691"/>
                </a:solidFill>
                <a:latin typeface="DM Mono" panose="020B0509040201040103" pitchFamily="49" charset="77"/>
              </a:rPr>
              <a:t> and forgot several items on an order. I understand making mistakes but the </a:t>
            </a:r>
            <a:r>
              <a:rPr lang="en-CA" sz="1600" dirty="0" err="1">
                <a:solidFill>
                  <a:srgbClr val="183691"/>
                </a:solidFill>
                <a:latin typeface="DM Mono" panose="020B0509040201040103" pitchFamily="49" charset="77"/>
              </a:rPr>
              <a:t>restaraunt</a:t>
            </a:r>
            <a:r>
              <a:rPr lang="en-CA" sz="160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600" dirty="0" err="1">
                <a:solidFill>
                  <a:srgbClr val="183691"/>
                </a:solidFill>
                <a:latin typeface="DM Mono" panose="020B0509040201040103" pitchFamily="49" charset="77"/>
              </a:rPr>
              <a:t>im</a:t>
            </a:r>
            <a:r>
              <a:rPr lang="en-CA" sz="1600" dirty="0">
                <a:solidFill>
                  <a:srgbClr val="183691"/>
                </a:solidFill>
                <a:latin typeface="DM Mono" panose="020B0509040201040103" pitchFamily="49" charset="77"/>
              </a:rPr>
              <a:t> hoping it was just an off night here. But for the money I </a:t>
            </a:r>
            <a:r>
              <a:rPr lang="en-CA" sz="1600" dirty="0" err="1">
                <a:solidFill>
                  <a:srgbClr val="183691"/>
                </a:solidFill>
                <a:latin typeface="DM Mono" panose="020B0509040201040103" pitchFamily="49" charset="77"/>
              </a:rPr>
              <a:t>wouldnt</a:t>
            </a:r>
            <a:r>
              <a:rPr lang="en-CA" sz="1600" dirty="0">
                <a:solidFill>
                  <a:srgbClr val="183691"/>
                </a:solidFill>
                <a:latin typeface="DM Mono" panose="020B0509040201040103" pitchFamily="49" charset="77"/>
              </a:rPr>
              <a:t> go back."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"2016-07-25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"be02921c1ccd4c5dabdc63bd29f3bd35"</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5.0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195943" y="167617"/>
            <a:ext cx="12603575"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b="1" dirty="0" err="1">
                <a:solidFill>
                  <a:schemeClr val="tx1"/>
                </a:solidFill>
              </a:rPr>
              <a:t>mobile_reviews.json</a:t>
            </a:r>
            <a:endParaRPr sz="3200" dirty="0">
              <a:solidFill>
                <a:schemeClr val="tx1"/>
              </a:solidFill>
            </a:endParaRPr>
          </a:p>
        </p:txBody>
      </p:sp>
    </p:spTree>
    <p:extLst>
      <p:ext uri="{BB962C8B-B14F-4D97-AF65-F5344CB8AC3E}">
        <p14:creationId xmlns:p14="http://schemas.microsoft.com/office/powerpoint/2010/main" val="78188748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766856" y="359229"/>
            <a:ext cx="10655113" cy="7232749"/>
          </a:xfrm>
          <a:prstGeom prst="rect">
            <a:avLst/>
          </a:prstGeom>
          <a:solidFill>
            <a:schemeClr val="bg1"/>
          </a:solidFill>
        </p:spPr>
        <p:txBody>
          <a:bodyPr wrap="square">
            <a:spAutoFit/>
          </a:bodyPr>
          <a:lstStyle/>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"be02921c1ccd4c5dabdc63bd29f3bd35"</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5.0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US" sz="160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195943" y="167617"/>
            <a:ext cx="12603575"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b="1" dirty="0" err="1">
                <a:solidFill>
                  <a:schemeClr val="tx1"/>
                </a:solidFill>
              </a:rPr>
              <a:t>mobile_reviews.json</a:t>
            </a:r>
            <a:endParaRPr sz="3200" dirty="0">
              <a:solidFill>
                <a:schemeClr val="tx1"/>
              </a:solidFill>
            </a:endParaRPr>
          </a:p>
        </p:txBody>
      </p:sp>
    </p:spTree>
    <p:extLst>
      <p:ext uri="{BB962C8B-B14F-4D97-AF65-F5344CB8AC3E}">
        <p14:creationId xmlns:p14="http://schemas.microsoft.com/office/powerpoint/2010/main" val="22182584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766856" y="359229"/>
            <a:ext cx="10655113" cy="7232749"/>
          </a:xfrm>
          <a:prstGeom prst="rect">
            <a:avLst/>
          </a:prstGeom>
          <a:solidFill>
            <a:schemeClr val="bg1"/>
          </a:solidFill>
        </p:spPr>
        <p:txBody>
          <a:bodyPr wrap="square">
            <a:spAutoFit/>
          </a:bodyPr>
          <a:lstStyle/>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"be02921c1ccd4c5dabdc63bd29f3bd35"</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5.0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US" sz="160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195943" y="167617"/>
            <a:ext cx="12603575"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b="1" dirty="0" err="1">
                <a:solidFill>
                  <a:schemeClr val="tx1"/>
                </a:solidFill>
              </a:rPr>
              <a:t>mobile_reviews.json</a:t>
            </a:r>
            <a:endParaRPr sz="3200" dirty="0">
              <a:solidFill>
                <a:schemeClr val="tx1"/>
              </a:solidFill>
            </a:endParaRPr>
          </a:p>
        </p:txBody>
      </p:sp>
      <p:sp>
        <p:nvSpPr>
          <p:cNvPr id="6" name="Rectangle 5">
            <a:extLst>
              <a:ext uri="{FF2B5EF4-FFF2-40B4-BE49-F238E27FC236}">
                <a16:creationId xmlns:a16="http://schemas.microsoft.com/office/drawing/2014/main" id="{F2134DF0-7F2B-436F-CF83-9AB99CE12A94}"/>
              </a:ext>
            </a:extLst>
          </p:cNvPr>
          <p:cNvSpPr/>
          <p:nvPr/>
        </p:nvSpPr>
        <p:spPr>
          <a:xfrm>
            <a:off x="5776873" y="3964359"/>
            <a:ext cx="6666016" cy="2308324"/>
          </a:xfrm>
          <a:prstGeom prst="rect">
            <a:avLst/>
          </a:prstGeom>
        </p:spPr>
        <p:txBody>
          <a:bodyPr wrap="square">
            <a:spAutoFit/>
          </a:bodyPr>
          <a:lstStyle/>
          <a:p>
            <a:r>
              <a:rPr lang="en-CA" dirty="0">
                <a:solidFill>
                  <a:srgbClr val="A71D5D"/>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mobile_reviews_df</a:t>
            </a:r>
            <a:r>
              <a:rPr lang="en-CA" sz="1600" dirty="0">
                <a:solidFill>
                  <a:schemeClr val="bg1">
                    <a:lumMod val="75000"/>
                  </a:schemeClr>
                </a:solidFill>
                <a:latin typeface="DM Mono" panose="020B0509040201040103" pitchFamily="49" charset="77"/>
              </a:rPr>
              <a:t> = (</a:t>
            </a:r>
          </a:p>
          <a:p>
            <a:r>
              <a:rPr lang="en-CA" sz="1600" dirty="0">
                <a:solidFill>
                  <a:schemeClr val="bg1">
                    <a:lumMod val="75000"/>
                  </a:schemeClr>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mobile_reviews_df</a:t>
            </a:r>
            <a:endParaRPr lang="en-CA" sz="1600" dirty="0">
              <a:solidFill>
                <a:schemeClr val="bg1">
                  <a:lumMod val="75000"/>
                </a:schemeClr>
              </a:solidFill>
              <a:latin typeface="DM Mono" panose="020B0509040201040103" pitchFamily="49" charset="77"/>
            </a:endParaRPr>
          </a:p>
          <a:p>
            <a:r>
              <a:rPr lang="en-CA" sz="1600" dirty="0">
                <a:solidFill>
                  <a:schemeClr val="bg1">
                    <a:lumMod val="75000"/>
                  </a:schemeClr>
                </a:solidFill>
                <a:latin typeface="DM Mono" panose="020B0509040201040103" pitchFamily="49" charset="77"/>
              </a:rPr>
              <a:t>      .join(</a:t>
            </a:r>
          </a:p>
          <a:p>
            <a:r>
              <a:rPr lang="en-CA" sz="1600" dirty="0">
                <a:solidFill>
                  <a:schemeClr val="bg1">
                    <a:lumMod val="75000"/>
                  </a:schemeClr>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checkin_df</a:t>
            </a:r>
            <a:r>
              <a:rPr lang="en-CA" sz="1600" dirty="0">
                <a:solidFill>
                  <a:schemeClr val="bg1">
                    <a:lumMod val="75000"/>
                  </a:schemeClr>
                </a:solidFill>
                <a:latin typeface="DM Mono" panose="020B0509040201040103" pitchFamily="49" charset="77"/>
              </a:rPr>
              <a:t>, </a:t>
            </a:r>
          </a:p>
          <a:p>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183691"/>
                </a:solidFill>
                <a:latin typeface="DM Mono" panose="020B0509040201040103" pitchFamily="49" charset="77"/>
              </a:rPr>
              <a:t>'date</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p>
          <a:p>
            <a:r>
              <a:rPr lang="en-CA" sz="1600" dirty="0">
                <a:solidFill>
                  <a:schemeClr val="bg1">
                    <a:lumMod val="75000"/>
                  </a:schemeClr>
                </a:solidFill>
                <a:latin typeface="DM Mono" panose="020B0509040201040103" pitchFamily="49" charset="77"/>
              </a:rPr>
              <a:t>        how="</a:t>
            </a:r>
            <a:r>
              <a:rPr lang="en-CA" sz="1600" dirty="0" err="1">
                <a:solidFill>
                  <a:schemeClr val="bg1">
                    <a:lumMod val="75000"/>
                  </a:schemeClr>
                </a:solidFill>
                <a:latin typeface="DM Mono" panose="020B0509040201040103" pitchFamily="49" charset="77"/>
              </a:rPr>
              <a:t>left_anti</a:t>
            </a:r>
            <a:r>
              <a:rPr lang="en-CA" sz="1600" dirty="0">
                <a:solidFill>
                  <a:schemeClr val="bg1">
                    <a:lumMod val="75000"/>
                  </a:schemeClr>
                </a:solidFill>
                <a:latin typeface="DM Mono" panose="020B0509040201040103" pitchFamily="49" charset="77"/>
              </a:rPr>
              <a:t>”)</a:t>
            </a:r>
          </a:p>
          <a:p>
            <a:r>
              <a:rPr lang="en-CA" sz="1600" dirty="0">
                <a:solidFill>
                  <a:schemeClr val="bg1">
                    <a:lumMod val="75000"/>
                  </a:schemeClr>
                </a:solidFill>
                <a:latin typeface="DM Mono" panose="020B0509040201040103" pitchFamily="49" charset="77"/>
              </a:rPr>
              <a:t>      .select(</a:t>
            </a:r>
          </a:p>
          <a:p>
            <a:r>
              <a:rPr lang="en-CA" sz="1600" dirty="0">
                <a:solidFill>
                  <a:schemeClr val="bg1">
                    <a:lumMod val="75000"/>
                  </a:schemeClr>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mobile_reviews_df.columns</a:t>
            </a:r>
            <a:r>
              <a:rPr lang="en-CA" sz="1600" dirty="0">
                <a:solidFill>
                  <a:schemeClr val="bg1">
                    <a:lumMod val="75000"/>
                  </a:schemeClr>
                </a:solidFill>
                <a:latin typeface="DM Mono" panose="020B0509040201040103" pitchFamily="49" charset="77"/>
              </a:rPr>
              <a:t>)</a:t>
            </a:r>
          </a:p>
          <a:p>
            <a:r>
              <a:rPr lang="en-CA" sz="1600" dirty="0">
                <a:solidFill>
                  <a:schemeClr val="bg1">
                    <a:lumMod val="75000"/>
                  </a:schemeClr>
                </a:solidFill>
                <a:latin typeface="DM Mono" panose="020B0509040201040103" pitchFamily="49" charset="77"/>
              </a:rPr>
              <a:t>    )</a:t>
            </a:r>
            <a:endParaRPr lang="en-US" sz="1600" dirty="0">
              <a:solidFill>
                <a:schemeClr val="bg1">
                  <a:lumMod val="75000"/>
                </a:schemeClr>
              </a:solidFill>
              <a:latin typeface="DM Mono" panose="020B0509040201040103" pitchFamily="49" charset="77"/>
            </a:endParaRPr>
          </a:p>
        </p:txBody>
      </p:sp>
    </p:spTree>
    <p:extLst>
      <p:ext uri="{BB962C8B-B14F-4D97-AF65-F5344CB8AC3E}">
        <p14:creationId xmlns:p14="http://schemas.microsoft.com/office/powerpoint/2010/main" val="37993218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a:t>
            </a:fld>
            <a:endParaRPr dirty="0"/>
          </a:p>
        </p:txBody>
      </p:sp>
      <p:sp>
        <p:nvSpPr>
          <p:cNvPr id="564" name="Google Shape;564;p68"/>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65" name="Google Shape;565;p68"/>
          <p:cNvSpPr txBox="1">
            <a:spLocks noGrp="1"/>
          </p:cNvSpPr>
          <p:nvPr>
            <p:ph type="subTitle" idx="1"/>
          </p:nvPr>
        </p:nvSpPr>
        <p:spPr>
          <a:xfrm>
            <a:off x="835084" y="11191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graphicFrame>
        <p:nvGraphicFramePr>
          <p:cNvPr id="566" name="Google Shape;566;p68"/>
          <p:cNvGraphicFramePr/>
          <p:nvPr>
            <p:extLst>
              <p:ext uri="{D42A27DB-BD31-4B8C-83A1-F6EECF244321}">
                <p14:modId xmlns:p14="http://schemas.microsoft.com/office/powerpoint/2010/main" val="1089237210"/>
              </p:ext>
            </p:extLst>
          </p:nvPr>
        </p:nvGraphicFramePr>
        <p:xfrm>
          <a:off x="513288" y="2484213"/>
          <a:ext cx="11968388" cy="1097250"/>
        </p:xfrm>
        <a:graphic>
          <a:graphicData uri="http://schemas.openxmlformats.org/drawingml/2006/table">
            <a:tbl>
              <a:tblPr>
                <a:noFill/>
                <a:tableStyleId>{D7E440C0-9F9F-4B7A-B09E-0B7364B92A36}</a:tableStyleId>
              </a:tblPr>
              <a:tblGrid>
                <a:gridCol w="2435513">
                  <a:extLst>
                    <a:ext uri="{9D8B030D-6E8A-4147-A177-3AD203B41FA5}">
                      <a16:colId xmlns:a16="http://schemas.microsoft.com/office/drawing/2014/main" val="20000"/>
                    </a:ext>
                  </a:extLst>
                </a:gridCol>
                <a:gridCol w="1906575">
                  <a:extLst>
                    <a:ext uri="{9D8B030D-6E8A-4147-A177-3AD203B41FA5}">
                      <a16:colId xmlns:a16="http://schemas.microsoft.com/office/drawing/2014/main" val="20001"/>
                    </a:ext>
                  </a:extLst>
                </a:gridCol>
                <a:gridCol w="1906575">
                  <a:extLst>
                    <a:ext uri="{9D8B030D-6E8A-4147-A177-3AD203B41FA5}">
                      <a16:colId xmlns:a16="http://schemas.microsoft.com/office/drawing/2014/main" val="20002"/>
                    </a:ext>
                  </a:extLst>
                </a:gridCol>
                <a:gridCol w="1906575">
                  <a:extLst>
                    <a:ext uri="{9D8B030D-6E8A-4147-A177-3AD203B41FA5}">
                      <a16:colId xmlns:a16="http://schemas.microsoft.com/office/drawing/2014/main" val="20003"/>
                    </a:ext>
                  </a:extLst>
                </a:gridCol>
                <a:gridCol w="1906575">
                  <a:extLst>
                    <a:ext uri="{9D8B030D-6E8A-4147-A177-3AD203B41FA5}">
                      <a16:colId xmlns:a16="http://schemas.microsoft.com/office/drawing/2014/main" val="20004"/>
                    </a:ext>
                  </a:extLst>
                </a:gridCol>
                <a:gridCol w="1906575">
                  <a:extLst>
                    <a:ext uri="{9D8B030D-6E8A-4147-A177-3AD203B41FA5}">
                      <a16:colId xmlns:a16="http://schemas.microsoft.com/office/drawing/2014/main" val="20005"/>
                    </a:ext>
                  </a:extLst>
                </a:gridCol>
              </a:tblGrid>
              <a:tr h="548625">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548625">
                <a:tc>
                  <a:txBody>
                    <a:bodyPr/>
                    <a:lstStyle/>
                    <a:p>
                      <a:pPr marL="0" lvl="0" indent="0" algn="l" rtl="0">
                        <a:lnSpc>
                          <a:spcPct val="115000"/>
                        </a:lnSpc>
                        <a:spcBef>
                          <a:spcPts val="0"/>
                        </a:spcBef>
                        <a:spcAft>
                          <a:spcPts val="0"/>
                        </a:spcAft>
                        <a:buNone/>
                      </a:pPr>
                      <a:r>
                        <a:rPr lang="en" sz="1200" b="0" i="0" dirty="0">
                          <a:solidFill>
                            <a:schemeClr val="dk1"/>
                          </a:solidFill>
                          <a:latin typeface="DM Sans" pitchFamily="2" charset="77"/>
                        </a:rPr>
                        <a:t>Perkiomen Valley Brewery</a:t>
                      </a:r>
                      <a:endParaRPr sz="12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600" b="0" i="0" dirty="0">
                          <a:solidFill>
                            <a:schemeClr val="dk1"/>
                          </a:solidFill>
                          <a:latin typeface="DM Sans" pitchFamily="2" charset="77"/>
                        </a:rPr>
                        <a:t>2</a:t>
                      </a:r>
                      <a:endParaRPr sz="16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600" b="0" i="0" dirty="0">
                          <a:solidFill>
                            <a:schemeClr val="dk1"/>
                          </a:solidFill>
                          <a:latin typeface="DM Sans" pitchFamily="2" charset="77"/>
                        </a:rPr>
                        <a:t>1</a:t>
                      </a:r>
                      <a:endParaRPr sz="16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600" b="0" i="0" dirty="0">
                          <a:solidFill>
                            <a:schemeClr val="dk1"/>
                          </a:solidFill>
                          <a:latin typeface="DM Sans" pitchFamily="2" charset="77"/>
                        </a:rPr>
                        <a:t>3</a:t>
                      </a:r>
                      <a:endParaRPr sz="16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600" b="0" i="0" dirty="0">
                          <a:solidFill>
                            <a:schemeClr val="dk1"/>
                          </a:solidFill>
                          <a:latin typeface="DM Sans" pitchFamily="2" charset="77"/>
                        </a:rPr>
                        <a:t>6</a:t>
                      </a:r>
                      <a:endParaRPr sz="16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1600" b="0" i="0" dirty="0">
                          <a:solidFill>
                            <a:schemeClr val="dk1"/>
                          </a:solidFill>
                          <a:latin typeface="DM Sans" pitchFamily="2" charset="77"/>
                        </a:rPr>
                        <a:t>2022-06-28</a:t>
                      </a:r>
                      <a:endParaRPr sz="16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bl>
          </a:graphicData>
        </a:graphic>
      </p:graphicFrame>
      <p:sp>
        <p:nvSpPr>
          <p:cNvPr id="567" name="Google Shape;567;p68"/>
          <p:cNvSpPr txBox="1"/>
          <p:nvPr/>
        </p:nvSpPr>
        <p:spPr>
          <a:xfrm>
            <a:off x="3226173" y="3067718"/>
            <a:ext cx="514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chemeClr val="accent1"/>
                </a:solidFill>
                <a:latin typeface="DM Sans" pitchFamily="2" charset="77"/>
                <a:ea typeface="DM Sans"/>
                <a:cs typeface="DM Sans"/>
                <a:sym typeface="DM Sans"/>
              </a:rPr>
              <a:t>4</a:t>
            </a:r>
            <a:endParaRPr sz="2000" dirty="0">
              <a:solidFill>
                <a:schemeClr val="accent1"/>
              </a:solidFill>
              <a:latin typeface="DM Sans" pitchFamily="2" charset="77"/>
              <a:ea typeface="DM Sans"/>
              <a:cs typeface="DM Sans"/>
              <a:sym typeface="DM Sans"/>
            </a:endParaRPr>
          </a:p>
        </p:txBody>
      </p:sp>
      <p:sp>
        <p:nvSpPr>
          <p:cNvPr id="568" name="Google Shape;568;p68"/>
          <p:cNvSpPr/>
          <p:nvPr/>
        </p:nvSpPr>
        <p:spPr>
          <a:xfrm>
            <a:off x="2997573" y="3159068"/>
            <a:ext cx="228600" cy="171450"/>
          </a:xfrm>
          <a:custGeom>
            <a:avLst/>
            <a:gdLst/>
            <a:ahLst/>
            <a:cxnLst/>
            <a:rect l="l" t="t" r="r" b="b"/>
            <a:pathLst>
              <a:path w="9144" h="6858" extrusionOk="0">
                <a:moveTo>
                  <a:pt x="9144" y="0"/>
                </a:moveTo>
                <a:cubicBezTo>
                  <a:pt x="5974" y="2113"/>
                  <a:pt x="3408" y="5154"/>
                  <a:pt x="0" y="6858"/>
                </a:cubicBezTo>
              </a:path>
            </a:pathLst>
          </a:custGeom>
          <a:noFill/>
          <a:ln w="28575" cap="flat" cmpd="sng">
            <a:solidFill>
              <a:schemeClr val="accent1"/>
            </a:solidFill>
            <a:prstDash val="solid"/>
            <a:round/>
            <a:headEnd type="none" w="med" len="med"/>
            <a:tailEnd type="none" w="med" len="med"/>
          </a:ln>
        </p:spPr>
      </p:sp>
      <p:sp>
        <p:nvSpPr>
          <p:cNvPr id="569" name="Google Shape;569;p68"/>
          <p:cNvSpPr/>
          <p:nvPr/>
        </p:nvSpPr>
        <p:spPr>
          <a:xfrm>
            <a:off x="8679723" y="3152093"/>
            <a:ext cx="228600" cy="171450"/>
          </a:xfrm>
          <a:custGeom>
            <a:avLst/>
            <a:gdLst/>
            <a:ahLst/>
            <a:cxnLst/>
            <a:rect l="l" t="t" r="r" b="b"/>
            <a:pathLst>
              <a:path w="9144" h="6858" extrusionOk="0">
                <a:moveTo>
                  <a:pt x="9144" y="0"/>
                </a:moveTo>
                <a:cubicBezTo>
                  <a:pt x="5974" y="2113"/>
                  <a:pt x="3408" y="5154"/>
                  <a:pt x="0" y="6858"/>
                </a:cubicBezTo>
              </a:path>
            </a:pathLst>
          </a:custGeom>
          <a:noFill/>
          <a:ln w="28575" cap="flat" cmpd="sng">
            <a:solidFill>
              <a:schemeClr val="accent1"/>
            </a:solidFill>
            <a:prstDash val="solid"/>
            <a:round/>
            <a:headEnd type="none" w="med" len="med"/>
            <a:tailEnd type="none" w="med" len="med"/>
          </a:ln>
        </p:spPr>
      </p:sp>
      <p:sp>
        <p:nvSpPr>
          <p:cNvPr id="570" name="Google Shape;570;p68"/>
          <p:cNvSpPr txBox="1"/>
          <p:nvPr/>
        </p:nvSpPr>
        <p:spPr>
          <a:xfrm>
            <a:off x="8965698" y="3067718"/>
            <a:ext cx="514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chemeClr val="accent1"/>
                </a:solidFill>
                <a:latin typeface="DM Sans" pitchFamily="2" charset="77"/>
                <a:ea typeface="DM Sans"/>
                <a:cs typeface="DM Sans"/>
                <a:sym typeface="DM Sans"/>
              </a:rPr>
              <a:t>8</a:t>
            </a:r>
            <a:endParaRPr sz="2000" dirty="0">
              <a:solidFill>
                <a:schemeClr val="accent1"/>
              </a:solidFill>
              <a:latin typeface="DM Sans" pitchFamily="2" charset="77"/>
              <a:ea typeface="DM Sans"/>
              <a:cs typeface="DM Sans"/>
              <a:sym typeface="DM Sans"/>
            </a:endParaRPr>
          </a:p>
        </p:txBody>
      </p:sp>
      <p:sp>
        <p:nvSpPr>
          <p:cNvPr id="571" name="Google Shape;571;p68"/>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9"/>
                                        </p:tgtEl>
                                        <p:attrNameLst>
                                          <p:attrName>style.visibility</p:attrName>
                                        </p:attrNameLst>
                                      </p:cBhvr>
                                      <p:to>
                                        <p:strVal val="visible"/>
                                      </p:to>
                                    </p:set>
                                    <p:animEffect transition="in" filter="fade">
                                      <p:cBhvr>
                                        <p:cTn id="7" dur="1000"/>
                                        <p:tgtEl>
                                          <p:spTgt spid="569"/>
                                        </p:tgtEl>
                                      </p:cBhvr>
                                    </p:animEffect>
                                  </p:childTnLst>
                                </p:cTn>
                              </p:par>
                              <p:par>
                                <p:cTn id="8" presetID="10" presetClass="entr" presetSubtype="0" fill="hold" nodeType="withEffect">
                                  <p:stCondLst>
                                    <p:cond delay="0"/>
                                  </p:stCondLst>
                                  <p:childTnLst>
                                    <p:set>
                                      <p:cBhvr>
                                        <p:cTn id="9" dur="1" fill="hold">
                                          <p:stCondLst>
                                            <p:cond delay="0"/>
                                          </p:stCondLst>
                                        </p:cTn>
                                        <p:tgtEl>
                                          <p:spTgt spid="570"/>
                                        </p:tgtEl>
                                        <p:attrNameLst>
                                          <p:attrName>style.visibility</p:attrName>
                                        </p:attrNameLst>
                                      </p:cBhvr>
                                      <p:to>
                                        <p:strVal val="visible"/>
                                      </p:to>
                                    </p:set>
                                    <p:animEffect transition="in" filter="fade">
                                      <p:cBhvr>
                                        <p:cTn id="10" dur="1"/>
                                        <p:tgtEl>
                                          <p:spTgt spid="5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67"/>
                                        </p:tgtEl>
                                        <p:attrNameLst>
                                          <p:attrName>style.visibility</p:attrName>
                                        </p:attrNameLst>
                                      </p:cBhvr>
                                      <p:to>
                                        <p:strVal val="visible"/>
                                      </p:to>
                                    </p:set>
                                    <p:animEffect transition="in" filter="fade">
                                      <p:cBhvr>
                                        <p:cTn id="15" dur="1000"/>
                                        <p:tgtEl>
                                          <p:spTgt spid="567"/>
                                        </p:tgtEl>
                                      </p:cBhvr>
                                    </p:animEffect>
                                  </p:childTnLst>
                                </p:cTn>
                              </p:par>
                              <p:par>
                                <p:cTn id="16" presetID="10" presetClass="entr" presetSubtype="0" fill="hold" nodeType="withEffect">
                                  <p:stCondLst>
                                    <p:cond delay="0"/>
                                  </p:stCondLst>
                                  <p:childTnLst>
                                    <p:set>
                                      <p:cBhvr>
                                        <p:cTn id="17" dur="1" fill="hold">
                                          <p:stCondLst>
                                            <p:cond delay="0"/>
                                          </p:stCondLst>
                                        </p:cTn>
                                        <p:tgtEl>
                                          <p:spTgt spid="568"/>
                                        </p:tgtEl>
                                        <p:attrNameLst>
                                          <p:attrName>style.visibility</p:attrName>
                                        </p:attrNameLst>
                                      </p:cBhvr>
                                      <p:to>
                                        <p:strVal val="visible"/>
                                      </p:to>
                                    </p:set>
                                    <p:animEffect transition="in" filter="fade">
                                      <p:cBhvr>
                                        <p:cTn id="18" dur="1000"/>
                                        <p:tgtEl>
                                          <p:spTgt spid="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766856" y="359229"/>
            <a:ext cx="10655113" cy="6001643"/>
          </a:xfrm>
          <a:prstGeom prst="rect">
            <a:avLst/>
          </a:prstGeom>
          <a:solidFill>
            <a:schemeClr val="bg1"/>
          </a:solidFill>
        </p:spPr>
        <p:txBody>
          <a:bodyPr wrap="square">
            <a:spAutoFit/>
          </a:bodyPr>
          <a:lstStyle/>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US" sz="160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195943" y="167617"/>
            <a:ext cx="12603575"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b="1" dirty="0" err="1">
                <a:solidFill>
                  <a:schemeClr val="tx1"/>
                </a:solidFill>
              </a:rPr>
              <a:t>mobile_reviews.json</a:t>
            </a:r>
            <a:endParaRPr sz="3200" dirty="0">
              <a:solidFill>
                <a:schemeClr val="tx1"/>
              </a:solidFill>
            </a:endParaRPr>
          </a:p>
        </p:txBody>
      </p:sp>
      <p:sp>
        <p:nvSpPr>
          <p:cNvPr id="6" name="Rectangle 5">
            <a:extLst>
              <a:ext uri="{FF2B5EF4-FFF2-40B4-BE49-F238E27FC236}">
                <a16:creationId xmlns:a16="http://schemas.microsoft.com/office/drawing/2014/main" id="{F2134DF0-7F2B-436F-CF83-9AB99CE12A94}"/>
              </a:ext>
            </a:extLst>
          </p:cNvPr>
          <p:cNvSpPr/>
          <p:nvPr/>
        </p:nvSpPr>
        <p:spPr>
          <a:xfrm>
            <a:off x="5776873" y="3964359"/>
            <a:ext cx="6666016" cy="2308324"/>
          </a:xfrm>
          <a:prstGeom prst="rect">
            <a:avLst/>
          </a:prstGeom>
        </p:spPr>
        <p:txBody>
          <a:bodyPr wrap="square">
            <a:spAutoFit/>
          </a:bodyPr>
          <a:lstStyle/>
          <a:p>
            <a:r>
              <a:rPr lang="en-CA" dirty="0">
                <a:solidFill>
                  <a:srgbClr val="A71D5D"/>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mobile_reviews_df</a:t>
            </a:r>
            <a:r>
              <a:rPr lang="en-CA" sz="1600" dirty="0">
                <a:solidFill>
                  <a:schemeClr val="bg1">
                    <a:lumMod val="75000"/>
                  </a:schemeClr>
                </a:solidFill>
                <a:latin typeface="DM Mono" panose="020B0509040201040103" pitchFamily="49" charset="77"/>
              </a:rPr>
              <a:t> = (</a:t>
            </a:r>
          </a:p>
          <a:p>
            <a:r>
              <a:rPr lang="en-CA" sz="1600" dirty="0">
                <a:solidFill>
                  <a:schemeClr val="bg1">
                    <a:lumMod val="75000"/>
                  </a:schemeClr>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mobile_reviews_df</a:t>
            </a:r>
            <a:endParaRPr lang="en-CA" sz="1600" dirty="0">
              <a:solidFill>
                <a:schemeClr val="bg1">
                  <a:lumMod val="75000"/>
                </a:schemeClr>
              </a:solidFill>
              <a:latin typeface="DM Mono" panose="020B0509040201040103" pitchFamily="49" charset="77"/>
            </a:endParaRPr>
          </a:p>
          <a:p>
            <a:r>
              <a:rPr lang="en-CA" sz="1600" dirty="0">
                <a:solidFill>
                  <a:schemeClr val="bg1">
                    <a:lumMod val="75000"/>
                  </a:schemeClr>
                </a:solidFill>
                <a:latin typeface="DM Mono" panose="020B0509040201040103" pitchFamily="49" charset="77"/>
              </a:rPr>
              <a:t>      .join(</a:t>
            </a:r>
          </a:p>
          <a:p>
            <a:r>
              <a:rPr lang="en-CA" sz="1600" dirty="0">
                <a:solidFill>
                  <a:schemeClr val="bg1">
                    <a:lumMod val="75000"/>
                  </a:schemeClr>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checkin_df</a:t>
            </a:r>
            <a:r>
              <a:rPr lang="en-CA" sz="1600" dirty="0">
                <a:solidFill>
                  <a:schemeClr val="bg1">
                    <a:lumMod val="75000"/>
                  </a:schemeClr>
                </a:solidFill>
                <a:latin typeface="DM Mono" panose="020B0509040201040103" pitchFamily="49" charset="77"/>
              </a:rPr>
              <a:t>, </a:t>
            </a:r>
          </a:p>
          <a:p>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183691"/>
                </a:solidFill>
                <a:latin typeface="DM Mono" panose="020B0509040201040103" pitchFamily="49" charset="77"/>
              </a:rPr>
              <a:t>'date</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p>
          <a:p>
            <a:r>
              <a:rPr lang="en-CA" sz="1600" dirty="0">
                <a:solidFill>
                  <a:schemeClr val="bg1">
                    <a:lumMod val="75000"/>
                  </a:schemeClr>
                </a:solidFill>
                <a:latin typeface="DM Mono" panose="020B0509040201040103" pitchFamily="49" charset="77"/>
              </a:rPr>
              <a:t>        how="</a:t>
            </a:r>
            <a:r>
              <a:rPr lang="en-CA" sz="1600" dirty="0" err="1">
                <a:solidFill>
                  <a:schemeClr val="bg1">
                    <a:lumMod val="75000"/>
                  </a:schemeClr>
                </a:solidFill>
                <a:latin typeface="DM Mono" panose="020B0509040201040103" pitchFamily="49" charset="77"/>
              </a:rPr>
              <a:t>left_anti</a:t>
            </a:r>
            <a:r>
              <a:rPr lang="en-CA" sz="1600" dirty="0">
                <a:solidFill>
                  <a:schemeClr val="bg1">
                    <a:lumMod val="75000"/>
                  </a:schemeClr>
                </a:solidFill>
                <a:latin typeface="DM Mono" panose="020B0509040201040103" pitchFamily="49" charset="77"/>
              </a:rPr>
              <a:t>”)</a:t>
            </a:r>
          </a:p>
          <a:p>
            <a:r>
              <a:rPr lang="en-CA" sz="1600" dirty="0">
                <a:solidFill>
                  <a:schemeClr val="bg1">
                    <a:lumMod val="75000"/>
                  </a:schemeClr>
                </a:solidFill>
                <a:latin typeface="DM Mono" panose="020B0509040201040103" pitchFamily="49" charset="77"/>
              </a:rPr>
              <a:t>      .select(</a:t>
            </a:r>
          </a:p>
          <a:p>
            <a:r>
              <a:rPr lang="en-CA" sz="1600" dirty="0">
                <a:solidFill>
                  <a:schemeClr val="bg1">
                    <a:lumMod val="75000"/>
                  </a:schemeClr>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mobile_reviews_df.columns</a:t>
            </a:r>
            <a:r>
              <a:rPr lang="en-CA" sz="1600" dirty="0">
                <a:solidFill>
                  <a:schemeClr val="bg1">
                    <a:lumMod val="75000"/>
                  </a:schemeClr>
                </a:solidFill>
                <a:latin typeface="DM Mono" panose="020B0509040201040103" pitchFamily="49" charset="77"/>
              </a:rPr>
              <a:t>)</a:t>
            </a:r>
          </a:p>
          <a:p>
            <a:r>
              <a:rPr lang="en-CA" sz="1600" dirty="0">
                <a:solidFill>
                  <a:schemeClr val="bg1">
                    <a:lumMod val="75000"/>
                  </a:schemeClr>
                </a:solidFill>
                <a:latin typeface="DM Mono" panose="020B0509040201040103" pitchFamily="49" charset="77"/>
              </a:rPr>
              <a:t>    )</a:t>
            </a:r>
            <a:endParaRPr lang="en-US" sz="1600" dirty="0">
              <a:solidFill>
                <a:schemeClr val="bg1">
                  <a:lumMod val="75000"/>
                </a:schemeClr>
              </a:solidFill>
              <a:latin typeface="DM Mono" panose="020B0509040201040103" pitchFamily="49" charset="77"/>
            </a:endParaRPr>
          </a:p>
        </p:txBody>
      </p:sp>
    </p:spTree>
    <p:extLst>
      <p:ext uri="{BB962C8B-B14F-4D97-AF65-F5344CB8AC3E}">
        <p14:creationId xmlns:p14="http://schemas.microsoft.com/office/powerpoint/2010/main" val="88667630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5262979"/>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endParaRPr lang="en-CA" sz="1600" dirty="0">
              <a:solidFill>
                <a:srgbClr val="795DA3"/>
              </a:solidFill>
              <a:latin typeface="DM Mono" panose="020B0509040201040103" pitchFamily="49" charset="77"/>
            </a:endParaRPr>
          </a:p>
          <a:p>
            <a:pPr lvl="0"/>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endParaRPr lang="en-CA" sz="1600" dirty="0">
              <a:solidFill>
                <a:srgbClr val="10121E"/>
              </a:solidFill>
              <a:latin typeface="DM Mono" panose="020B0509040201040103" pitchFamily="49" charset="77"/>
            </a:endParaRPr>
          </a:p>
          <a:p>
            <a:pPr lvl="0"/>
            <a:r>
              <a:rPr lang="en-CA" sz="1600" dirty="0">
                <a:solidFill>
                  <a:srgbClr val="10121E"/>
                </a:solidFill>
                <a:latin typeface="DM Mono" panose="020B0509040201040103" pitchFamily="49" charset="77"/>
              </a:rPr>
              <a:t>  </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386116974"/>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475562" y="964100"/>
            <a:ext cx="11237699" cy="5262979"/>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a:latin typeface="DM Mono" panose="020B0509040201040103" pitchFamily="49" charset="77"/>
              </a:rPr>
              <a:t>review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review</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335157248"/>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475562" y="964100"/>
            <a:ext cx="11237699" cy="5262979"/>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a:latin typeface="DM Mono" panose="020B0509040201040103" pitchFamily="49" charset="77"/>
              </a:rPr>
              <a:t>review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review</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132933994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475562" y="964100"/>
            <a:ext cx="11237699" cy="5570756"/>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2000" dirty="0" err="1">
                <a:solidFill>
                  <a:srgbClr val="795DA3"/>
                </a:solidFill>
                <a:latin typeface="DM Mono" panose="020B0509040201040103" pitchFamily="49" charset="77"/>
              </a:rPr>
              <a:t>test_zero_mobile_reviews_with_matching_checkins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a:latin typeface="DM Mono" panose="020B0509040201040103" pitchFamily="49" charset="77"/>
              </a:rPr>
              <a:t>review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review</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25934579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475562" y="964100"/>
            <a:ext cx="11237699" cy="5386090"/>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test_zero_mobile_reviews_with_matching_checkins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2000" dirty="0" err="1">
                <a:latin typeface="DM Mono" panose="020B0509040201040103" pitchFamily="49" charset="77"/>
              </a:rPr>
              <a:t>matching_on</a:t>
            </a:r>
            <a:r>
              <a:rPr lang="en-CA" sz="20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20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4133825178"/>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475562" y="964100"/>
            <a:ext cx="11237699" cy="5509200"/>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matching_on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solidFill>
                  <a:schemeClr val="tx1"/>
                </a:solidFill>
                <a:latin typeface="DM Mono" panose="020B0509040201040103" pitchFamily="49" charset="77"/>
              </a:rPr>
              <a:t>empty</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1231856337"/>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475562" y="964100"/>
            <a:ext cx="11237699" cy="5570756"/>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matching_on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20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320555864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475562" y="964100"/>
            <a:ext cx="11237699" cy="5570756"/>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matching_on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1469159127"/>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460045" y="1367861"/>
            <a:ext cx="11237699" cy="338554"/>
          </a:xfrm>
          <a:prstGeom prst="rect">
            <a:avLst/>
          </a:prstGeom>
          <a:noFill/>
          <a:ln w="38100">
            <a:noFill/>
          </a:ln>
        </p:spPr>
        <p:txBody>
          <a:bodyPr wrap="square" rtlCol="0">
            <a:spAutoFit/>
          </a:bodyPr>
          <a:lstStyle/>
          <a:p>
            <a:r>
              <a:rPr lang="en-CA" sz="1600" dirty="0">
                <a:solidFill>
                  <a:srgbClr val="A71D5D"/>
                </a:solidFill>
                <a:latin typeface="DM Mono" panose="020B0509040201040103" pitchFamily="49" charset="77"/>
              </a:rPr>
              <a:t>def</a:t>
            </a:r>
            <a:r>
              <a:rPr lang="en-CA" sz="1600" dirty="0">
                <a:solidFill>
                  <a:srgbClr val="0086B3"/>
                </a:solidFill>
                <a:latin typeface="DM Mono" panose="020B0509040201040103" pitchFamily="49" charset="77"/>
              </a:rPr>
              <a:t> </a:t>
            </a:r>
            <a:r>
              <a:rPr lang="en-CA" sz="1600" dirty="0" err="1">
                <a:solidFill>
                  <a:srgbClr val="795DA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reviews_df</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DataFrame</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p:txBody>
      </p:sp>
    </p:spTree>
    <p:extLst>
      <p:ext uri="{BB962C8B-B14F-4D97-AF65-F5344CB8AC3E}">
        <p14:creationId xmlns:p14="http://schemas.microsoft.com/office/powerpoint/2010/main" val="370968204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a:t>
            </a:fld>
            <a:endParaRPr dirty="0"/>
          </a:p>
        </p:txBody>
      </p:sp>
      <p:sp>
        <p:nvSpPr>
          <p:cNvPr id="578" name="Google Shape;578;p6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8" name="Graphic 7" descr="Stopwatch outline">
            <a:extLst>
              <a:ext uri="{FF2B5EF4-FFF2-40B4-BE49-F238E27FC236}">
                <a16:creationId xmlns:a16="http://schemas.microsoft.com/office/drawing/2014/main" id="{12C2483C-D70C-7CF9-CEF4-A877C79B16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8295" y="2405757"/>
            <a:ext cx="1661946" cy="1661946"/>
          </a:xfrm>
          <a:prstGeom prst="rect">
            <a:avLst/>
          </a:prstGeom>
        </p:spPr>
      </p:pic>
      <p:pic>
        <p:nvPicPr>
          <p:cNvPr id="9" name="Graphic 8" descr="Stopwatch outline">
            <a:extLst>
              <a:ext uri="{FF2B5EF4-FFF2-40B4-BE49-F238E27FC236}">
                <a16:creationId xmlns:a16="http://schemas.microsoft.com/office/drawing/2014/main" id="{3FBCDF26-8DEE-0CB4-0A08-6D31668220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84194" y="634140"/>
            <a:ext cx="1661946" cy="1661946"/>
          </a:xfrm>
          <a:prstGeom prst="rect">
            <a:avLst/>
          </a:prstGeom>
        </p:spPr>
      </p:pic>
      <p:pic>
        <p:nvPicPr>
          <p:cNvPr id="10" name="Graphic 9" descr="Stopwatch outline">
            <a:extLst>
              <a:ext uri="{FF2B5EF4-FFF2-40B4-BE49-F238E27FC236}">
                <a16:creationId xmlns:a16="http://schemas.microsoft.com/office/drawing/2014/main" id="{D41BA170-5711-680D-18D5-164DA456D8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84194" y="2405757"/>
            <a:ext cx="1661946" cy="1661946"/>
          </a:xfrm>
          <a:prstGeom prst="rect">
            <a:avLst/>
          </a:prstGeom>
        </p:spPr>
      </p:pic>
      <p:pic>
        <p:nvPicPr>
          <p:cNvPr id="11" name="Graphic 10" descr="Stopwatch outline">
            <a:extLst>
              <a:ext uri="{FF2B5EF4-FFF2-40B4-BE49-F238E27FC236}">
                <a16:creationId xmlns:a16="http://schemas.microsoft.com/office/drawing/2014/main" id="{E79E9336-9824-3679-427D-5115526470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84194" y="4177374"/>
            <a:ext cx="1661946" cy="1661946"/>
          </a:xfrm>
          <a:prstGeom prst="rect">
            <a:avLst/>
          </a:prstGeom>
        </p:spPr>
      </p:pic>
      <p:cxnSp>
        <p:nvCxnSpPr>
          <p:cNvPr id="5" name="Straight Arrow Connector 4">
            <a:extLst>
              <a:ext uri="{FF2B5EF4-FFF2-40B4-BE49-F238E27FC236}">
                <a16:creationId xmlns:a16="http://schemas.microsoft.com/office/drawing/2014/main" id="{A37DA933-CC81-5B4A-3F99-B10087494E97}"/>
              </a:ext>
            </a:extLst>
          </p:cNvPr>
          <p:cNvCxnSpPr>
            <a:stCxn id="8" idx="3"/>
            <a:endCxn id="10" idx="1"/>
          </p:cNvCxnSpPr>
          <p:nvPr/>
        </p:nvCxnSpPr>
        <p:spPr>
          <a:xfrm>
            <a:off x="2490241" y="3236730"/>
            <a:ext cx="269395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DAEEE3EA-2999-530B-890D-D605A1B9A3C3}"/>
              </a:ext>
            </a:extLst>
          </p:cNvPr>
          <p:cNvCxnSpPr>
            <a:stCxn id="8" idx="3"/>
            <a:endCxn id="9" idx="1"/>
          </p:cNvCxnSpPr>
          <p:nvPr/>
        </p:nvCxnSpPr>
        <p:spPr>
          <a:xfrm flipV="1">
            <a:off x="2490241" y="1465113"/>
            <a:ext cx="2693953" cy="1771617"/>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4F8D365D-C29C-0F54-4C61-D1DB54F3B0EF}"/>
              </a:ext>
            </a:extLst>
          </p:cNvPr>
          <p:cNvCxnSpPr>
            <a:cxnSpLocks/>
            <a:stCxn id="8" idx="3"/>
            <a:endCxn id="11" idx="1"/>
          </p:cNvCxnSpPr>
          <p:nvPr/>
        </p:nvCxnSpPr>
        <p:spPr>
          <a:xfrm>
            <a:off x="2490241" y="3236730"/>
            <a:ext cx="2693953" cy="1771617"/>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549BCFF-3336-0980-D019-E99BDCF28F3F}"/>
              </a:ext>
            </a:extLst>
          </p:cNvPr>
          <p:cNvSpPr txBox="1"/>
          <p:nvPr/>
        </p:nvSpPr>
        <p:spPr>
          <a:xfrm>
            <a:off x="7071211" y="1234280"/>
            <a:ext cx="3799438" cy="461665"/>
          </a:xfrm>
          <a:prstGeom prst="rect">
            <a:avLst/>
          </a:prstGeom>
          <a:noFill/>
        </p:spPr>
        <p:txBody>
          <a:bodyPr wrap="none" rtlCol="0">
            <a:spAutoFit/>
          </a:bodyPr>
          <a:lstStyle/>
          <a:p>
            <a:r>
              <a:rPr lang="en-US" sz="2400" dirty="0">
                <a:latin typeface="DM Sans" pitchFamily="2" charset="77"/>
              </a:rPr>
              <a:t>Machine Learning Models</a:t>
            </a:r>
          </a:p>
        </p:txBody>
      </p:sp>
      <p:sp>
        <p:nvSpPr>
          <p:cNvPr id="22" name="TextBox 21">
            <a:extLst>
              <a:ext uri="{FF2B5EF4-FFF2-40B4-BE49-F238E27FC236}">
                <a16:creationId xmlns:a16="http://schemas.microsoft.com/office/drawing/2014/main" id="{F89009BB-D188-FC79-1E4F-ABE3165BEF9D}"/>
              </a:ext>
            </a:extLst>
          </p:cNvPr>
          <p:cNvSpPr txBox="1"/>
          <p:nvPr/>
        </p:nvSpPr>
        <p:spPr>
          <a:xfrm>
            <a:off x="7071211" y="3005897"/>
            <a:ext cx="1303562" cy="461665"/>
          </a:xfrm>
          <a:prstGeom prst="rect">
            <a:avLst/>
          </a:prstGeom>
          <a:noFill/>
        </p:spPr>
        <p:txBody>
          <a:bodyPr wrap="none" rtlCol="0">
            <a:spAutoFit/>
          </a:bodyPr>
          <a:lstStyle/>
          <a:p>
            <a:r>
              <a:rPr lang="en-US" sz="2400" dirty="0">
                <a:latin typeface="DM Sans" pitchFamily="2" charset="77"/>
              </a:rPr>
              <a:t>Reports</a:t>
            </a:r>
          </a:p>
        </p:txBody>
      </p:sp>
      <p:sp>
        <p:nvSpPr>
          <p:cNvPr id="23" name="TextBox 22">
            <a:extLst>
              <a:ext uri="{FF2B5EF4-FFF2-40B4-BE49-F238E27FC236}">
                <a16:creationId xmlns:a16="http://schemas.microsoft.com/office/drawing/2014/main" id="{1F063B3A-2E47-D91A-BD4D-F851A4713F78}"/>
              </a:ext>
            </a:extLst>
          </p:cNvPr>
          <p:cNvSpPr txBox="1"/>
          <p:nvPr/>
        </p:nvSpPr>
        <p:spPr>
          <a:xfrm>
            <a:off x="7071211" y="4777514"/>
            <a:ext cx="2358338" cy="461665"/>
          </a:xfrm>
          <a:prstGeom prst="rect">
            <a:avLst/>
          </a:prstGeom>
          <a:noFill/>
        </p:spPr>
        <p:txBody>
          <a:bodyPr wrap="none" rtlCol="0">
            <a:spAutoFit/>
          </a:bodyPr>
          <a:lstStyle/>
          <a:p>
            <a:r>
              <a:rPr lang="en-US" sz="2400" dirty="0">
                <a:latin typeface="DM Sans" pitchFamily="2" charset="77"/>
              </a:rPr>
              <a:t>Other Pipelines</a:t>
            </a:r>
          </a:p>
        </p:txBody>
      </p:sp>
      <p:sp>
        <p:nvSpPr>
          <p:cNvPr id="24" name="TextBox 23">
            <a:extLst>
              <a:ext uri="{FF2B5EF4-FFF2-40B4-BE49-F238E27FC236}">
                <a16:creationId xmlns:a16="http://schemas.microsoft.com/office/drawing/2014/main" id="{B0620895-8719-16AF-5F32-A0D162B55ED3}"/>
              </a:ext>
            </a:extLst>
          </p:cNvPr>
          <p:cNvSpPr txBox="1"/>
          <p:nvPr/>
        </p:nvSpPr>
        <p:spPr>
          <a:xfrm>
            <a:off x="0" y="4298511"/>
            <a:ext cx="3318537" cy="1200329"/>
          </a:xfrm>
          <a:prstGeom prst="rect">
            <a:avLst/>
          </a:prstGeom>
          <a:noFill/>
        </p:spPr>
        <p:txBody>
          <a:bodyPr wrap="none" rtlCol="0">
            <a:spAutoFit/>
          </a:bodyPr>
          <a:lstStyle/>
          <a:p>
            <a:pPr algn="ctr"/>
            <a:r>
              <a:rPr lang="en-US" sz="2400" dirty="0">
                <a:latin typeface="DM Sans" pitchFamily="2" charset="77"/>
              </a:rPr>
              <a:t>The </a:t>
            </a:r>
          </a:p>
          <a:p>
            <a:pPr algn="ctr"/>
            <a:r>
              <a:rPr lang="en-US" sz="2400" dirty="0" err="1">
                <a:latin typeface="DM Mono" panose="020B0509040201040103" pitchFamily="49" charset="77"/>
                <a:cs typeface="Courier New" panose="02070309020205020404" pitchFamily="49" charset="0"/>
              </a:rPr>
              <a:t>pandemic_recovery</a:t>
            </a:r>
            <a:endParaRPr lang="en-US" sz="2400" dirty="0">
              <a:latin typeface="DM Mono" panose="020B0509040201040103" pitchFamily="49" charset="77"/>
              <a:cs typeface="Courier New" panose="02070309020205020404" pitchFamily="49" charset="0"/>
            </a:endParaRPr>
          </a:p>
          <a:p>
            <a:pPr algn="ctr"/>
            <a:r>
              <a:rPr lang="en-US" sz="2400" dirty="0">
                <a:latin typeface="DM Sans" pitchFamily="2" charset="77"/>
              </a:rPr>
              <a:t>table</a:t>
            </a:r>
          </a:p>
        </p:txBody>
      </p:sp>
    </p:spTree>
    <p:extLst>
      <p:ext uri="{BB962C8B-B14F-4D97-AF65-F5344CB8AC3E}">
        <p14:creationId xmlns:p14="http://schemas.microsoft.com/office/powerpoint/2010/main" val="3120013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F054AA-B018-1D67-9681-F361C34921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230</a:t>
            </a:fld>
            <a:endParaRPr lang="en" dirty="0"/>
          </a:p>
        </p:txBody>
      </p:sp>
      <p:sp>
        <p:nvSpPr>
          <p:cNvPr id="14" name="Freeform 13">
            <a:extLst>
              <a:ext uri="{FF2B5EF4-FFF2-40B4-BE49-F238E27FC236}">
                <a16:creationId xmlns:a16="http://schemas.microsoft.com/office/drawing/2014/main" id="{B27F89E4-C847-AAAB-17E5-706BE4407504}"/>
              </a:ext>
            </a:extLst>
          </p:cNvPr>
          <p:cNvSpPr/>
          <p:nvPr/>
        </p:nvSpPr>
        <p:spPr>
          <a:xfrm>
            <a:off x="2566988" y="2024666"/>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3" name="Freeform 12">
            <a:extLst>
              <a:ext uri="{FF2B5EF4-FFF2-40B4-BE49-F238E27FC236}">
                <a16:creationId xmlns:a16="http://schemas.microsoft.com/office/drawing/2014/main" id="{F84C1C9B-0D69-E18D-62DE-D12625877EFE}"/>
              </a:ext>
            </a:extLst>
          </p:cNvPr>
          <p:cNvSpPr/>
          <p:nvPr/>
        </p:nvSpPr>
        <p:spPr>
          <a:xfrm>
            <a:off x="1128713" y="1714500"/>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solidFill>
                  <a:schemeClr val="bg1"/>
                </a:solidFill>
                <a:latin typeface="DM Mono" panose="020B0509040201040103" pitchFamily="49" charset="77"/>
              </a:rPr>
              <a:t>Mobile </a:t>
            </a:r>
          </a:p>
          <a:p>
            <a:pPr algn="ctr"/>
            <a:r>
              <a:rPr lang="en-US" sz="1600" dirty="0">
                <a:solidFill>
                  <a:schemeClr val="bg1"/>
                </a:solidFill>
                <a:latin typeface="DM Mono" panose="020B0509040201040103" pitchFamily="49" charset="77"/>
              </a:rPr>
              <a:t>Reviews</a:t>
            </a:r>
          </a:p>
        </p:txBody>
      </p:sp>
      <p:sp>
        <p:nvSpPr>
          <p:cNvPr id="12" name="Freeform 11">
            <a:extLst>
              <a:ext uri="{FF2B5EF4-FFF2-40B4-BE49-F238E27FC236}">
                <a16:creationId xmlns:a16="http://schemas.microsoft.com/office/drawing/2014/main" id="{4E68BE65-FEA0-3199-A5E0-B6DEE3527479}"/>
              </a:ext>
            </a:extLst>
          </p:cNvPr>
          <p:cNvSpPr/>
          <p:nvPr/>
        </p:nvSpPr>
        <p:spPr>
          <a:xfrm>
            <a:off x="2826545" y="1714500"/>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A11801E5-BA20-7613-5068-D970FDC9670D}"/>
              </a:ext>
            </a:extLst>
          </p:cNvPr>
          <p:cNvSpPr/>
          <p:nvPr/>
        </p:nvSpPr>
        <p:spPr>
          <a:xfrm>
            <a:off x="5293360" y="1879600"/>
            <a:ext cx="1615440" cy="1549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DM Mono" panose="020B0509040201040103" pitchFamily="49" charset="77"/>
              </a:rPr>
              <a:t>Mobile Review</a:t>
            </a:r>
          </a:p>
        </p:txBody>
      </p:sp>
      <p:sp>
        <p:nvSpPr>
          <p:cNvPr id="3" name="TextBox 2">
            <a:extLst>
              <a:ext uri="{FF2B5EF4-FFF2-40B4-BE49-F238E27FC236}">
                <a16:creationId xmlns:a16="http://schemas.microsoft.com/office/drawing/2014/main" id="{8F8C3711-2847-1B31-629C-A6C6CD353285}"/>
              </a:ext>
            </a:extLst>
          </p:cNvPr>
          <p:cNvSpPr txBox="1"/>
          <p:nvPr/>
        </p:nvSpPr>
        <p:spPr>
          <a:xfrm>
            <a:off x="7533353" y="2550160"/>
            <a:ext cx="292068" cy="307777"/>
          </a:xfrm>
          <a:prstGeom prst="rect">
            <a:avLst/>
          </a:prstGeom>
          <a:noFill/>
        </p:spPr>
        <p:txBody>
          <a:bodyPr wrap="none" rtlCol="0">
            <a:spAutoFit/>
          </a:bodyPr>
          <a:lstStyle/>
          <a:p>
            <a:r>
              <a:rPr lang="en-US" dirty="0">
                <a:latin typeface="DM Mono" panose="020B0509040201040103" pitchFamily="49" charset="77"/>
              </a:rPr>
              <a:t>+</a:t>
            </a:r>
          </a:p>
        </p:txBody>
      </p:sp>
      <p:sp>
        <p:nvSpPr>
          <p:cNvPr id="18" name="Rectangle 17">
            <a:extLst>
              <a:ext uri="{FF2B5EF4-FFF2-40B4-BE49-F238E27FC236}">
                <a16:creationId xmlns:a16="http://schemas.microsoft.com/office/drawing/2014/main" id="{280E5214-E7E2-072A-CFAB-4FB3CF74A776}"/>
              </a:ext>
            </a:extLst>
          </p:cNvPr>
          <p:cNvSpPr/>
          <p:nvPr/>
        </p:nvSpPr>
        <p:spPr>
          <a:xfrm>
            <a:off x="8310880" y="1879600"/>
            <a:ext cx="1615440" cy="15494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DM Mono" panose="020B0509040201040103" pitchFamily="49" charset="77"/>
              </a:rPr>
              <a:t>No </a:t>
            </a:r>
            <a:r>
              <a:rPr lang="en-US" dirty="0" err="1">
                <a:solidFill>
                  <a:schemeClr val="tx1"/>
                </a:solidFill>
                <a:latin typeface="DM Mono" panose="020B0509040201040103" pitchFamily="49" charset="77"/>
              </a:rPr>
              <a:t>Checkin</a:t>
            </a:r>
            <a:endParaRPr lang="en-US" dirty="0">
              <a:solidFill>
                <a:schemeClr val="tx1"/>
              </a:solidFill>
              <a:latin typeface="DM Mono" panose="020B0509040201040103" pitchFamily="49" charset="77"/>
            </a:endParaRPr>
          </a:p>
        </p:txBody>
      </p:sp>
      <p:sp>
        <p:nvSpPr>
          <p:cNvPr id="4" name="TextBox 3">
            <a:extLst>
              <a:ext uri="{FF2B5EF4-FFF2-40B4-BE49-F238E27FC236}">
                <a16:creationId xmlns:a16="http://schemas.microsoft.com/office/drawing/2014/main" id="{44494E2E-0910-9EA5-7A63-68A0F4E81471}"/>
              </a:ext>
            </a:extLst>
          </p:cNvPr>
          <p:cNvSpPr txBox="1"/>
          <p:nvPr/>
        </p:nvSpPr>
        <p:spPr>
          <a:xfrm>
            <a:off x="10444480" y="2550160"/>
            <a:ext cx="1366080" cy="307777"/>
          </a:xfrm>
          <a:prstGeom prst="rect">
            <a:avLst/>
          </a:prstGeom>
          <a:noFill/>
        </p:spPr>
        <p:txBody>
          <a:bodyPr wrap="none" rtlCol="0">
            <a:spAutoFit/>
          </a:bodyPr>
          <a:lstStyle/>
          <a:p>
            <a:r>
              <a:rPr lang="en-US" dirty="0">
                <a:latin typeface="DM Mono" panose="020B0509040201040103" pitchFamily="49" charset="77"/>
              </a:rPr>
              <a:t>=   1 event</a:t>
            </a:r>
          </a:p>
        </p:txBody>
      </p:sp>
    </p:spTree>
    <p:extLst>
      <p:ext uri="{BB962C8B-B14F-4D97-AF65-F5344CB8AC3E}">
        <p14:creationId xmlns:p14="http://schemas.microsoft.com/office/powerpoint/2010/main" val="314481892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F054AA-B018-1D67-9681-F361C34921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231</a:t>
            </a:fld>
            <a:endParaRPr lang="en" dirty="0"/>
          </a:p>
        </p:txBody>
      </p:sp>
      <p:sp>
        <p:nvSpPr>
          <p:cNvPr id="14" name="Freeform 13">
            <a:extLst>
              <a:ext uri="{FF2B5EF4-FFF2-40B4-BE49-F238E27FC236}">
                <a16:creationId xmlns:a16="http://schemas.microsoft.com/office/drawing/2014/main" id="{B27F89E4-C847-AAAB-17E5-706BE4407504}"/>
              </a:ext>
            </a:extLst>
          </p:cNvPr>
          <p:cNvSpPr/>
          <p:nvPr/>
        </p:nvSpPr>
        <p:spPr>
          <a:xfrm>
            <a:off x="2566988" y="2024666"/>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3" name="Freeform 12">
            <a:extLst>
              <a:ext uri="{FF2B5EF4-FFF2-40B4-BE49-F238E27FC236}">
                <a16:creationId xmlns:a16="http://schemas.microsoft.com/office/drawing/2014/main" id="{F84C1C9B-0D69-E18D-62DE-D12625877EFE}"/>
              </a:ext>
            </a:extLst>
          </p:cNvPr>
          <p:cNvSpPr/>
          <p:nvPr/>
        </p:nvSpPr>
        <p:spPr>
          <a:xfrm>
            <a:off x="1128713" y="1714500"/>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solidFill>
                  <a:schemeClr val="bg1"/>
                </a:solidFill>
                <a:latin typeface="DM Mono" panose="020B0509040201040103" pitchFamily="49" charset="77"/>
              </a:rPr>
              <a:t>Mobile </a:t>
            </a:r>
          </a:p>
          <a:p>
            <a:pPr algn="ctr"/>
            <a:r>
              <a:rPr lang="en-US" sz="1600" dirty="0">
                <a:solidFill>
                  <a:schemeClr val="bg1"/>
                </a:solidFill>
                <a:latin typeface="DM Mono" panose="020B0509040201040103" pitchFamily="49" charset="77"/>
              </a:rPr>
              <a:t>Reviews</a:t>
            </a:r>
          </a:p>
        </p:txBody>
      </p:sp>
      <p:sp>
        <p:nvSpPr>
          <p:cNvPr id="12" name="Freeform 11">
            <a:extLst>
              <a:ext uri="{FF2B5EF4-FFF2-40B4-BE49-F238E27FC236}">
                <a16:creationId xmlns:a16="http://schemas.microsoft.com/office/drawing/2014/main" id="{4E68BE65-FEA0-3199-A5E0-B6DEE3527479}"/>
              </a:ext>
            </a:extLst>
          </p:cNvPr>
          <p:cNvSpPr/>
          <p:nvPr/>
        </p:nvSpPr>
        <p:spPr>
          <a:xfrm>
            <a:off x="2826545" y="1714500"/>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A11801E5-BA20-7613-5068-D970FDC9670D}"/>
              </a:ext>
            </a:extLst>
          </p:cNvPr>
          <p:cNvSpPr/>
          <p:nvPr/>
        </p:nvSpPr>
        <p:spPr>
          <a:xfrm>
            <a:off x="5293360" y="1879600"/>
            <a:ext cx="1615440" cy="1549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DM Mono" panose="020B0509040201040103" pitchFamily="49" charset="77"/>
              </a:rPr>
              <a:t>Mobile Review</a:t>
            </a:r>
          </a:p>
        </p:txBody>
      </p:sp>
      <p:sp>
        <p:nvSpPr>
          <p:cNvPr id="3" name="TextBox 2">
            <a:extLst>
              <a:ext uri="{FF2B5EF4-FFF2-40B4-BE49-F238E27FC236}">
                <a16:creationId xmlns:a16="http://schemas.microsoft.com/office/drawing/2014/main" id="{8F8C3711-2847-1B31-629C-A6C6CD353285}"/>
              </a:ext>
            </a:extLst>
          </p:cNvPr>
          <p:cNvSpPr txBox="1"/>
          <p:nvPr/>
        </p:nvSpPr>
        <p:spPr>
          <a:xfrm>
            <a:off x="7533353" y="2550160"/>
            <a:ext cx="292068" cy="307777"/>
          </a:xfrm>
          <a:prstGeom prst="rect">
            <a:avLst/>
          </a:prstGeom>
          <a:noFill/>
        </p:spPr>
        <p:txBody>
          <a:bodyPr wrap="none" rtlCol="0">
            <a:spAutoFit/>
          </a:bodyPr>
          <a:lstStyle/>
          <a:p>
            <a:r>
              <a:rPr lang="en-US" dirty="0">
                <a:latin typeface="DM Mono" panose="020B0509040201040103" pitchFamily="49" charset="77"/>
              </a:rPr>
              <a:t>+</a:t>
            </a:r>
          </a:p>
        </p:txBody>
      </p:sp>
      <p:sp>
        <p:nvSpPr>
          <p:cNvPr id="18" name="Rectangle 17">
            <a:extLst>
              <a:ext uri="{FF2B5EF4-FFF2-40B4-BE49-F238E27FC236}">
                <a16:creationId xmlns:a16="http://schemas.microsoft.com/office/drawing/2014/main" id="{280E5214-E7E2-072A-CFAB-4FB3CF74A776}"/>
              </a:ext>
            </a:extLst>
          </p:cNvPr>
          <p:cNvSpPr/>
          <p:nvPr/>
        </p:nvSpPr>
        <p:spPr>
          <a:xfrm>
            <a:off x="8310880" y="1879600"/>
            <a:ext cx="1615440" cy="15494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DM Mono" panose="020B0509040201040103" pitchFamily="49" charset="77"/>
              </a:rPr>
              <a:t>No </a:t>
            </a:r>
            <a:r>
              <a:rPr lang="en-US" dirty="0" err="1">
                <a:solidFill>
                  <a:schemeClr val="tx1"/>
                </a:solidFill>
                <a:latin typeface="DM Mono" panose="020B0509040201040103" pitchFamily="49" charset="77"/>
              </a:rPr>
              <a:t>Checkin</a:t>
            </a:r>
            <a:endParaRPr lang="en-US" dirty="0">
              <a:solidFill>
                <a:schemeClr val="tx1"/>
              </a:solidFill>
              <a:latin typeface="DM Mono" panose="020B0509040201040103" pitchFamily="49" charset="77"/>
            </a:endParaRPr>
          </a:p>
        </p:txBody>
      </p:sp>
      <p:sp>
        <p:nvSpPr>
          <p:cNvPr id="4" name="TextBox 3">
            <a:extLst>
              <a:ext uri="{FF2B5EF4-FFF2-40B4-BE49-F238E27FC236}">
                <a16:creationId xmlns:a16="http://schemas.microsoft.com/office/drawing/2014/main" id="{44494E2E-0910-9EA5-7A63-68A0F4E81471}"/>
              </a:ext>
            </a:extLst>
          </p:cNvPr>
          <p:cNvSpPr txBox="1"/>
          <p:nvPr/>
        </p:nvSpPr>
        <p:spPr>
          <a:xfrm>
            <a:off x="10444480" y="2550160"/>
            <a:ext cx="1366080" cy="307777"/>
          </a:xfrm>
          <a:prstGeom prst="rect">
            <a:avLst/>
          </a:prstGeom>
          <a:noFill/>
        </p:spPr>
        <p:txBody>
          <a:bodyPr wrap="none" rtlCol="0">
            <a:spAutoFit/>
          </a:bodyPr>
          <a:lstStyle/>
          <a:p>
            <a:r>
              <a:rPr lang="en-US" dirty="0">
                <a:latin typeface="DM Mono" panose="020B0509040201040103" pitchFamily="49" charset="77"/>
              </a:rPr>
              <a:t>=   1 event</a:t>
            </a:r>
          </a:p>
        </p:txBody>
      </p:sp>
      <p:sp>
        <p:nvSpPr>
          <p:cNvPr id="10" name="Rectangle 9">
            <a:extLst>
              <a:ext uri="{FF2B5EF4-FFF2-40B4-BE49-F238E27FC236}">
                <a16:creationId xmlns:a16="http://schemas.microsoft.com/office/drawing/2014/main" id="{147E5A5C-0CD4-CD45-A9FD-2BED9BFCDC14}"/>
              </a:ext>
            </a:extLst>
          </p:cNvPr>
          <p:cNvSpPr/>
          <p:nvPr/>
        </p:nvSpPr>
        <p:spPr>
          <a:xfrm>
            <a:off x="5293360" y="4000064"/>
            <a:ext cx="1615440" cy="1549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DM Mono" panose="020B0509040201040103" pitchFamily="49" charset="77"/>
              </a:rPr>
              <a:t>Mobile Review</a:t>
            </a:r>
          </a:p>
        </p:txBody>
      </p:sp>
      <p:sp>
        <p:nvSpPr>
          <p:cNvPr id="11" name="TextBox 10">
            <a:extLst>
              <a:ext uri="{FF2B5EF4-FFF2-40B4-BE49-F238E27FC236}">
                <a16:creationId xmlns:a16="http://schemas.microsoft.com/office/drawing/2014/main" id="{44C34A72-793D-AD50-07D9-526919403F8A}"/>
              </a:ext>
            </a:extLst>
          </p:cNvPr>
          <p:cNvSpPr txBox="1"/>
          <p:nvPr/>
        </p:nvSpPr>
        <p:spPr>
          <a:xfrm>
            <a:off x="7533353" y="4670624"/>
            <a:ext cx="292068" cy="307777"/>
          </a:xfrm>
          <a:prstGeom prst="rect">
            <a:avLst/>
          </a:prstGeom>
          <a:noFill/>
        </p:spPr>
        <p:txBody>
          <a:bodyPr wrap="none" rtlCol="0">
            <a:spAutoFit/>
          </a:bodyPr>
          <a:lstStyle/>
          <a:p>
            <a:r>
              <a:rPr lang="en-US" dirty="0">
                <a:latin typeface="DM Mono" panose="020B0509040201040103" pitchFamily="49" charset="77"/>
              </a:rPr>
              <a:t>+</a:t>
            </a:r>
          </a:p>
        </p:txBody>
      </p:sp>
      <p:sp>
        <p:nvSpPr>
          <p:cNvPr id="15" name="Rectangle 14">
            <a:extLst>
              <a:ext uri="{FF2B5EF4-FFF2-40B4-BE49-F238E27FC236}">
                <a16:creationId xmlns:a16="http://schemas.microsoft.com/office/drawing/2014/main" id="{EBCBC19C-0B20-BA8E-D94B-128E6DBC3F8D}"/>
              </a:ext>
            </a:extLst>
          </p:cNvPr>
          <p:cNvSpPr/>
          <p:nvPr/>
        </p:nvSpPr>
        <p:spPr>
          <a:xfrm>
            <a:off x="8310880" y="4000064"/>
            <a:ext cx="1615440" cy="15494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DM Mono" panose="020B0509040201040103" pitchFamily="49" charset="77"/>
              </a:rPr>
              <a:t>Checkin</a:t>
            </a:r>
            <a:endParaRPr lang="en-US" dirty="0">
              <a:solidFill>
                <a:schemeClr val="tx1"/>
              </a:solidFill>
              <a:latin typeface="DM Mono" panose="020B0509040201040103" pitchFamily="49" charset="77"/>
            </a:endParaRPr>
          </a:p>
        </p:txBody>
      </p:sp>
      <p:sp>
        <p:nvSpPr>
          <p:cNvPr id="16" name="TextBox 15">
            <a:extLst>
              <a:ext uri="{FF2B5EF4-FFF2-40B4-BE49-F238E27FC236}">
                <a16:creationId xmlns:a16="http://schemas.microsoft.com/office/drawing/2014/main" id="{B6B31EC7-FC02-7018-6BD0-698E65D8EE0F}"/>
              </a:ext>
            </a:extLst>
          </p:cNvPr>
          <p:cNvSpPr txBox="1"/>
          <p:nvPr/>
        </p:nvSpPr>
        <p:spPr>
          <a:xfrm>
            <a:off x="10444480" y="4670624"/>
            <a:ext cx="1366080" cy="307777"/>
          </a:xfrm>
          <a:prstGeom prst="rect">
            <a:avLst/>
          </a:prstGeom>
          <a:noFill/>
        </p:spPr>
        <p:txBody>
          <a:bodyPr wrap="none" rtlCol="0">
            <a:spAutoFit/>
          </a:bodyPr>
          <a:lstStyle/>
          <a:p>
            <a:r>
              <a:rPr lang="en-US" dirty="0">
                <a:latin typeface="DM Mono" panose="020B0509040201040103" pitchFamily="49" charset="77"/>
              </a:rPr>
              <a:t>=   0 event</a:t>
            </a:r>
          </a:p>
        </p:txBody>
      </p:sp>
    </p:spTree>
    <p:extLst>
      <p:ext uri="{BB962C8B-B14F-4D97-AF65-F5344CB8AC3E}">
        <p14:creationId xmlns:p14="http://schemas.microsoft.com/office/powerpoint/2010/main" val="87237755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475562" y="964100"/>
            <a:ext cx="11237699" cy="5570756"/>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matching_on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321239802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76371" y="141515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3" name="!!assertion">
            <a:extLst>
              <a:ext uri="{FF2B5EF4-FFF2-40B4-BE49-F238E27FC236}">
                <a16:creationId xmlns:a16="http://schemas.microsoft.com/office/drawing/2014/main" id="{D7521D85-3407-61F6-17FC-41F7327A9D9A}"/>
              </a:ext>
            </a:extLst>
          </p:cNvPr>
          <p:cNvSpPr/>
          <p:nvPr/>
        </p:nvSpPr>
        <p:spPr>
          <a:xfrm>
            <a:off x="276371" y="2056570"/>
            <a:ext cx="11732821" cy="830997"/>
          </a:xfrm>
          <a:prstGeom prst="rect">
            <a:avLst/>
          </a:prstGeom>
        </p:spPr>
        <p:txBody>
          <a:bodyPr wrap="square">
            <a:spAutoFit/>
          </a:bodyPr>
          <a:lstStyle/>
          <a:p>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assert_inglewood_pizza_has_correct_review_count</a:t>
            </a:r>
            <a:r>
              <a:rPr lang="en-CA" sz="1600" dirty="0">
                <a:solidFill>
                  <a:srgbClr val="795DA3"/>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chemeClr val="tx1"/>
                </a:solidFill>
                <a:latin typeface="DM Mono" panose="020B0509040201040103" pitchFamily="49" charset="77"/>
              </a:rPr>
              <a:t>,</a:t>
            </a:r>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review_count</a:t>
            </a:r>
            <a:r>
              <a:rPr lang="en-CA" sz="1600" dirty="0">
                <a:solidFill>
                  <a:srgbClr val="795DA3"/>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num_reviews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review_count</a:t>
            </a:r>
            <a:endParaRPr lang="en-US" sz="1600" dirty="0">
              <a:latin typeface="DM Mono" panose="020B0509040201040103" pitchFamily="49" charset="77"/>
            </a:endParaRPr>
          </a:p>
        </p:txBody>
      </p:sp>
    </p:spTree>
    <p:extLst>
      <p:ext uri="{BB962C8B-B14F-4D97-AF65-F5344CB8AC3E}">
        <p14:creationId xmlns:p14="http://schemas.microsoft.com/office/powerpoint/2010/main" val="26200581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242248" y="964100"/>
            <a:ext cx="11732821" cy="5570756"/>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matching_on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72024795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242248" y="964100"/>
            <a:ext cx="11732821" cy="5570756"/>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matching_on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rgbClr val="63A35C"/>
                </a:solidFill>
                <a:latin typeface="DM Mono" panose="020B0509040201040103" pitchFamily="49" charset="77"/>
              </a:rPr>
              <a:t>reviews_df</a:t>
            </a:r>
            <a:r>
              <a:rPr lang="en-CA" sz="1600" dirty="0">
                <a:solidFill>
                  <a:srgbClr val="63A35C"/>
                </a:solidFill>
                <a:latin typeface="DM Mono" panose="020B0509040201040103" pitchFamily="49" charset="77"/>
              </a:rPr>
              <a:t>, 1)</a:t>
            </a:r>
          </a:p>
        </p:txBody>
      </p:sp>
    </p:spTree>
    <p:extLst>
      <p:ext uri="{BB962C8B-B14F-4D97-AF65-F5344CB8AC3E}">
        <p14:creationId xmlns:p14="http://schemas.microsoft.com/office/powerpoint/2010/main" val="3140433372"/>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242248" y="964100"/>
            <a:ext cx="11732821" cy="5570756"/>
          </a:xfrm>
          <a:prstGeom prst="rect">
            <a:avLst/>
          </a:prstGeom>
          <a:solidFill>
            <a:schemeClr val="accent1"/>
          </a:solid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matching_on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assert_inglewood_pizza_reviews</a:t>
            </a:r>
            <a:r>
              <a:rPr lang="en-CA" sz="1600" dirty="0">
                <a:solidFill>
                  <a:srgbClr val="63A35C"/>
                </a:solidFill>
                <a:latin typeface="DM Mono" panose="020B0509040201040103" pitchFamily="49" charset="77"/>
              </a:rPr>
              <a:t>(</a:t>
            </a:r>
            <a:r>
              <a:rPr lang="en-CA" sz="1600" dirty="0" err="1">
                <a:solidFill>
                  <a:srgbClr val="10121E"/>
                </a:solidFill>
                <a:latin typeface="DM Mono" panose="020B0509040201040103" pitchFamily="49" charset="77"/>
              </a:rPr>
              <a:t>reviews_</a:t>
            </a:r>
            <a:r>
              <a:rPr lang="en-CA" sz="1600" dirty="0" err="1">
                <a:latin typeface="DM Mono" panose="020B0509040201040103" pitchFamily="49" charset="77"/>
              </a:rPr>
              <a:t>df</a:t>
            </a:r>
            <a:r>
              <a:rPr lang="en-CA" sz="1600" dirty="0">
                <a:latin typeface="DM Mono" panose="020B0509040201040103" pitchFamily="49" charset="77"/>
              </a:rPr>
              <a:t>, 1</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79241679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Multi-Layered Tests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819397"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10788910"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4722314" y="1615534"/>
            <a:ext cx="2472438"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latin typeface="DM Mono" panose="020B0509040201040103" pitchFamily="49"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1128156" y="1769423"/>
            <a:ext cx="3594158" cy="961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7194752" y="1769423"/>
            <a:ext cx="3594158" cy="783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413164" y="3895106"/>
            <a:ext cx="9108374" cy="1377538"/>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latin typeface="DM Mono" panose="020B0509040201040103" pitchFamily="49" charset="77"/>
              </a:rPr>
              <a:t>Pipeline</a:t>
            </a:r>
          </a:p>
        </p:txBody>
      </p:sp>
      <p:sp>
        <p:nvSpPr>
          <p:cNvPr id="10" name="!!1">
            <a:extLst>
              <a:ext uri="{FF2B5EF4-FFF2-40B4-BE49-F238E27FC236}">
                <a16:creationId xmlns:a16="http://schemas.microsoft.com/office/drawing/2014/main" id="{7C6783E2-3BBA-801B-27F5-886C341658F9}"/>
              </a:ext>
            </a:extLst>
          </p:cNvPr>
          <p:cNvSpPr/>
          <p:nvPr/>
        </p:nvSpPr>
        <p:spPr>
          <a:xfrm>
            <a:off x="1413164" y="2908709"/>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12" name="Rectangle 11">
            <a:extLst>
              <a:ext uri="{FF2B5EF4-FFF2-40B4-BE49-F238E27FC236}">
                <a16:creationId xmlns:a16="http://schemas.microsoft.com/office/drawing/2014/main" id="{3059E026-10D5-2973-45A2-341E0FA3F411}"/>
              </a:ext>
            </a:extLst>
          </p:cNvPr>
          <p:cNvSpPr/>
          <p:nvPr/>
        </p:nvSpPr>
        <p:spPr>
          <a:xfrm>
            <a:off x="1413164"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C6817694-EF31-78B6-A293-B5AA2BE958F0}"/>
              </a:ext>
            </a:extLst>
          </p:cNvPr>
          <p:cNvSpPr/>
          <p:nvPr/>
        </p:nvSpPr>
        <p:spPr>
          <a:xfrm>
            <a:off x="1888177"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D254DE45-458D-C3BF-4362-5F62F19775E9}"/>
              </a:ext>
            </a:extLst>
          </p:cNvPr>
          <p:cNvSpPr/>
          <p:nvPr/>
        </p:nvSpPr>
        <p:spPr>
          <a:xfrm>
            <a:off x="2838203"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BA9B57C1-AB55-FF8F-F589-4AE1D00E76AF}"/>
              </a:ext>
            </a:extLst>
          </p:cNvPr>
          <p:cNvSpPr/>
          <p:nvPr/>
        </p:nvSpPr>
        <p:spPr>
          <a:xfrm>
            <a:off x="3313216"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Rectangle 22">
            <a:extLst>
              <a:ext uri="{FF2B5EF4-FFF2-40B4-BE49-F238E27FC236}">
                <a16:creationId xmlns:a16="http://schemas.microsoft.com/office/drawing/2014/main" id="{E4A35D2E-00F8-812D-7EBD-172C9B94FCB2}"/>
              </a:ext>
            </a:extLst>
          </p:cNvPr>
          <p:cNvSpPr/>
          <p:nvPr/>
        </p:nvSpPr>
        <p:spPr>
          <a:xfrm>
            <a:off x="4738255"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4" name="Rectangle 23">
            <a:extLst>
              <a:ext uri="{FF2B5EF4-FFF2-40B4-BE49-F238E27FC236}">
                <a16:creationId xmlns:a16="http://schemas.microsoft.com/office/drawing/2014/main" id="{8F273035-1DDC-B93C-B616-E15B290DE164}"/>
              </a:ext>
            </a:extLst>
          </p:cNvPr>
          <p:cNvSpPr/>
          <p:nvPr/>
        </p:nvSpPr>
        <p:spPr>
          <a:xfrm>
            <a:off x="5213268"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5" name="Rectangle 24">
            <a:extLst>
              <a:ext uri="{FF2B5EF4-FFF2-40B4-BE49-F238E27FC236}">
                <a16:creationId xmlns:a16="http://schemas.microsoft.com/office/drawing/2014/main" id="{3FE064E5-1639-47B9-A24A-A6F4E74FFFF7}"/>
              </a:ext>
            </a:extLst>
          </p:cNvPr>
          <p:cNvSpPr/>
          <p:nvPr/>
        </p:nvSpPr>
        <p:spPr>
          <a:xfrm>
            <a:off x="5688281"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7" name="Rectangle 26">
            <a:extLst>
              <a:ext uri="{FF2B5EF4-FFF2-40B4-BE49-F238E27FC236}">
                <a16:creationId xmlns:a16="http://schemas.microsoft.com/office/drawing/2014/main" id="{D6D94AE0-4C8D-DBA3-69D2-E482076DEE5C}"/>
              </a:ext>
            </a:extLst>
          </p:cNvPr>
          <p:cNvSpPr/>
          <p:nvPr/>
        </p:nvSpPr>
        <p:spPr>
          <a:xfrm>
            <a:off x="6638307"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8" name="Rectangle 27">
            <a:extLst>
              <a:ext uri="{FF2B5EF4-FFF2-40B4-BE49-F238E27FC236}">
                <a16:creationId xmlns:a16="http://schemas.microsoft.com/office/drawing/2014/main" id="{504A9730-43E5-A597-6462-84DA1DF1D3B2}"/>
              </a:ext>
            </a:extLst>
          </p:cNvPr>
          <p:cNvSpPr/>
          <p:nvPr/>
        </p:nvSpPr>
        <p:spPr>
          <a:xfrm>
            <a:off x="7113320"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9" name="Rectangle 28">
            <a:extLst>
              <a:ext uri="{FF2B5EF4-FFF2-40B4-BE49-F238E27FC236}">
                <a16:creationId xmlns:a16="http://schemas.microsoft.com/office/drawing/2014/main" id="{AB2A40B1-AA93-053D-FB93-FB3C57C5ECBE}"/>
              </a:ext>
            </a:extLst>
          </p:cNvPr>
          <p:cNvSpPr/>
          <p:nvPr/>
        </p:nvSpPr>
        <p:spPr>
          <a:xfrm>
            <a:off x="7588333"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1" name="Rectangle 30">
            <a:extLst>
              <a:ext uri="{FF2B5EF4-FFF2-40B4-BE49-F238E27FC236}">
                <a16:creationId xmlns:a16="http://schemas.microsoft.com/office/drawing/2014/main" id="{61C4CD93-81D6-4BCF-376F-579D1D5C65A4}"/>
              </a:ext>
            </a:extLst>
          </p:cNvPr>
          <p:cNvSpPr/>
          <p:nvPr/>
        </p:nvSpPr>
        <p:spPr>
          <a:xfrm>
            <a:off x="8538359"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2" name="Rectangle 31">
            <a:extLst>
              <a:ext uri="{FF2B5EF4-FFF2-40B4-BE49-F238E27FC236}">
                <a16:creationId xmlns:a16="http://schemas.microsoft.com/office/drawing/2014/main" id="{5B740CDF-CC30-6DE5-8A4A-3B215CE323C0}"/>
              </a:ext>
            </a:extLst>
          </p:cNvPr>
          <p:cNvSpPr/>
          <p:nvPr/>
        </p:nvSpPr>
        <p:spPr>
          <a:xfrm>
            <a:off x="9031008"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TextBox 13">
            <a:extLst>
              <a:ext uri="{FF2B5EF4-FFF2-40B4-BE49-F238E27FC236}">
                <a16:creationId xmlns:a16="http://schemas.microsoft.com/office/drawing/2014/main" id="{640C4BBF-94CF-2ED6-8CA1-F7E670BD5D62}"/>
              </a:ext>
            </a:extLst>
          </p:cNvPr>
          <p:cNvSpPr txBox="1"/>
          <p:nvPr/>
        </p:nvSpPr>
        <p:spPr>
          <a:xfrm>
            <a:off x="1310396" y="3516319"/>
            <a:ext cx="2117887" cy="307777"/>
          </a:xfrm>
          <a:prstGeom prst="rect">
            <a:avLst/>
          </a:prstGeom>
          <a:noFill/>
        </p:spPr>
        <p:txBody>
          <a:bodyPr wrap="none" rtlCol="0">
            <a:spAutoFit/>
          </a:bodyPr>
          <a:lstStyle/>
          <a:p>
            <a:r>
              <a:rPr lang="en-US" dirty="0">
                <a:latin typeface="DM Mono" panose="020B0509040201040103" pitchFamily="49" charset="77"/>
              </a:rPr>
              <a:t>Bug-specific tests</a:t>
            </a:r>
          </a:p>
        </p:txBody>
      </p:sp>
      <p:sp>
        <p:nvSpPr>
          <p:cNvPr id="35" name="!!2">
            <a:extLst>
              <a:ext uri="{FF2B5EF4-FFF2-40B4-BE49-F238E27FC236}">
                <a16:creationId xmlns:a16="http://schemas.microsoft.com/office/drawing/2014/main" id="{854405A1-E59C-F612-5D6A-B3314F6C0B57}"/>
              </a:ext>
            </a:extLst>
          </p:cNvPr>
          <p:cNvSpPr/>
          <p:nvPr/>
        </p:nvSpPr>
        <p:spPr>
          <a:xfrm>
            <a:off x="1429899" y="2906357"/>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6" name="!!3">
            <a:extLst>
              <a:ext uri="{FF2B5EF4-FFF2-40B4-BE49-F238E27FC236}">
                <a16:creationId xmlns:a16="http://schemas.microsoft.com/office/drawing/2014/main" id="{0E519BFC-E571-A039-DEB0-3F2C4F5D767D}"/>
              </a:ext>
            </a:extLst>
          </p:cNvPr>
          <p:cNvSpPr/>
          <p:nvPr/>
        </p:nvSpPr>
        <p:spPr>
          <a:xfrm>
            <a:off x="1395528" y="2899301"/>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7" name="!!4">
            <a:extLst>
              <a:ext uri="{FF2B5EF4-FFF2-40B4-BE49-F238E27FC236}">
                <a16:creationId xmlns:a16="http://schemas.microsoft.com/office/drawing/2014/main" id="{EA00E1C6-7417-BDFB-504D-7EBBD9424157}"/>
              </a:ext>
            </a:extLst>
          </p:cNvPr>
          <p:cNvSpPr/>
          <p:nvPr/>
        </p:nvSpPr>
        <p:spPr>
          <a:xfrm>
            <a:off x="1404347" y="2904005"/>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8" name="!!5">
            <a:extLst>
              <a:ext uri="{FF2B5EF4-FFF2-40B4-BE49-F238E27FC236}">
                <a16:creationId xmlns:a16="http://schemas.microsoft.com/office/drawing/2014/main" id="{836B1ECB-89FF-0FEB-FC65-44115F2B416E}"/>
              </a:ext>
            </a:extLst>
          </p:cNvPr>
          <p:cNvSpPr/>
          <p:nvPr/>
        </p:nvSpPr>
        <p:spPr>
          <a:xfrm>
            <a:off x="1429899" y="2900046"/>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Tree>
    <p:extLst>
      <p:ext uri="{BB962C8B-B14F-4D97-AF65-F5344CB8AC3E}">
        <p14:creationId xmlns:p14="http://schemas.microsoft.com/office/powerpoint/2010/main" val="328764164"/>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Multi-Layered Tests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819397"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10788910"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4722314" y="1615534"/>
            <a:ext cx="2472438"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latin typeface="DM Mono" panose="020B0509040201040103" pitchFamily="49"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1128156" y="1769423"/>
            <a:ext cx="3594158" cy="961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7194752" y="1769423"/>
            <a:ext cx="3594158" cy="783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413164" y="3895106"/>
            <a:ext cx="9108374" cy="1377538"/>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latin typeface="DM Mono" panose="020B0509040201040103" pitchFamily="49" charset="77"/>
              </a:rPr>
              <a:t>Pipeline</a:t>
            </a:r>
          </a:p>
        </p:txBody>
      </p:sp>
      <p:sp>
        <p:nvSpPr>
          <p:cNvPr id="12" name="Rectangle 11">
            <a:extLst>
              <a:ext uri="{FF2B5EF4-FFF2-40B4-BE49-F238E27FC236}">
                <a16:creationId xmlns:a16="http://schemas.microsoft.com/office/drawing/2014/main" id="{3059E026-10D5-2973-45A2-341E0FA3F411}"/>
              </a:ext>
            </a:extLst>
          </p:cNvPr>
          <p:cNvSpPr/>
          <p:nvPr/>
        </p:nvSpPr>
        <p:spPr>
          <a:xfrm>
            <a:off x="1413164"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C6817694-EF31-78B6-A293-B5AA2BE958F0}"/>
              </a:ext>
            </a:extLst>
          </p:cNvPr>
          <p:cNvSpPr/>
          <p:nvPr/>
        </p:nvSpPr>
        <p:spPr>
          <a:xfrm>
            <a:off x="1888177"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D254DE45-458D-C3BF-4362-5F62F19775E9}"/>
              </a:ext>
            </a:extLst>
          </p:cNvPr>
          <p:cNvSpPr/>
          <p:nvPr/>
        </p:nvSpPr>
        <p:spPr>
          <a:xfrm>
            <a:off x="2838203"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BA9B57C1-AB55-FF8F-F589-4AE1D00E76AF}"/>
              </a:ext>
            </a:extLst>
          </p:cNvPr>
          <p:cNvSpPr/>
          <p:nvPr/>
        </p:nvSpPr>
        <p:spPr>
          <a:xfrm>
            <a:off x="3313216"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Rectangle 22">
            <a:extLst>
              <a:ext uri="{FF2B5EF4-FFF2-40B4-BE49-F238E27FC236}">
                <a16:creationId xmlns:a16="http://schemas.microsoft.com/office/drawing/2014/main" id="{E4A35D2E-00F8-812D-7EBD-172C9B94FCB2}"/>
              </a:ext>
            </a:extLst>
          </p:cNvPr>
          <p:cNvSpPr/>
          <p:nvPr/>
        </p:nvSpPr>
        <p:spPr>
          <a:xfrm>
            <a:off x="4738255"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4" name="Rectangle 23">
            <a:extLst>
              <a:ext uri="{FF2B5EF4-FFF2-40B4-BE49-F238E27FC236}">
                <a16:creationId xmlns:a16="http://schemas.microsoft.com/office/drawing/2014/main" id="{8F273035-1DDC-B93C-B616-E15B290DE164}"/>
              </a:ext>
            </a:extLst>
          </p:cNvPr>
          <p:cNvSpPr/>
          <p:nvPr/>
        </p:nvSpPr>
        <p:spPr>
          <a:xfrm>
            <a:off x="5213268"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5" name="Rectangle 24">
            <a:extLst>
              <a:ext uri="{FF2B5EF4-FFF2-40B4-BE49-F238E27FC236}">
                <a16:creationId xmlns:a16="http://schemas.microsoft.com/office/drawing/2014/main" id="{3FE064E5-1639-47B9-A24A-A6F4E74FFFF7}"/>
              </a:ext>
            </a:extLst>
          </p:cNvPr>
          <p:cNvSpPr/>
          <p:nvPr/>
        </p:nvSpPr>
        <p:spPr>
          <a:xfrm>
            <a:off x="5688281"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7" name="Rectangle 26">
            <a:extLst>
              <a:ext uri="{FF2B5EF4-FFF2-40B4-BE49-F238E27FC236}">
                <a16:creationId xmlns:a16="http://schemas.microsoft.com/office/drawing/2014/main" id="{D6D94AE0-4C8D-DBA3-69D2-E482076DEE5C}"/>
              </a:ext>
            </a:extLst>
          </p:cNvPr>
          <p:cNvSpPr/>
          <p:nvPr/>
        </p:nvSpPr>
        <p:spPr>
          <a:xfrm>
            <a:off x="6638307"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8" name="Rectangle 27">
            <a:extLst>
              <a:ext uri="{FF2B5EF4-FFF2-40B4-BE49-F238E27FC236}">
                <a16:creationId xmlns:a16="http://schemas.microsoft.com/office/drawing/2014/main" id="{504A9730-43E5-A597-6462-84DA1DF1D3B2}"/>
              </a:ext>
            </a:extLst>
          </p:cNvPr>
          <p:cNvSpPr/>
          <p:nvPr/>
        </p:nvSpPr>
        <p:spPr>
          <a:xfrm>
            <a:off x="7113320"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9" name="Rectangle 28">
            <a:extLst>
              <a:ext uri="{FF2B5EF4-FFF2-40B4-BE49-F238E27FC236}">
                <a16:creationId xmlns:a16="http://schemas.microsoft.com/office/drawing/2014/main" id="{AB2A40B1-AA93-053D-FB93-FB3C57C5ECBE}"/>
              </a:ext>
            </a:extLst>
          </p:cNvPr>
          <p:cNvSpPr/>
          <p:nvPr/>
        </p:nvSpPr>
        <p:spPr>
          <a:xfrm>
            <a:off x="7588333"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1" name="Rectangle 30">
            <a:extLst>
              <a:ext uri="{FF2B5EF4-FFF2-40B4-BE49-F238E27FC236}">
                <a16:creationId xmlns:a16="http://schemas.microsoft.com/office/drawing/2014/main" id="{61C4CD93-81D6-4BCF-376F-579D1D5C65A4}"/>
              </a:ext>
            </a:extLst>
          </p:cNvPr>
          <p:cNvSpPr/>
          <p:nvPr/>
        </p:nvSpPr>
        <p:spPr>
          <a:xfrm>
            <a:off x="8538359"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2" name="Rectangle 31">
            <a:extLst>
              <a:ext uri="{FF2B5EF4-FFF2-40B4-BE49-F238E27FC236}">
                <a16:creationId xmlns:a16="http://schemas.microsoft.com/office/drawing/2014/main" id="{5B740CDF-CC30-6DE5-8A4A-3B215CE323C0}"/>
              </a:ext>
            </a:extLst>
          </p:cNvPr>
          <p:cNvSpPr/>
          <p:nvPr/>
        </p:nvSpPr>
        <p:spPr>
          <a:xfrm>
            <a:off x="9031008"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TextBox 13">
            <a:extLst>
              <a:ext uri="{FF2B5EF4-FFF2-40B4-BE49-F238E27FC236}">
                <a16:creationId xmlns:a16="http://schemas.microsoft.com/office/drawing/2014/main" id="{640C4BBF-94CF-2ED6-8CA1-F7E670BD5D62}"/>
              </a:ext>
            </a:extLst>
          </p:cNvPr>
          <p:cNvSpPr txBox="1"/>
          <p:nvPr/>
        </p:nvSpPr>
        <p:spPr>
          <a:xfrm>
            <a:off x="1310396" y="3516319"/>
            <a:ext cx="2117887" cy="307777"/>
          </a:xfrm>
          <a:prstGeom prst="rect">
            <a:avLst/>
          </a:prstGeom>
          <a:noFill/>
        </p:spPr>
        <p:txBody>
          <a:bodyPr wrap="none" rtlCol="0">
            <a:spAutoFit/>
          </a:bodyPr>
          <a:lstStyle/>
          <a:p>
            <a:r>
              <a:rPr lang="en-US" dirty="0">
                <a:latin typeface="DM Mono" panose="020B0509040201040103" pitchFamily="49" charset="77"/>
              </a:rPr>
              <a:t>Bug-specific tests</a:t>
            </a:r>
          </a:p>
        </p:txBody>
      </p:sp>
      <p:sp>
        <p:nvSpPr>
          <p:cNvPr id="36" name="!!1">
            <a:extLst>
              <a:ext uri="{FF2B5EF4-FFF2-40B4-BE49-F238E27FC236}">
                <a16:creationId xmlns:a16="http://schemas.microsoft.com/office/drawing/2014/main" id="{0E519BFC-E571-A039-DEB0-3F2C4F5D767D}"/>
              </a:ext>
            </a:extLst>
          </p:cNvPr>
          <p:cNvSpPr/>
          <p:nvPr/>
        </p:nvSpPr>
        <p:spPr>
          <a:xfrm>
            <a:off x="4260539" y="3871947"/>
            <a:ext cx="380010" cy="26125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DM Mono" panose="020B0509040201040103" pitchFamily="49" charset="77"/>
            </a:endParaRPr>
          </a:p>
        </p:txBody>
      </p:sp>
      <p:sp>
        <p:nvSpPr>
          <p:cNvPr id="37" name="!!2">
            <a:extLst>
              <a:ext uri="{FF2B5EF4-FFF2-40B4-BE49-F238E27FC236}">
                <a16:creationId xmlns:a16="http://schemas.microsoft.com/office/drawing/2014/main" id="{EA00E1C6-7417-BDFB-504D-7EBBD9424157}"/>
              </a:ext>
            </a:extLst>
          </p:cNvPr>
          <p:cNvSpPr/>
          <p:nvPr/>
        </p:nvSpPr>
        <p:spPr>
          <a:xfrm>
            <a:off x="3788229" y="3871948"/>
            <a:ext cx="380010" cy="26125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DM Mono" panose="020B0509040201040103" pitchFamily="49" charset="77"/>
            </a:endParaRPr>
          </a:p>
        </p:txBody>
      </p:sp>
      <p:sp>
        <p:nvSpPr>
          <p:cNvPr id="38" name="!!3">
            <a:extLst>
              <a:ext uri="{FF2B5EF4-FFF2-40B4-BE49-F238E27FC236}">
                <a16:creationId xmlns:a16="http://schemas.microsoft.com/office/drawing/2014/main" id="{836B1ECB-89FF-0FEB-FC65-44115F2B416E}"/>
              </a:ext>
            </a:extLst>
          </p:cNvPr>
          <p:cNvSpPr/>
          <p:nvPr/>
        </p:nvSpPr>
        <p:spPr>
          <a:xfrm>
            <a:off x="2363190" y="3865419"/>
            <a:ext cx="362374" cy="26125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DM Mono" panose="020B0509040201040103" pitchFamily="49" charset="77"/>
            </a:endParaRPr>
          </a:p>
        </p:txBody>
      </p:sp>
      <p:sp>
        <p:nvSpPr>
          <p:cNvPr id="33" name="!!4">
            <a:extLst>
              <a:ext uri="{FF2B5EF4-FFF2-40B4-BE49-F238E27FC236}">
                <a16:creationId xmlns:a16="http://schemas.microsoft.com/office/drawing/2014/main" id="{CEACE037-1E59-348B-7358-0FF2A00B8D7C}"/>
              </a:ext>
            </a:extLst>
          </p:cNvPr>
          <p:cNvSpPr/>
          <p:nvPr/>
        </p:nvSpPr>
        <p:spPr>
          <a:xfrm>
            <a:off x="6163294" y="3866257"/>
            <a:ext cx="380010" cy="266948"/>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DM Mono" panose="020B0509040201040103" pitchFamily="49" charset="77"/>
            </a:endParaRPr>
          </a:p>
        </p:txBody>
      </p:sp>
      <p:sp>
        <p:nvSpPr>
          <p:cNvPr id="34" name="!!5">
            <a:extLst>
              <a:ext uri="{FF2B5EF4-FFF2-40B4-BE49-F238E27FC236}">
                <a16:creationId xmlns:a16="http://schemas.microsoft.com/office/drawing/2014/main" id="{6AE4491C-EF6F-3D91-4547-726A1A3985AC}"/>
              </a:ext>
            </a:extLst>
          </p:cNvPr>
          <p:cNvSpPr/>
          <p:nvPr/>
        </p:nvSpPr>
        <p:spPr>
          <a:xfrm>
            <a:off x="8063346" y="3872196"/>
            <a:ext cx="380010" cy="261258"/>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DM Mono" panose="020B0509040201040103" pitchFamily="49" charset="77"/>
            </a:endParaRPr>
          </a:p>
        </p:txBody>
      </p:sp>
    </p:spTree>
    <p:extLst>
      <p:ext uri="{BB962C8B-B14F-4D97-AF65-F5344CB8AC3E}">
        <p14:creationId xmlns:p14="http://schemas.microsoft.com/office/powerpoint/2010/main" val="41668013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p11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239</a:t>
            </a:fld>
            <a:endParaRPr dirty="0"/>
          </a:p>
        </p:txBody>
      </p:sp>
      <p:sp>
        <p:nvSpPr>
          <p:cNvPr id="1308" name="Google Shape;1308;p110"/>
          <p:cNvSpPr txBox="1">
            <a:spLocks noGrp="1"/>
          </p:cNvSpPr>
          <p:nvPr>
            <p:ph type="subTitle" idx="1"/>
          </p:nvPr>
        </p:nvSpPr>
        <p:spPr>
          <a:xfrm>
            <a:off x="2061150" y="5759302"/>
            <a:ext cx="7041300" cy="1866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Jacqueline Bilston</a:t>
            </a:r>
            <a:endParaRPr/>
          </a:p>
        </p:txBody>
      </p:sp>
      <p:sp>
        <p:nvSpPr>
          <p:cNvPr id="1309" name="Google Shape;1309;p110"/>
          <p:cNvSpPr txBox="1">
            <a:spLocks noGrp="1"/>
          </p:cNvSpPr>
          <p:nvPr>
            <p:ph type="subTitle" idx="2"/>
          </p:nvPr>
        </p:nvSpPr>
        <p:spPr>
          <a:xfrm>
            <a:off x="2061150" y="6128239"/>
            <a:ext cx="7041300" cy="2403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Software Developer, Yelp</a:t>
            </a:r>
            <a:endParaRPr dirty="0"/>
          </a:p>
        </p:txBody>
      </p:sp>
      <p:sp>
        <p:nvSpPr>
          <p:cNvPr id="1310" name="Google Shape;1310;p110"/>
          <p:cNvSpPr>
            <a:spLocks noGrp="1"/>
          </p:cNvSpPr>
          <p:nvPr>
            <p:ph type="pic" idx="3"/>
          </p:nvPr>
        </p:nvSpPr>
        <p:spPr>
          <a:xfrm>
            <a:off x="761800" y="5650850"/>
            <a:ext cx="740700" cy="740700"/>
          </a:xfrm>
          <a:prstGeom prst="ellipse">
            <a:avLst/>
          </a:prstGeom>
        </p:spPr>
      </p:sp>
      <p:sp>
        <p:nvSpPr>
          <p:cNvPr id="1311" name="Google Shape;1311;p110"/>
          <p:cNvSpPr txBox="1">
            <a:spLocks noGrp="1"/>
          </p:cNvSpPr>
          <p:nvPr>
            <p:ph type="title"/>
          </p:nvPr>
        </p:nvSpPr>
        <p:spPr>
          <a:xfrm>
            <a:off x="761800" y="3211225"/>
            <a:ext cx="10660200" cy="169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Thank you</a:t>
            </a:r>
            <a:endParaRPr dirty="0"/>
          </a:p>
        </p:txBody>
      </p:sp>
      <p:sp>
        <p:nvSpPr>
          <p:cNvPr id="1312" name="Google Shape;1312;p110"/>
          <p:cNvSpPr txBox="1"/>
          <p:nvPr/>
        </p:nvSpPr>
        <p:spPr>
          <a:xfrm>
            <a:off x="5440000" y="257825"/>
            <a:ext cx="565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
        <p:nvSpPr>
          <p:cNvPr id="1313" name="Google Shape;1313;p110"/>
          <p:cNvSpPr txBox="1"/>
          <p:nvPr/>
        </p:nvSpPr>
        <p:spPr>
          <a:xfrm>
            <a:off x="4804025" y="5267750"/>
            <a:ext cx="2580900" cy="141574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Llewellyn Falco</a:t>
            </a:r>
            <a:endParaRPr sz="1600" dirty="0">
              <a:solidFill>
                <a:schemeClr val="lt2"/>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Rocky Rhodes</a:t>
            </a:r>
            <a:endParaRPr sz="1600" dirty="0">
              <a:solidFill>
                <a:schemeClr val="lt2"/>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Tony Vo</a:t>
            </a:r>
            <a:endParaRPr sz="1600" dirty="0">
              <a:solidFill>
                <a:schemeClr val="lt2"/>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Jonathan </a:t>
            </a:r>
            <a:r>
              <a:rPr lang="en" sz="1600" dirty="0" err="1">
                <a:solidFill>
                  <a:schemeClr val="lt2"/>
                </a:solidFill>
                <a:latin typeface="DM Mono" panose="020B0509040201040103" pitchFamily="49" charset="77"/>
                <a:ea typeface="DM Sans"/>
                <a:cs typeface="DM Sans"/>
                <a:sym typeface="DM Sans"/>
              </a:rPr>
              <a:t>Rioux</a:t>
            </a:r>
            <a:endParaRPr lang="en" sz="1600" dirty="0">
              <a:solidFill>
                <a:schemeClr val="lt2"/>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Sam Livingston-Grey</a:t>
            </a:r>
            <a:endParaRPr sz="1600" dirty="0">
              <a:solidFill>
                <a:schemeClr val="lt2"/>
              </a:solidFill>
              <a:latin typeface="DM Mono" panose="020B0509040201040103" pitchFamily="49" charset="77"/>
              <a:ea typeface="DM Sans"/>
              <a:cs typeface="DM Sans"/>
              <a:sym typeface="DM Sans"/>
            </a:endParaRPr>
          </a:p>
        </p:txBody>
      </p:sp>
      <p:sp>
        <p:nvSpPr>
          <p:cNvPr id="1314" name="Google Shape;1314;p110"/>
          <p:cNvSpPr txBox="1"/>
          <p:nvPr/>
        </p:nvSpPr>
        <p:spPr>
          <a:xfrm>
            <a:off x="7430475" y="5267750"/>
            <a:ext cx="2580900" cy="141574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Jay </a:t>
            </a:r>
            <a:r>
              <a:rPr lang="en" sz="1600" dirty="0" err="1">
                <a:solidFill>
                  <a:schemeClr val="lt2"/>
                </a:solidFill>
                <a:latin typeface="DM Mono" panose="020B0509040201040103" pitchFamily="49" charset="77"/>
                <a:ea typeface="DM Sans"/>
                <a:cs typeface="DM Sans"/>
                <a:sym typeface="DM Sans"/>
              </a:rPr>
              <a:t>Bazuzi</a:t>
            </a:r>
            <a:endParaRPr sz="1600" dirty="0">
              <a:solidFill>
                <a:schemeClr val="lt2"/>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1"/>
                </a:solidFill>
                <a:latin typeface="DM Mono" panose="020B0509040201040103" pitchFamily="49" charset="77"/>
                <a:ea typeface="DM Sans"/>
                <a:cs typeface="DM Sans"/>
                <a:sym typeface="DM Sans"/>
              </a:rPr>
              <a:t>Stephen Bilston</a:t>
            </a:r>
            <a:endParaRPr sz="1600" dirty="0">
              <a:solidFill>
                <a:schemeClr val="l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1"/>
                </a:solidFill>
                <a:latin typeface="DM Mono" panose="020B0509040201040103" pitchFamily="49" charset="77"/>
                <a:ea typeface="DM Sans"/>
                <a:cs typeface="DM Sans"/>
                <a:sym typeface="DM Sans"/>
              </a:rPr>
              <a:t>Hansel </a:t>
            </a:r>
            <a:r>
              <a:rPr lang="en" sz="1600" dirty="0" err="1">
                <a:solidFill>
                  <a:schemeClr val="lt1"/>
                </a:solidFill>
                <a:latin typeface="DM Mono" panose="020B0509040201040103" pitchFamily="49" charset="77"/>
                <a:ea typeface="DM Sans"/>
                <a:cs typeface="DM Sans"/>
                <a:sym typeface="DM Sans"/>
              </a:rPr>
              <a:t>Qiu</a:t>
            </a:r>
            <a:endParaRPr sz="1600" dirty="0">
              <a:solidFill>
                <a:schemeClr val="l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1"/>
                </a:solidFill>
                <a:latin typeface="DM Mono" panose="020B0509040201040103" pitchFamily="49" charset="77"/>
                <a:ea typeface="DM Sans"/>
                <a:cs typeface="DM Sans"/>
                <a:sym typeface="DM Sans"/>
              </a:rPr>
              <a:t>Jaimie Russ</a:t>
            </a:r>
          </a:p>
          <a:p>
            <a:pPr marL="0" lvl="0" indent="0" algn="ctr" rtl="0">
              <a:spcBef>
                <a:spcPts val="0"/>
              </a:spcBef>
              <a:spcAft>
                <a:spcPts val="0"/>
              </a:spcAft>
              <a:buNone/>
            </a:pPr>
            <a:r>
              <a:rPr lang="en" sz="1600" dirty="0">
                <a:solidFill>
                  <a:schemeClr val="lt1"/>
                </a:solidFill>
                <a:latin typeface="DM Mono" panose="020B0509040201040103" pitchFamily="49" charset="77"/>
                <a:ea typeface="DM Sans"/>
                <a:cs typeface="DM Sans"/>
                <a:sym typeface="DM Sans"/>
              </a:rPr>
              <a:t>Lynn </a:t>
            </a:r>
            <a:r>
              <a:rPr lang="en" sz="1600" dirty="0" err="1">
                <a:solidFill>
                  <a:schemeClr val="lt1"/>
                </a:solidFill>
                <a:latin typeface="DM Mono" panose="020B0509040201040103" pitchFamily="49" charset="77"/>
                <a:ea typeface="DM Sans"/>
                <a:cs typeface="DM Sans"/>
                <a:sym typeface="DM Sans"/>
              </a:rPr>
              <a:t>Langit</a:t>
            </a:r>
            <a:endParaRPr sz="1600" dirty="0">
              <a:solidFill>
                <a:schemeClr val="lt1"/>
              </a:solidFill>
              <a:latin typeface="DM Mono" panose="020B0509040201040103" pitchFamily="49" charset="77"/>
              <a:ea typeface="DM Sans"/>
              <a:cs typeface="DM Sans"/>
              <a:sym typeface="DM Sans"/>
            </a:endParaRPr>
          </a:p>
        </p:txBody>
      </p:sp>
      <p:pic>
        <p:nvPicPr>
          <p:cNvPr id="1315" name="Google Shape;1315;p110"/>
          <p:cNvPicPr preferRelativeResize="0"/>
          <p:nvPr/>
        </p:nvPicPr>
        <p:blipFill>
          <a:blip r:embed="rId3">
            <a:alphaModFix/>
          </a:blip>
          <a:stretch>
            <a:fillRect/>
          </a:stretch>
        </p:blipFill>
        <p:spPr>
          <a:xfrm>
            <a:off x="8720925" y="431100"/>
            <a:ext cx="3095600" cy="2906425"/>
          </a:xfrm>
          <a:prstGeom prst="rect">
            <a:avLst/>
          </a:prstGeom>
          <a:noFill/>
          <a:ln>
            <a:noFill/>
          </a:ln>
        </p:spPr>
      </p:pic>
      <p:sp>
        <p:nvSpPr>
          <p:cNvPr id="1316" name="Google Shape;1316;p110"/>
          <p:cNvSpPr txBox="1"/>
          <p:nvPr/>
        </p:nvSpPr>
        <p:spPr>
          <a:xfrm>
            <a:off x="8671175" y="0"/>
            <a:ext cx="2217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Talk Resources:</a:t>
            </a:r>
            <a:endParaRPr sz="1600" dirty="0">
              <a:solidFill>
                <a:schemeClr val="lt2"/>
              </a:solidFill>
              <a:latin typeface="DM Mono" panose="020B0509040201040103" pitchFamily="49" charset="77"/>
              <a:ea typeface="DM Sans"/>
              <a:cs typeface="DM Sans"/>
              <a:sym typeface="DM Sans"/>
            </a:endParaRPr>
          </a:p>
        </p:txBody>
      </p:sp>
      <p:pic>
        <p:nvPicPr>
          <p:cNvPr id="1317" name="Google Shape;1317;p110"/>
          <p:cNvPicPr preferRelativeResize="0">
            <a:picLocks noGrp="1"/>
          </p:cNvPicPr>
          <p:nvPr>
            <p:ph type="pic" idx="3"/>
          </p:nvPr>
        </p:nvPicPr>
        <p:blipFill rotWithShape="1">
          <a:blip r:embed="rId4">
            <a:alphaModFix/>
          </a:blip>
          <a:srcRect t="10591" b="10599"/>
          <a:stretch/>
        </p:blipFill>
        <p:spPr>
          <a:xfrm>
            <a:off x="631750" y="5520800"/>
            <a:ext cx="1000800" cy="1000800"/>
          </a:xfrm>
          <a:prstGeom prst="ellipse">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3" name="Picture 2" descr="Graphical user interface, application, Teams&#10;&#10;Description automatically generated">
            <a:extLst>
              <a:ext uri="{FF2B5EF4-FFF2-40B4-BE49-F238E27FC236}">
                <a16:creationId xmlns:a16="http://schemas.microsoft.com/office/drawing/2014/main" id="{E57FA532-ED2F-1FF0-8E35-6E9EAA0BD783}"/>
              </a:ext>
            </a:extLst>
          </p:cNvPr>
          <p:cNvPicPr>
            <a:picLocks noChangeAspect="1"/>
          </p:cNvPicPr>
          <p:nvPr/>
        </p:nvPicPr>
        <p:blipFill>
          <a:blip r:embed="rId3"/>
          <a:stretch>
            <a:fillRect/>
          </a:stretch>
        </p:blipFill>
        <p:spPr>
          <a:xfrm>
            <a:off x="1070974" y="675475"/>
            <a:ext cx="10007600" cy="4673600"/>
          </a:xfrm>
          <a:prstGeom prst="rect">
            <a:avLst/>
          </a:prstGeom>
        </p:spPr>
      </p:pic>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24</a:t>
            </a:fld>
            <a:endParaRPr dirty="0"/>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11097669" y="1728316"/>
            <a:ext cx="826652" cy="191982"/>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11097669" y="1728316"/>
            <a:ext cx="826652" cy="19198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DM Mono" panose="020B0509040201040103" pitchFamily="49" charset="77"/>
            </a:endParaRPr>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1337778" y="1667980"/>
            <a:ext cx="401383" cy="312653"/>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10942655" y="1824306"/>
            <a:ext cx="1550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Down Arrow 15">
            <a:extLst>
              <a:ext uri="{FF2B5EF4-FFF2-40B4-BE49-F238E27FC236}">
                <a16:creationId xmlns:a16="http://schemas.microsoft.com/office/drawing/2014/main" id="{8E0E578D-4154-60A0-CD4F-73BDFA7EDEE8}"/>
              </a:ext>
            </a:extLst>
          </p:cNvPr>
          <p:cNvSpPr/>
          <p:nvPr/>
        </p:nvSpPr>
        <p:spPr>
          <a:xfrm>
            <a:off x="11216713" y="336759"/>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0023117"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708456"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612148" y="1833693"/>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297488"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482332" y="1484119"/>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792970" y="2891158"/>
            <a:ext cx="401383" cy="312653"/>
          </a:xfrm>
          <a:prstGeom prst="rect">
            <a:avLst/>
          </a:prstGeom>
          <a:noFill/>
          <a:extLst>
            <a:ext uri="{909E8E84-426E-40DD-AFC4-6F175D3DCCD1}">
              <a14:hiddenFill xmlns:a14="http://schemas.microsoft.com/office/drawing/2010/main">
                <a:solidFill>
                  <a:srgbClr val="FFFFFF"/>
                </a:solidFill>
              </a14:hiddenFill>
            </a:ext>
          </a:extLst>
        </p:spPr>
      </p:pic>
      <p:sp>
        <p:nvSpPr>
          <p:cNvPr id="27" name="Down Arrow 26">
            <a:extLst>
              <a:ext uri="{FF2B5EF4-FFF2-40B4-BE49-F238E27FC236}">
                <a16:creationId xmlns:a16="http://schemas.microsoft.com/office/drawing/2014/main" id="{2F9FB9F8-1469-ECB0-FDAB-60CE2C59B9A4}"/>
              </a:ext>
            </a:extLst>
          </p:cNvPr>
          <p:cNvSpPr/>
          <p:nvPr/>
        </p:nvSpPr>
        <p:spPr>
          <a:xfrm>
            <a:off x="1699379" y="1601188"/>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8" name="Down Arrow 27">
            <a:extLst>
              <a:ext uri="{FF2B5EF4-FFF2-40B4-BE49-F238E27FC236}">
                <a16:creationId xmlns:a16="http://schemas.microsoft.com/office/drawing/2014/main" id="{42816884-13D5-50A2-A8E6-7A6A1C33ED1C}"/>
              </a:ext>
            </a:extLst>
          </p:cNvPr>
          <p:cNvSpPr/>
          <p:nvPr/>
        </p:nvSpPr>
        <p:spPr>
          <a:xfrm>
            <a:off x="4359153" y="144967"/>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9" name="Down Arrow 28">
            <a:extLst>
              <a:ext uri="{FF2B5EF4-FFF2-40B4-BE49-F238E27FC236}">
                <a16:creationId xmlns:a16="http://schemas.microsoft.com/office/drawing/2014/main" id="{830E752C-2EC4-6615-07E3-6BA396D1AE88}"/>
              </a:ext>
            </a:extLst>
          </p:cNvPr>
          <p:cNvSpPr/>
          <p:nvPr/>
        </p:nvSpPr>
        <p:spPr>
          <a:xfrm>
            <a:off x="6197140" y="377834"/>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0" name="Down Arrow 29">
            <a:extLst>
              <a:ext uri="{FF2B5EF4-FFF2-40B4-BE49-F238E27FC236}">
                <a16:creationId xmlns:a16="http://schemas.microsoft.com/office/drawing/2014/main" id="{626024FF-9364-926B-8709-79D829EBDA65}"/>
              </a:ext>
            </a:extLst>
          </p:cNvPr>
          <p:cNvSpPr/>
          <p:nvPr/>
        </p:nvSpPr>
        <p:spPr>
          <a:xfrm>
            <a:off x="7502342" y="543547"/>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1" name="Down Arrow 30">
            <a:extLst>
              <a:ext uri="{FF2B5EF4-FFF2-40B4-BE49-F238E27FC236}">
                <a16:creationId xmlns:a16="http://schemas.microsoft.com/office/drawing/2014/main" id="{FC43A75A-E4EC-053F-DFBF-CD37FE231762}"/>
              </a:ext>
            </a:extLst>
          </p:cNvPr>
          <p:cNvSpPr/>
          <p:nvPr/>
        </p:nvSpPr>
        <p:spPr>
          <a:xfrm>
            <a:off x="8637391" y="377834"/>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2" name="Down Arrow 31">
            <a:extLst>
              <a:ext uri="{FF2B5EF4-FFF2-40B4-BE49-F238E27FC236}">
                <a16:creationId xmlns:a16="http://schemas.microsoft.com/office/drawing/2014/main" id="{6A97DF54-7613-42BE-12EA-D2A11E90C22D}"/>
              </a:ext>
            </a:extLst>
          </p:cNvPr>
          <p:cNvSpPr/>
          <p:nvPr/>
        </p:nvSpPr>
        <p:spPr>
          <a:xfrm>
            <a:off x="9929526" y="377834"/>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61451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2" presetClass="entr" presetSubtype="1"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subTnLst>
                                    <p:set>
                                      <p:cBhvr override="childStyle">
                                        <p:cTn dur="1" fill="hold" display="0" masterRel="nextClick" afterEffect="1"/>
                                        <p:tgtEl>
                                          <p:spTgt spid="16"/>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2" presetClass="entr" presetSubtype="1"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ppt_x"/>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ppt_x"/>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500" fill="hold"/>
                                        <p:tgtEl>
                                          <p:spTgt spid="31"/>
                                        </p:tgtEl>
                                        <p:attrNameLst>
                                          <p:attrName>ppt_x</p:attrName>
                                        </p:attrNameLst>
                                      </p:cBhvr>
                                      <p:tavLst>
                                        <p:tav tm="0">
                                          <p:val>
                                            <p:strVal val="#ppt_x"/>
                                          </p:val>
                                        </p:tav>
                                        <p:tav tm="100000">
                                          <p:val>
                                            <p:strVal val="#ppt_x"/>
                                          </p:val>
                                        </p:tav>
                                      </p:tavLst>
                                    </p:anim>
                                    <p:anim calcmode="lin" valueType="num">
                                      <p:cBhvr additive="base">
                                        <p:cTn id="48" dur="500" fill="hold"/>
                                        <p:tgtEl>
                                          <p:spTgt spid="31"/>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ppt_x"/>
                                          </p:val>
                                        </p:tav>
                                        <p:tav tm="100000">
                                          <p:val>
                                            <p:strVal val="#ppt_x"/>
                                          </p:val>
                                        </p:tav>
                                      </p:tavLst>
                                    </p:anim>
                                    <p:anim calcmode="lin" valueType="num">
                                      <p:cBhvr additive="base">
                                        <p:cTn id="52"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27" grpId="0" animBg="1"/>
      <p:bldP spid="28" grpId="0" animBg="1"/>
      <p:bldP spid="29" grpId="0" animBg="1"/>
      <p:bldP spid="30" grpId="0" animBg="1"/>
      <p:bldP spid="31" grpId="0" animBg="1"/>
      <p:bldP spid="32" grpId="0" animBg="1"/>
    </p:bldLst>
  </p:timing>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Shape 1321"/>
        <p:cNvGrpSpPr/>
        <p:nvPr/>
      </p:nvGrpSpPr>
      <p:grpSpPr>
        <a:xfrm>
          <a:off x="0" y="0"/>
          <a:ext cx="0" cy="0"/>
          <a:chOff x="0" y="0"/>
          <a:chExt cx="0" cy="0"/>
        </a:xfrm>
      </p:grpSpPr>
      <p:sp>
        <p:nvSpPr>
          <p:cNvPr id="1322" name="Google Shape;1322;p11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240</a:t>
            </a:fld>
            <a:endParaRPr dirty="0"/>
          </a:p>
        </p:txBody>
      </p:sp>
      <p:sp>
        <p:nvSpPr>
          <p:cNvPr id="1323" name="Google Shape;1323;p111"/>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24" name="Google Shape;1324;p111"/>
          <p:cNvSpPr/>
          <p:nvPr/>
        </p:nvSpPr>
        <p:spPr>
          <a:xfrm>
            <a:off x="1227625" y="8742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25" name="Google Shape;1325;p111"/>
          <p:cNvSpPr/>
          <p:nvPr/>
        </p:nvSpPr>
        <p:spPr>
          <a:xfrm>
            <a:off x="1227625" y="13445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26" name="Google Shape;1326;p111"/>
          <p:cNvSpPr/>
          <p:nvPr/>
        </p:nvSpPr>
        <p:spPr>
          <a:xfrm>
            <a:off x="1227625" y="18149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27" name="Google Shape;1327;p111"/>
          <p:cNvSpPr/>
          <p:nvPr/>
        </p:nvSpPr>
        <p:spPr>
          <a:xfrm>
            <a:off x="1227625" y="22852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28" name="Google Shape;1328;p111"/>
          <p:cNvSpPr/>
          <p:nvPr/>
        </p:nvSpPr>
        <p:spPr>
          <a:xfrm>
            <a:off x="1227625" y="27555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Shape 1332"/>
        <p:cNvGrpSpPr/>
        <p:nvPr/>
      </p:nvGrpSpPr>
      <p:grpSpPr>
        <a:xfrm>
          <a:off x="0" y="0"/>
          <a:ext cx="0" cy="0"/>
          <a:chOff x="0" y="0"/>
          <a:chExt cx="0" cy="0"/>
        </a:xfrm>
      </p:grpSpPr>
      <p:sp>
        <p:nvSpPr>
          <p:cNvPr id="1333" name="Google Shape;1333;p11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241</a:t>
            </a:fld>
            <a:endParaRPr dirty="0"/>
          </a:p>
        </p:txBody>
      </p:sp>
      <p:sp>
        <p:nvSpPr>
          <p:cNvPr id="1334" name="Google Shape;1334;p11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pSp>
        <p:nvGrpSpPr>
          <p:cNvPr id="1335" name="Google Shape;1335;p112"/>
          <p:cNvGrpSpPr/>
          <p:nvPr/>
        </p:nvGrpSpPr>
        <p:grpSpPr>
          <a:xfrm>
            <a:off x="1375236" y="817537"/>
            <a:ext cx="1679098" cy="4719946"/>
            <a:chOff x="1227625" y="874275"/>
            <a:chExt cx="2668200" cy="7024775"/>
          </a:xfrm>
        </p:grpSpPr>
        <p:sp>
          <p:nvSpPr>
            <p:cNvPr id="1336" name="Google Shape;1336;p112"/>
            <p:cNvSpPr/>
            <p:nvPr/>
          </p:nvSpPr>
          <p:spPr>
            <a:xfrm>
              <a:off x="1227625" y="8742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37" name="Google Shape;1337;p112"/>
            <p:cNvSpPr/>
            <p:nvPr/>
          </p:nvSpPr>
          <p:spPr>
            <a:xfrm>
              <a:off x="1227625" y="13445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38" name="Google Shape;1338;p112"/>
            <p:cNvSpPr/>
            <p:nvPr/>
          </p:nvSpPr>
          <p:spPr>
            <a:xfrm>
              <a:off x="1227625" y="18149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39" name="Google Shape;1339;p112"/>
            <p:cNvSpPr/>
            <p:nvPr/>
          </p:nvSpPr>
          <p:spPr>
            <a:xfrm>
              <a:off x="1227625" y="22852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0" name="Google Shape;1340;p112"/>
            <p:cNvSpPr/>
            <p:nvPr/>
          </p:nvSpPr>
          <p:spPr>
            <a:xfrm>
              <a:off x="1227625" y="27555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1" name="Google Shape;1341;p112"/>
            <p:cNvSpPr/>
            <p:nvPr/>
          </p:nvSpPr>
          <p:spPr>
            <a:xfrm>
              <a:off x="1227625" y="32572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2" name="Google Shape;1342;p112"/>
            <p:cNvSpPr/>
            <p:nvPr/>
          </p:nvSpPr>
          <p:spPr>
            <a:xfrm>
              <a:off x="1227625" y="37275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3" name="Google Shape;1343;p112"/>
            <p:cNvSpPr/>
            <p:nvPr/>
          </p:nvSpPr>
          <p:spPr>
            <a:xfrm>
              <a:off x="1227625" y="41979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4" name="Google Shape;1344;p112"/>
            <p:cNvSpPr/>
            <p:nvPr/>
          </p:nvSpPr>
          <p:spPr>
            <a:xfrm>
              <a:off x="1227625" y="46682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5" name="Google Shape;1345;p112"/>
            <p:cNvSpPr/>
            <p:nvPr/>
          </p:nvSpPr>
          <p:spPr>
            <a:xfrm>
              <a:off x="1227625" y="51385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6" name="Google Shape;1346;p112"/>
            <p:cNvSpPr/>
            <p:nvPr/>
          </p:nvSpPr>
          <p:spPr>
            <a:xfrm>
              <a:off x="1227625" y="56088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7" name="Google Shape;1347;p112"/>
            <p:cNvSpPr/>
            <p:nvPr/>
          </p:nvSpPr>
          <p:spPr>
            <a:xfrm>
              <a:off x="1227625" y="60791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8" name="Google Shape;1348;p112"/>
            <p:cNvSpPr/>
            <p:nvPr/>
          </p:nvSpPr>
          <p:spPr>
            <a:xfrm>
              <a:off x="1227625" y="65495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9" name="Google Shape;1349;p112"/>
            <p:cNvSpPr/>
            <p:nvPr/>
          </p:nvSpPr>
          <p:spPr>
            <a:xfrm>
              <a:off x="1227625" y="70198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50" name="Google Shape;1350;p112"/>
            <p:cNvSpPr/>
            <p:nvPr/>
          </p:nvSpPr>
          <p:spPr>
            <a:xfrm>
              <a:off x="1227625" y="74901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Shape 1354"/>
        <p:cNvGrpSpPr/>
        <p:nvPr/>
      </p:nvGrpSpPr>
      <p:grpSpPr>
        <a:xfrm>
          <a:off x="0" y="0"/>
          <a:ext cx="0" cy="0"/>
          <a:chOff x="0" y="0"/>
          <a:chExt cx="0" cy="0"/>
        </a:xfrm>
      </p:grpSpPr>
      <p:sp>
        <p:nvSpPr>
          <p:cNvPr id="1355" name="Google Shape;1355;p11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242</a:t>
            </a:fld>
            <a:endParaRPr dirty="0"/>
          </a:p>
        </p:txBody>
      </p:sp>
      <p:sp>
        <p:nvSpPr>
          <p:cNvPr id="1356" name="Google Shape;1356;p113"/>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57" name="Google Shape;1357;p113"/>
          <p:cNvSpPr/>
          <p:nvPr/>
        </p:nvSpPr>
        <p:spPr>
          <a:xfrm>
            <a:off x="1375236" y="817537"/>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58" name="Google Shape;1358;p113"/>
          <p:cNvSpPr/>
          <p:nvPr/>
        </p:nvSpPr>
        <p:spPr>
          <a:xfrm>
            <a:off x="1375236" y="1133544"/>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59" name="Google Shape;1359;p113"/>
          <p:cNvSpPr/>
          <p:nvPr/>
        </p:nvSpPr>
        <p:spPr>
          <a:xfrm>
            <a:off x="1375236" y="1449551"/>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0" name="Google Shape;1360;p113"/>
          <p:cNvSpPr/>
          <p:nvPr/>
        </p:nvSpPr>
        <p:spPr>
          <a:xfrm>
            <a:off x="1375236" y="1765558"/>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1" name="Google Shape;1361;p113"/>
          <p:cNvSpPr/>
          <p:nvPr/>
        </p:nvSpPr>
        <p:spPr>
          <a:xfrm>
            <a:off x="1375236" y="2081566"/>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2" name="Google Shape;1362;p113"/>
          <p:cNvSpPr/>
          <p:nvPr/>
        </p:nvSpPr>
        <p:spPr>
          <a:xfrm>
            <a:off x="1375236" y="2418675"/>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3" name="Google Shape;1363;p113"/>
          <p:cNvSpPr/>
          <p:nvPr/>
        </p:nvSpPr>
        <p:spPr>
          <a:xfrm>
            <a:off x="1375236" y="2734682"/>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4" name="Google Shape;1364;p113"/>
          <p:cNvSpPr/>
          <p:nvPr/>
        </p:nvSpPr>
        <p:spPr>
          <a:xfrm>
            <a:off x="1375236" y="3050689"/>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5" name="Google Shape;1365;p113"/>
          <p:cNvSpPr/>
          <p:nvPr/>
        </p:nvSpPr>
        <p:spPr>
          <a:xfrm>
            <a:off x="1375236" y="3366696"/>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6" name="Google Shape;1366;p113"/>
          <p:cNvSpPr/>
          <p:nvPr/>
        </p:nvSpPr>
        <p:spPr>
          <a:xfrm>
            <a:off x="1375236" y="3682703"/>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7" name="Google Shape;1367;p113"/>
          <p:cNvSpPr/>
          <p:nvPr/>
        </p:nvSpPr>
        <p:spPr>
          <a:xfrm>
            <a:off x="1375236" y="3998715"/>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8" name="Google Shape;1368;p113"/>
          <p:cNvSpPr/>
          <p:nvPr/>
        </p:nvSpPr>
        <p:spPr>
          <a:xfrm>
            <a:off x="1375236" y="4314722"/>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9" name="Google Shape;1369;p113"/>
          <p:cNvSpPr/>
          <p:nvPr/>
        </p:nvSpPr>
        <p:spPr>
          <a:xfrm>
            <a:off x="1375236" y="4630729"/>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70" name="Google Shape;1370;p113"/>
          <p:cNvSpPr/>
          <p:nvPr/>
        </p:nvSpPr>
        <p:spPr>
          <a:xfrm>
            <a:off x="1375236" y="4946736"/>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71" name="Google Shape;1371;p113"/>
          <p:cNvSpPr/>
          <p:nvPr/>
        </p:nvSpPr>
        <p:spPr>
          <a:xfrm>
            <a:off x="1375236" y="5262743"/>
            <a:ext cx="1679098" cy="27474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Shape 1375"/>
        <p:cNvGrpSpPr/>
        <p:nvPr/>
      </p:nvGrpSpPr>
      <p:grpSpPr>
        <a:xfrm>
          <a:off x="0" y="0"/>
          <a:ext cx="0" cy="0"/>
          <a:chOff x="0" y="0"/>
          <a:chExt cx="0" cy="0"/>
        </a:xfrm>
      </p:grpSpPr>
      <p:sp>
        <p:nvSpPr>
          <p:cNvPr id="1376" name="Google Shape;1376;p11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243</a:t>
            </a:fld>
            <a:endParaRPr dirty="0"/>
          </a:p>
        </p:txBody>
      </p:sp>
      <p:sp>
        <p:nvSpPr>
          <p:cNvPr id="1377" name="Google Shape;1377;p114"/>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78" name="Google Shape;1378;p114"/>
          <p:cNvSpPr/>
          <p:nvPr/>
        </p:nvSpPr>
        <p:spPr>
          <a:xfrm>
            <a:off x="1375236" y="817537"/>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79" name="Google Shape;1379;p114"/>
          <p:cNvSpPr/>
          <p:nvPr/>
        </p:nvSpPr>
        <p:spPr>
          <a:xfrm>
            <a:off x="1375236" y="1133544"/>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0" name="Google Shape;1380;p114"/>
          <p:cNvSpPr/>
          <p:nvPr/>
        </p:nvSpPr>
        <p:spPr>
          <a:xfrm>
            <a:off x="1375236" y="1449551"/>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1" name="Google Shape;1381;p114"/>
          <p:cNvSpPr/>
          <p:nvPr/>
        </p:nvSpPr>
        <p:spPr>
          <a:xfrm>
            <a:off x="1375236" y="1765558"/>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2" name="Google Shape;1382;p114"/>
          <p:cNvSpPr/>
          <p:nvPr/>
        </p:nvSpPr>
        <p:spPr>
          <a:xfrm>
            <a:off x="1375236" y="208156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3" name="Google Shape;1383;p114"/>
          <p:cNvSpPr/>
          <p:nvPr/>
        </p:nvSpPr>
        <p:spPr>
          <a:xfrm>
            <a:off x="1375236" y="241867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4" name="Google Shape;1384;p114"/>
          <p:cNvSpPr/>
          <p:nvPr/>
        </p:nvSpPr>
        <p:spPr>
          <a:xfrm>
            <a:off x="1375236" y="273468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5" name="Google Shape;1385;p114"/>
          <p:cNvSpPr/>
          <p:nvPr/>
        </p:nvSpPr>
        <p:spPr>
          <a:xfrm>
            <a:off x="1375236" y="305068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6" name="Google Shape;1386;p114"/>
          <p:cNvSpPr/>
          <p:nvPr/>
        </p:nvSpPr>
        <p:spPr>
          <a:xfrm>
            <a:off x="1375236" y="336669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7" name="Google Shape;1387;p114"/>
          <p:cNvSpPr/>
          <p:nvPr/>
        </p:nvSpPr>
        <p:spPr>
          <a:xfrm>
            <a:off x="1375236" y="3682703"/>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8" name="Google Shape;1388;p114"/>
          <p:cNvSpPr/>
          <p:nvPr/>
        </p:nvSpPr>
        <p:spPr>
          <a:xfrm>
            <a:off x="1375236" y="399871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9" name="Google Shape;1389;p114"/>
          <p:cNvSpPr/>
          <p:nvPr/>
        </p:nvSpPr>
        <p:spPr>
          <a:xfrm>
            <a:off x="1375236" y="431472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90" name="Google Shape;1390;p114"/>
          <p:cNvSpPr/>
          <p:nvPr/>
        </p:nvSpPr>
        <p:spPr>
          <a:xfrm>
            <a:off x="1375236" y="463072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91" name="Google Shape;1391;p114"/>
          <p:cNvSpPr/>
          <p:nvPr/>
        </p:nvSpPr>
        <p:spPr>
          <a:xfrm>
            <a:off x="1375236" y="4946736"/>
            <a:ext cx="1679100" cy="274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92" name="Google Shape;1392;p114"/>
          <p:cNvSpPr/>
          <p:nvPr/>
        </p:nvSpPr>
        <p:spPr>
          <a:xfrm>
            <a:off x="1375236" y="5262743"/>
            <a:ext cx="1679100" cy="274800"/>
          </a:xfrm>
          <a:prstGeom prst="rect">
            <a:avLst/>
          </a:prstGeom>
          <a:solidFill>
            <a:srgbClr val="1750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Shape 1396"/>
        <p:cNvGrpSpPr/>
        <p:nvPr/>
      </p:nvGrpSpPr>
      <p:grpSpPr>
        <a:xfrm>
          <a:off x="0" y="0"/>
          <a:ext cx="0" cy="0"/>
          <a:chOff x="0" y="0"/>
          <a:chExt cx="0" cy="0"/>
        </a:xfrm>
      </p:grpSpPr>
      <p:sp>
        <p:nvSpPr>
          <p:cNvPr id="1397" name="Google Shape;1397;p11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244</a:t>
            </a:fld>
            <a:endParaRPr dirty="0"/>
          </a:p>
        </p:txBody>
      </p:sp>
      <p:sp>
        <p:nvSpPr>
          <p:cNvPr id="1398" name="Google Shape;1398;p115"/>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99" name="Google Shape;1399;p115"/>
          <p:cNvSpPr/>
          <p:nvPr/>
        </p:nvSpPr>
        <p:spPr>
          <a:xfrm>
            <a:off x="1375236" y="817537"/>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0" name="Google Shape;1400;p115"/>
          <p:cNvSpPr/>
          <p:nvPr/>
        </p:nvSpPr>
        <p:spPr>
          <a:xfrm>
            <a:off x="1375236" y="1133544"/>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1" name="Google Shape;1401;p115"/>
          <p:cNvSpPr/>
          <p:nvPr/>
        </p:nvSpPr>
        <p:spPr>
          <a:xfrm>
            <a:off x="1375236" y="1449551"/>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2" name="Google Shape;1402;p115"/>
          <p:cNvSpPr/>
          <p:nvPr/>
        </p:nvSpPr>
        <p:spPr>
          <a:xfrm>
            <a:off x="1375236" y="1765558"/>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3" name="Google Shape;1403;p115"/>
          <p:cNvSpPr/>
          <p:nvPr/>
        </p:nvSpPr>
        <p:spPr>
          <a:xfrm>
            <a:off x="1375236" y="208156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4" name="Google Shape;1404;p115"/>
          <p:cNvSpPr/>
          <p:nvPr/>
        </p:nvSpPr>
        <p:spPr>
          <a:xfrm>
            <a:off x="1375236" y="241867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5" name="Google Shape;1405;p115"/>
          <p:cNvSpPr/>
          <p:nvPr/>
        </p:nvSpPr>
        <p:spPr>
          <a:xfrm>
            <a:off x="1375236" y="273468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6" name="Google Shape;1406;p115"/>
          <p:cNvSpPr/>
          <p:nvPr/>
        </p:nvSpPr>
        <p:spPr>
          <a:xfrm>
            <a:off x="1375236" y="305068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7" name="Google Shape;1407;p115"/>
          <p:cNvSpPr/>
          <p:nvPr/>
        </p:nvSpPr>
        <p:spPr>
          <a:xfrm>
            <a:off x="1375236" y="336669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8" name="Google Shape;1408;p115"/>
          <p:cNvSpPr/>
          <p:nvPr/>
        </p:nvSpPr>
        <p:spPr>
          <a:xfrm>
            <a:off x="1375236" y="3682703"/>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9" name="Google Shape;1409;p115"/>
          <p:cNvSpPr/>
          <p:nvPr/>
        </p:nvSpPr>
        <p:spPr>
          <a:xfrm>
            <a:off x="1375236" y="399871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10" name="Google Shape;1410;p115"/>
          <p:cNvSpPr/>
          <p:nvPr/>
        </p:nvSpPr>
        <p:spPr>
          <a:xfrm>
            <a:off x="1375236" y="431472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11" name="Google Shape;1411;p115"/>
          <p:cNvSpPr/>
          <p:nvPr/>
        </p:nvSpPr>
        <p:spPr>
          <a:xfrm>
            <a:off x="1375236" y="463072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12" name="Google Shape;1412;p115"/>
          <p:cNvSpPr/>
          <p:nvPr/>
        </p:nvSpPr>
        <p:spPr>
          <a:xfrm>
            <a:off x="1375236" y="4946736"/>
            <a:ext cx="1679100" cy="274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13" name="Google Shape;1413;p115"/>
          <p:cNvSpPr/>
          <p:nvPr/>
        </p:nvSpPr>
        <p:spPr>
          <a:xfrm>
            <a:off x="136250" y="52684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14" name="Google Shape;1414;p115"/>
          <p:cNvSpPr/>
          <p:nvPr/>
        </p:nvSpPr>
        <p:spPr>
          <a:xfrm>
            <a:off x="245425" y="7082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Shape 1418"/>
        <p:cNvGrpSpPr/>
        <p:nvPr/>
      </p:nvGrpSpPr>
      <p:grpSpPr>
        <a:xfrm>
          <a:off x="0" y="0"/>
          <a:ext cx="0" cy="0"/>
          <a:chOff x="0" y="0"/>
          <a:chExt cx="0" cy="0"/>
        </a:xfrm>
      </p:grpSpPr>
      <p:sp>
        <p:nvSpPr>
          <p:cNvPr id="1419" name="Google Shape;1419;p11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245</a:t>
            </a:fld>
            <a:endParaRPr dirty="0"/>
          </a:p>
        </p:txBody>
      </p:sp>
      <p:sp>
        <p:nvSpPr>
          <p:cNvPr id="1420" name="Google Shape;1420;p116"/>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21" name="Google Shape;1421;p116"/>
          <p:cNvSpPr/>
          <p:nvPr/>
        </p:nvSpPr>
        <p:spPr>
          <a:xfrm>
            <a:off x="1375236" y="817537"/>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2" name="Google Shape;1422;p116"/>
          <p:cNvSpPr/>
          <p:nvPr/>
        </p:nvSpPr>
        <p:spPr>
          <a:xfrm>
            <a:off x="1375236" y="1133544"/>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3" name="Google Shape;1423;p116"/>
          <p:cNvSpPr/>
          <p:nvPr/>
        </p:nvSpPr>
        <p:spPr>
          <a:xfrm>
            <a:off x="1375236" y="1449551"/>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4" name="Google Shape;1424;p116"/>
          <p:cNvSpPr/>
          <p:nvPr/>
        </p:nvSpPr>
        <p:spPr>
          <a:xfrm>
            <a:off x="1375236" y="1765558"/>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5" name="Google Shape;1425;p116"/>
          <p:cNvSpPr/>
          <p:nvPr/>
        </p:nvSpPr>
        <p:spPr>
          <a:xfrm>
            <a:off x="1375236" y="208156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6" name="Google Shape;1426;p116"/>
          <p:cNvSpPr/>
          <p:nvPr/>
        </p:nvSpPr>
        <p:spPr>
          <a:xfrm>
            <a:off x="1375236" y="2418675"/>
            <a:ext cx="1679100" cy="274800"/>
          </a:xfrm>
          <a:prstGeom prst="rect">
            <a:avLst/>
          </a:prstGeom>
          <a:solidFill>
            <a:srgbClr val="4A86E8"/>
          </a:solidFill>
          <a:ln w="9525" cap="flat" cmpd="sng">
            <a:solidFill>
              <a:srgbClr val="80808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7" name="Google Shape;1427;p116"/>
          <p:cNvSpPr/>
          <p:nvPr/>
        </p:nvSpPr>
        <p:spPr>
          <a:xfrm>
            <a:off x="1375236" y="273468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8" name="Google Shape;1428;p116"/>
          <p:cNvSpPr/>
          <p:nvPr/>
        </p:nvSpPr>
        <p:spPr>
          <a:xfrm>
            <a:off x="1375236" y="305068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9" name="Google Shape;1429;p116"/>
          <p:cNvSpPr/>
          <p:nvPr/>
        </p:nvSpPr>
        <p:spPr>
          <a:xfrm>
            <a:off x="1375236" y="336669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0" name="Google Shape;1430;p116"/>
          <p:cNvSpPr/>
          <p:nvPr/>
        </p:nvSpPr>
        <p:spPr>
          <a:xfrm>
            <a:off x="1375236" y="3682703"/>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1" name="Google Shape;1431;p116"/>
          <p:cNvSpPr/>
          <p:nvPr/>
        </p:nvSpPr>
        <p:spPr>
          <a:xfrm>
            <a:off x="1375236" y="399871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2" name="Google Shape;1432;p116"/>
          <p:cNvSpPr/>
          <p:nvPr/>
        </p:nvSpPr>
        <p:spPr>
          <a:xfrm>
            <a:off x="1375236" y="431472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3" name="Google Shape;1433;p116"/>
          <p:cNvSpPr/>
          <p:nvPr/>
        </p:nvSpPr>
        <p:spPr>
          <a:xfrm>
            <a:off x="1375236" y="4630729"/>
            <a:ext cx="1679100" cy="274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4" name="Google Shape;1434;p116"/>
          <p:cNvSpPr/>
          <p:nvPr/>
        </p:nvSpPr>
        <p:spPr>
          <a:xfrm>
            <a:off x="1375236" y="4946736"/>
            <a:ext cx="1679100" cy="274800"/>
          </a:xfrm>
          <a:prstGeom prst="rect">
            <a:avLst/>
          </a:prstGeom>
          <a:solidFill>
            <a:srgbClr val="1750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5" name="Google Shape;1435;p116"/>
          <p:cNvSpPr/>
          <p:nvPr/>
        </p:nvSpPr>
        <p:spPr>
          <a:xfrm>
            <a:off x="136250" y="52684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6" name="Google Shape;1436;p116"/>
          <p:cNvSpPr/>
          <p:nvPr/>
        </p:nvSpPr>
        <p:spPr>
          <a:xfrm>
            <a:off x="245425" y="7082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Shape 1440"/>
        <p:cNvGrpSpPr/>
        <p:nvPr/>
      </p:nvGrpSpPr>
      <p:grpSpPr>
        <a:xfrm>
          <a:off x="0" y="0"/>
          <a:ext cx="0" cy="0"/>
          <a:chOff x="0" y="0"/>
          <a:chExt cx="0" cy="0"/>
        </a:xfrm>
      </p:grpSpPr>
      <p:sp>
        <p:nvSpPr>
          <p:cNvPr id="1441" name="Google Shape;1441;p11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246</a:t>
            </a:fld>
            <a:endParaRPr dirty="0"/>
          </a:p>
        </p:txBody>
      </p:sp>
      <p:sp>
        <p:nvSpPr>
          <p:cNvPr id="1442" name="Google Shape;1442;p117"/>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43" name="Google Shape;1443;p117"/>
          <p:cNvSpPr/>
          <p:nvPr/>
        </p:nvSpPr>
        <p:spPr>
          <a:xfrm>
            <a:off x="1375236" y="817537"/>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44" name="Google Shape;1444;p117"/>
          <p:cNvSpPr/>
          <p:nvPr/>
        </p:nvSpPr>
        <p:spPr>
          <a:xfrm>
            <a:off x="1375236" y="1133544"/>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45" name="Google Shape;1445;p117"/>
          <p:cNvSpPr/>
          <p:nvPr/>
        </p:nvSpPr>
        <p:spPr>
          <a:xfrm>
            <a:off x="1375236" y="1449551"/>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46" name="Google Shape;1446;p117"/>
          <p:cNvSpPr/>
          <p:nvPr/>
        </p:nvSpPr>
        <p:spPr>
          <a:xfrm>
            <a:off x="1375236" y="1765558"/>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47" name="Google Shape;1447;p117"/>
          <p:cNvSpPr/>
          <p:nvPr/>
        </p:nvSpPr>
        <p:spPr>
          <a:xfrm>
            <a:off x="1375236" y="208156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48" name="Google Shape;1448;p117"/>
          <p:cNvSpPr/>
          <p:nvPr/>
        </p:nvSpPr>
        <p:spPr>
          <a:xfrm>
            <a:off x="1375236" y="2418675"/>
            <a:ext cx="1679100" cy="274800"/>
          </a:xfrm>
          <a:prstGeom prst="rect">
            <a:avLst/>
          </a:prstGeom>
          <a:solidFill>
            <a:srgbClr val="9E9E9E"/>
          </a:solidFill>
          <a:ln w="9525" cap="flat" cmpd="sng">
            <a:solidFill>
              <a:srgbClr val="80808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49" name="Google Shape;1449;p117"/>
          <p:cNvSpPr/>
          <p:nvPr/>
        </p:nvSpPr>
        <p:spPr>
          <a:xfrm>
            <a:off x="1375236" y="273468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0" name="Google Shape;1450;p117"/>
          <p:cNvSpPr/>
          <p:nvPr/>
        </p:nvSpPr>
        <p:spPr>
          <a:xfrm>
            <a:off x="1375236" y="305068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1" name="Google Shape;1451;p117"/>
          <p:cNvSpPr/>
          <p:nvPr/>
        </p:nvSpPr>
        <p:spPr>
          <a:xfrm>
            <a:off x="1375236" y="336669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2" name="Google Shape;1452;p117"/>
          <p:cNvSpPr/>
          <p:nvPr/>
        </p:nvSpPr>
        <p:spPr>
          <a:xfrm>
            <a:off x="1375236" y="3682703"/>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3" name="Google Shape;1453;p117"/>
          <p:cNvSpPr/>
          <p:nvPr/>
        </p:nvSpPr>
        <p:spPr>
          <a:xfrm>
            <a:off x="1375236" y="399871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4" name="Google Shape;1454;p117"/>
          <p:cNvSpPr/>
          <p:nvPr/>
        </p:nvSpPr>
        <p:spPr>
          <a:xfrm>
            <a:off x="1375236" y="431472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5" name="Google Shape;1455;p117"/>
          <p:cNvSpPr/>
          <p:nvPr/>
        </p:nvSpPr>
        <p:spPr>
          <a:xfrm>
            <a:off x="1375236" y="4630729"/>
            <a:ext cx="1679100" cy="274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6" name="Google Shape;1456;p117"/>
          <p:cNvSpPr/>
          <p:nvPr/>
        </p:nvSpPr>
        <p:spPr>
          <a:xfrm>
            <a:off x="136250" y="49636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7" name="Google Shape;1457;p117"/>
          <p:cNvSpPr/>
          <p:nvPr/>
        </p:nvSpPr>
        <p:spPr>
          <a:xfrm>
            <a:off x="245425" y="7082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Shape 1461"/>
        <p:cNvGrpSpPr/>
        <p:nvPr/>
      </p:nvGrpSpPr>
      <p:grpSpPr>
        <a:xfrm>
          <a:off x="0" y="0"/>
          <a:ext cx="0" cy="0"/>
          <a:chOff x="0" y="0"/>
          <a:chExt cx="0" cy="0"/>
        </a:xfrm>
      </p:grpSpPr>
      <p:sp>
        <p:nvSpPr>
          <p:cNvPr id="1462" name="Google Shape;1462;p11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247</a:t>
            </a:fld>
            <a:endParaRPr dirty="0"/>
          </a:p>
        </p:txBody>
      </p:sp>
      <p:sp>
        <p:nvSpPr>
          <p:cNvPr id="1463" name="Google Shape;1463;p118"/>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64" name="Google Shape;1464;p118"/>
          <p:cNvSpPr/>
          <p:nvPr/>
        </p:nvSpPr>
        <p:spPr>
          <a:xfrm>
            <a:off x="1375236" y="1122337"/>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65" name="Google Shape;1465;p118"/>
          <p:cNvSpPr/>
          <p:nvPr/>
        </p:nvSpPr>
        <p:spPr>
          <a:xfrm>
            <a:off x="1375236" y="1438344"/>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66" name="Google Shape;1466;p118"/>
          <p:cNvSpPr/>
          <p:nvPr/>
        </p:nvSpPr>
        <p:spPr>
          <a:xfrm>
            <a:off x="1375236" y="1754351"/>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67" name="Google Shape;1467;p118"/>
          <p:cNvSpPr/>
          <p:nvPr/>
        </p:nvSpPr>
        <p:spPr>
          <a:xfrm>
            <a:off x="1375236" y="2070358"/>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68" name="Google Shape;1468;p118"/>
          <p:cNvSpPr/>
          <p:nvPr/>
        </p:nvSpPr>
        <p:spPr>
          <a:xfrm>
            <a:off x="1375236" y="238636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69" name="Google Shape;1469;p118"/>
          <p:cNvSpPr/>
          <p:nvPr/>
        </p:nvSpPr>
        <p:spPr>
          <a:xfrm>
            <a:off x="1375236" y="273468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0" name="Google Shape;1470;p118"/>
          <p:cNvSpPr/>
          <p:nvPr/>
        </p:nvSpPr>
        <p:spPr>
          <a:xfrm>
            <a:off x="1375236" y="305068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1" name="Google Shape;1471;p118"/>
          <p:cNvSpPr/>
          <p:nvPr/>
        </p:nvSpPr>
        <p:spPr>
          <a:xfrm>
            <a:off x="1375236" y="336669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2" name="Google Shape;1472;p118"/>
          <p:cNvSpPr/>
          <p:nvPr/>
        </p:nvSpPr>
        <p:spPr>
          <a:xfrm>
            <a:off x="1375236" y="3682703"/>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3" name="Google Shape;1473;p118"/>
          <p:cNvSpPr/>
          <p:nvPr/>
        </p:nvSpPr>
        <p:spPr>
          <a:xfrm>
            <a:off x="1375236" y="399871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4" name="Google Shape;1474;p118"/>
          <p:cNvSpPr/>
          <p:nvPr/>
        </p:nvSpPr>
        <p:spPr>
          <a:xfrm>
            <a:off x="1375236" y="431472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5" name="Google Shape;1475;p118"/>
          <p:cNvSpPr/>
          <p:nvPr/>
        </p:nvSpPr>
        <p:spPr>
          <a:xfrm>
            <a:off x="1375236" y="4630729"/>
            <a:ext cx="1679100" cy="274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6" name="Google Shape;1476;p118"/>
          <p:cNvSpPr/>
          <p:nvPr/>
        </p:nvSpPr>
        <p:spPr>
          <a:xfrm>
            <a:off x="136250" y="49636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7" name="Google Shape;1477;p118"/>
          <p:cNvSpPr/>
          <p:nvPr/>
        </p:nvSpPr>
        <p:spPr>
          <a:xfrm>
            <a:off x="245425" y="10130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1116"/>
        <p:cNvGrpSpPr/>
        <p:nvPr/>
      </p:nvGrpSpPr>
      <p:grpSpPr>
        <a:xfrm>
          <a:off x="0" y="0"/>
          <a:ext cx="0" cy="0"/>
          <a:chOff x="0" y="0"/>
          <a:chExt cx="0" cy="0"/>
        </a:xfrm>
      </p:grpSpPr>
      <p:sp>
        <p:nvSpPr>
          <p:cNvPr id="1117" name="Google Shape;1117;p9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25</a:t>
            </a:fld>
            <a:endParaRPr dirty="0"/>
          </a:p>
        </p:txBody>
      </p:sp>
      <p:sp>
        <p:nvSpPr>
          <p:cNvPr id="1118" name="Google Shape;1118;p99"/>
          <p:cNvSpPr/>
          <p:nvPr/>
        </p:nvSpPr>
        <p:spPr>
          <a:xfrm>
            <a:off x="1278025" y="1941763"/>
            <a:ext cx="1074900" cy="10488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19" name="Google Shape;1119;p99"/>
          <p:cNvSpPr/>
          <p:nvPr/>
        </p:nvSpPr>
        <p:spPr>
          <a:xfrm>
            <a:off x="1278025" y="4381363"/>
            <a:ext cx="1074900" cy="10488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aphicFrame>
        <p:nvGraphicFramePr>
          <p:cNvPr id="1120" name="Google Shape;1120;p99"/>
          <p:cNvGraphicFramePr/>
          <p:nvPr/>
        </p:nvGraphicFramePr>
        <p:xfrm>
          <a:off x="9168125" y="3233338"/>
          <a:ext cx="1914250" cy="1584840"/>
        </p:xfrm>
        <a:graphic>
          <a:graphicData uri="http://schemas.openxmlformats.org/drawingml/2006/table">
            <a:tbl>
              <a:tblPr>
                <a:noFill/>
                <a:tableStyleId>{D7E440C0-9F9F-4B7A-B09E-0B7364B92A36}</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tblGrid>
              <a:tr h="375150">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375150">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341475">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341475">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sp>
        <p:nvSpPr>
          <p:cNvPr id="1121" name="Google Shape;1121;p99"/>
          <p:cNvSpPr/>
          <p:nvPr/>
        </p:nvSpPr>
        <p:spPr>
          <a:xfrm>
            <a:off x="9587800" y="1941763"/>
            <a:ext cx="1074900" cy="1048800"/>
          </a:xfrm>
          <a:prstGeom prst="ellipse">
            <a:avLst/>
          </a:prstGeom>
          <a:solidFill>
            <a:schemeClr val="l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22" name="Google Shape;1122;p99"/>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solidFill>
                  <a:schemeClr val="dk1"/>
                </a:solidFill>
              </a:rPr>
              <a:t>The </a:t>
            </a:r>
            <a:r>
              <a:rPr lang="en" dirty="0"/>
              <a:t>Problematic Batch </a:t>
            </a:r>
            <a:r>
              <a:rPr lang="en" dirty="0">
                <a:solidFill>
                  <a:schemeClr val="dk1"/>
                </a:solidFill>
              </a:rPr>
              <a:t>Job</a:t>
            </a:r>
            <a:endParaRPr dirty="0">
              <a:solidFill>
                <a:schemeClr val="dk1"/>
              </a:solidFill>
            </a:endParaRPr>
          </a:p>
        </p:txBody>
      </p:sp>
      <p:sp>
        <p:nvSpPr>
          <p:cNvPr id="1123" name="Google Shape;1123;p99"/>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solidFill>
                  <a:schemeClr val="accent1"/>
                </a:solidFill>
              </a:rPr>
              <a:t>Where exactly is the issue?</a:t>
            </a:r>
            <a:endParaRPr dirty="0">
              <a:solidFill>
                <a:schemeClr val="accent1"/>
              </a:solidFill>
            </a:endParaRPr>
          </a:p>
        </p:txBody>
      </p:sp>
      <p:pic>
        <p:nvPicPr>
          <p:cNvPr id="1124" name="Google Shape;1124;p99"/>
          <p:cNvPicPr preferRelativeResize="0"/>
          <p:nvPr/>
        </p:nvPicPr>
        <p:blipFill>
          <a:blip r:embed="rId3">
            <a:alphaModFix/>
          </a:blip>
          <a:stretch>
            <a:fillRect/>
          </a:stretch>
        </p:blipFill>
        <p:spPr>
          <a:xfrm>
            <a:off x="9805625" y="2078756"/>
            <a:ext cx="639250" cy="774850"/>
          </a:xfrm>
          <a:prstGeom prst="rect">
            <a:avLst/>
          </a:prstGeom>
          <a:noFill/>
          <a:ln>
            <a:noFill/>
          </a:ln>
        </p:spPr>
      </p:pic>
      <p:grpSp>
        <p:nvGrpSpPr>
          <p:cNvPr id="1125" name="Google Shape;1125;p99"/>
          <p:cNvGrpSpPr/>
          <p:nvPr/>
        </p:nvGrpSpPr>
        <p:grpSpPr>
          <a:xfrm>
            <a:off x="1278025" y="1928725"/>
            <a:ext cx="1074900" cy="3364469"/>
            <a:chOff x="1064850" y="2127800"/>
            <a:chExt cx="1074900" cy="3364469"/>
          </a:xfrm>
        </p:grpSpPr>
        <p:pic>
          <p:nvPicPr>
            <p:cNvPr id="1126" name="Google Shape;1126;p99"/>
            <p:cNvPicPr preferRelativeResize="0"/>
            <p:nvPr/>
          </p:nvPicPr>
          <p:blipFill>
            <a:blip r:embed="rId3">
              <a:alphaModFix/>
            </a:blip>
            <a:stretch>
              <a:fillRect/>
            </a:stretch>
          </p:blipFill>
          <p:spPr>
            <a:xfrm>
              <a:off x="1282675" y="4717418"/>
              <a:ext cx="639250" cy="774850"/>
            </a:xfrm>
            <a:prstGeom prst="rect">
              <a:avLst/>
            </a:prstGeom>
            <a:noFill/>
            <a:ln>
              <a:noFill/>
            </a:ln>
          </p:spPr>
        </p:pic>
        <p:pic>
          <p:nvPicPr>
            <p:cNvPr id="1127" name="Google Shape;1127;p99"/>
            <p:cNvPicPr preferRelativeResize="0"/>
            <p:nvPr/>
          </p:nvPicPr>
          <p:blipFill rotWithShape="1">
            <a:blip r:embed="rId4">
              <a:alphaModFix/>
            </a:blip>
            <a:srcRect/>
            <a:stretch/>
          </p:blipFill>
          <p:spPr>
            <a:xfrm>
              <a:off x="1064850" y="2127800"/>
              <a:ext cx="1074900" cy="1074900"/>
            </a:xfrm>
            <a:prstGeom prst="rect">
              <a:avLst/>
            </a:prstGeom>
            <a:noFill/>
            <a:ln>
              <a:noFill/>
            </a:ln>
          </p:spPr>
        </p:pic>
      </p:grpSp>
      <p:grpSp>
        <p:nvGrpSpPr>
          <p:cNvPr id="1128" name="Google Shape;1128;p99"/>
          <p:cNvGrpSpPr/>
          <p:nvPr/>
        </p:nvGrpSpPr>
        <p:grpSpPr>
          <a:xfrm>
            <a:off x="4754974" y="2634373"/>
            <a:ext cx="2150002" cy="2127705"/>
            <a:chOff x="4629601" y="2780598"/>
            <a:chExt cx="2150002" cy="2127705"/>
          </a:xfrm>
        </p:grpSpPr>
        <p:pic>
          <p:nvPicPr>
            <p:cNvPr id="1129" name="Google Shape;1129;p99"/>
            <p:cNvPicPr preferRelativeResize="0"/>
            <p:nvPr/>
          </p:nvPicPr>
          <p:blipFill>
            <a:blip r:embed="rId5">
              <a:alphaModFix/>
            </a:blip>
            <a:stretch>
              <a:fillRect/>
            </a:stretch>
          </p:blipFill>
          <p:spPr>
            <a:xfrm>
              <a:off x="5384976" y="3460900"/>
              <a:ext cx="639250" cy="767096"/>
            </a:xfrm>
            <a:prstGeom prst="rect">
              <a:avLst/>
            </a:prstGeom>
            <a:noFill/>
            <a:ln>
              <a:noFill/>
            </a:ln>
          </p:spPr>
        </p:pic>
        <p:sp>
          <p:nvSpPr>
            <p:cNvPr id="1130" name="Google Shape;1130;p99"/>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nvGrpSpPr>
            <p:cNvPr id="1131" name="Google Shape;1131;p99"/>
            <p:cNvGrpSpPr/>
            <p:nvPr/>
          </p:nvGrpSpPr>
          <p:grpSpPr>
            <a:xfrm>
              <a:off x="4629601" y="2780598"/>
              <a:ext cx="2150002" cy="2127705"/>
              <a:chOff x="4374339" y="2714600"/>
              <a:chExt cx="1772613" cy="1748176"/>
            </a:xfrm>
          </p:grpSpPr>
          <p:sp>
            <p:nvSpPr>
              <p:cNvPr id="1132" name="Google Shape;1132;p99"/>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33" name="Google Shape;1133;p99"/>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34" name="Google Shape;1134;p99"/>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35" name="Google Shape;1135;p99"/>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grpSp>
      <p:cxnSp>
        <p:nvCxnSpPr>
          <p:cNvPr id="1136" name="Google Shape;1136;p99"/>
          <p:cNvCxnSpPr/>
          <p:nvPr/>
        </p:nvCxnSpPr>
        <p:spPr>
          <a:xfrm rot="10800000" flipH="1">
            <a:off x="2539800" y="4098638"/>
            <a:ext cx="2028300" cy="1087500"/>
          </a:xfrm>
          <a:prstGeom prst="curvedConnector3">
            <a:avLst>
              <a:gd name="adj1" fmla="val 50000"/>
            </a:avLst>
          </a:prstGeom>
          <a:noFill/>
          <a:ln w="28575" cap="flat" cmpd="sng">
            <a:solidFill>
              <a:schemeClr val="accent1"/>
            </a:solidFill>
            <a:prstDash val="solid"/>
            <a:round/>
            <a:headEnd type="none" w="med" len="med"/>
            <a:tailEnd type="triangle" w="med" len="med"/>
          </a:ln>
        </p:spPr>
      </p:cxnSp>
      <p:cxnSp>
        <p:nvCxnSpPr>
          <p:cNvPr id="1137" name="Google Shape;1137;p99"/>
          <p:cNvCxnSpPr/>
          <p:nvPr/>
        </p:nvCxnSpPr>
        <p:spPr>
          <a:xfrm>
            <a:off x="2626800" y="2333975"/>
            <a:ext cx="1947600" cy="965400"/>
          </a:xfrm>
          <a:prstGeom prst="curvedConnector3">
            <a:avLst>
              <a:gd name="adj1" fmla="val 50000"/>
            </a:avLst>
          </a:prstGeom>
          <a:noFill/>
          <a:ln w="28575" cap="flat" cmpd="sng">
            <a:solidFill>
              <a:schemeClr val="accent3"/>
            </a:solidFill>
            <a:prstDash val="solid"/>
            <a:round/>
            <a:headEnd type="none" w="med" len="med"/>
            <a:tailEnd type="triangle" w="med" len="med"/>
          </a:ln>
        </p:spPr>
      </p:cxnSp>
      <p:cxnSp>
        <p:nvCxnSpPr>
          <p:cNvPr id="1138" name="Google Shape;1138;p99"/>
          <p:cNvCxnSpPr/>
          <p:nvPr/>
        </p:nvCxnSpPr>
        <p:spPr>
          <a:xfrm>
            <a:off x="7137750" y="3648975"/>
            <a:ext cx="1797600" cy="600"/>
          </a:xfrm>
          <a:prstGeom prst="curvedConnector3">
            <a:avLst>
              <a:gd name="adj1" fmla="val 50000"/>
            </a:avLst>
          </a:prstGeom>
          <a:noFill/>
          <a:ln w="28575" cap="flat" cmpd="sng">
            <a:solidFill>
              <a:schemeClr val="accent2"/>
            </a:solidFill>
            <a:prstDash val="solid"/>
            <a:round/>
            <a:headEnd type="none" w="med" len="med"/>
            <a:tailEnd type="triangle" w="med" len="med"/>
          </a:ln>
        </p:spPr>
      </p:cxnSp>
      <p:sp>
        <p:nvSpPr>
          <p:cNvPr id="1139" name="Google Shape;1139;p99"/>
          <p:cNvSpPr/>
          <p:nvPr/>
        </p:nvSpPr>
        <p:spPr>
          <a:xfrm>
            <a:off x="1071775" y="31579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BUSINESS</a:t>
            </a:r>
            <a:endParaRPr sz="1000">
              <a:solidFill>
                <a:schemeClr val="accent3"/>
              </a:solidFill>
              <a:latin typeface="DM Mono Medium"/>
              <a:ea typeface="DM Mono Medium"/>
              <a:cs typeface="DM Mono Medium"/>
              <a:sym typeface="DM Mono Medium"/>
            </a:endParaRPr>
          </a:p>
        </p:txBody>
      </p:sp>
      <p:sp>
        <p:nvSpPr>
          <p:cNvPr id="1140" name="Google Shape;1140;p99"/>
          <p:cNvSpPr/>
          <p:nvPr/>
        </p:nvSpPr>
        <p:spPr>
          <a:xfrm>
            <a:off x="1071775" y="35205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REVIEWS</a:t>
            </a:r>
            <a:endParaRPr sz="1000">
              <a:solidFill>
                <a:schemeClr val="accent3"/>
              </a:solidFill>
              <a:latin typeface="DM Mono Medium"/>
              <a:ea typeface="DM Mono Medium"/>
              <a:cs typeface="DM Mono Medium"/>
              <a:sym typeface="DM Mono Medium"/>
            </a:endParaRPr>
          </a:p>
        </p:txBody>
      </p:sp>
      <p:sp>
        <p:nvSpPr>
          <p:cNvPr id="1141" name="Google Shape;1141;p99"/>
          <p:cNvSpPr/>
          <p:nvPr/>
        </p:nvSpPr>
        <p:spPr>
          <a:xfrm>
            <a:off x="1071775" y="38831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TIPS</a:t>
            </a:r>
            <a:endParaRPr sz="1000">
              <a:solidFill>
                <a:schemeClr val="accent3"/>
              </a:solidFill>
              <a:latin typeface="DM Mono Medium"/>
              <a:ea typeface="DM Mono Medium"/>
              <a:cs typeface="DM Mono Medium"/>
              <a:sym typeface="DM Mono Medium"/>
            </a:endParaRPr>
          </a:p>
        </p:txBody>
      </p:sp>
      <p:sp>
        <p:nvSpPr>
          <p:cNvPr id="1142" name="Google Shape;1142;p99"/>
          <p:cNvSpPr/>
          <p:nvPr/>
        </p:nvSpPr>
        <p:spPr>
          <a:xfrm>
            <a:off x="1071775" y="5678775"/>
            <a:ext cx="1487400" cy="2496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1"/>
                </a:solidFill>
                <a:latin typeface="DM Mono Medium"/>
                <a:ea typeface="DM Mono Medium"/>
                <a:cs typeface="DM Mono Medium"/>
                <a:sym typeface="DM Mono Medium"/>
              </a:rPr>
              <a:t>CHECKINS</a:t>
            </a:r>
            <a:endParaRPr sz="1000">
              <a:solidFill>
                <a:schemeClr val="accent1"/>
              </a:solidFill>
              <a:latin typeface="DM Mono Medium"/>
              <a:ea typeface="DM Mono Medium"/>
              <a:cs typeface="DM Mono Medium"/>
              <a:sym typeface="DM Mono Medium"/>
            </a:endParaRPr>
          </a:p>
        </p:txBody>
      </p:sp>
      <p:sp>
        <p:nvSpPr>
          <p:cNvPr id="1143" name="Google Shape;1143;p99"/>
          <p:cNvSpPr/>
          <p:nvPr/>
        </p:nvSpPr>
        <p:spPr>
          <a:xfrm>
            <a:off x="9202875" y="5043600"/>
            <a:ext cx="1914300" cy="2496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1"/>
                </a:solidFill>
                <a:latin typeface="DM Mono Medium"/>
                <a:ea typeface="DM Mono Medium"/>
                <a:cs typeface="DM Mono Medium"/>
                <a:sym typeface="DM Mono Medium"/>
              </a:rPr>
              <a:t>pandemic_recovery</a:t>
            </a:r>
            <a:endParaRPr sz="1000">
              <a:solidFill>
                <a:schemeClr val="accent1"/>
              </a:solidFill>
              <a:latin typeface="DM Mono Medium"/>
              <a:ea typeface="DM Mono Medium"/>
              <a:cs typeface="DM Mono Medium"/>
              <a:sym typeface="DM Mono Medium"/>
            </a:endParaRPr>
          </a:p>
        </p:txBody>
      </p:sp>
      <p:pic>
        <p:nvPicPr>
          <p:cNvPr id="1144" name="Google Shape;1144;p99"/>
          <p:cNvPicPr preferRelativeResize="0"/>
          <p:nvPr/>
        </p:nvPicPr>
        <p:blipFill>
          <a:blip r:embed="rId6">
            <a:alphaModFix/>
          </a:blip>
          <a:stretch>
            <a:fillRect/>
          </a:stretch>
        </p:blipFill>
        <p:spPr>
          <a:xfrm rot="1182378">
            <a:off x="6099808" y="2597910"/>
            <a:ext cx="601891" cy="468823"/>
          </a:xfrm>
          <a:prstGeom prst="rect">
            <a:avLst/>
          </a:prstGeom>
          <a:noFill/>
          <a:ln>
            <a:noFill/>
          </a:ln>
        </p:spPr>
      </p:pic>
      <p:sp>
        <p:nvSpPr>
          <p:cNvPr id="1145" name="Google Shape;1145;p9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31" name="Google Shape;1144;p99">
            <a:extLst>
              <a:ext uri="{FF2B5EF4-FFF2-40B4-BE49-F238E27FC236}">
                <a16:creationId xmlns:a16="http://schemas.microsoft.com/office/drawing/2014/main" id="{3816D147-450E-8198-6025-EB3D21A97CBC}"/>
              </a:ext>
            </a:extLst>
          </p:cNvPr>
          <p:cNvPicPr preferRelativeResize="0"/>
          <p:nvPr/>
        </p:nvPicPr>
        <p:blipFill>
          <a:blip r:embed="rId6">
            <a:alphaModFix/>
          </a:blip>
          <a:stretch>
            <a:fillRect/>
          </a:stretch>
        </p:blipFill>
        <p:spPr>
          <a:xfrm rot="1182378">
            <a:off x="2937292" y="2231752"/>
            <a:ext cx="601891" cy="468823"/>
          </a:xfrm>
          <a:prstGeom prst="rect">
            <a:avLst/>
          </a:prstGeom>
          <a:noFill/>
          <a:ln>
            <a:noFill/>
          </a:ln>
        </p:spPr>
      </p:pic>
      <p:pic>
        <p:nvPicPr>
          <p:cNvPr id="32" name="Google Shape;1144;p99">
            <a:extLst>
              <a:ext uri="{FF2B5EF4-FFF2-40B4-BE49-F238E27FC236}">
                <a16:creationId xmlns:a16="http://schemas.microsoft.com/office/drawing/2014/main" id="{D1223294-28EB-B530-D94D-F7C8B1EDBA67}"/>
              </a:ext>
            </a:extLst>
          </p:cNvPr>
          <p:cNvPicPr preferRelativeResize="0"/>
          <p:nvPr/>
        </p:nvPicPr>
        <p:blipFill>
          <a:blip r:embed="rId6">
            <a:alphaModFix/>
          </a:blip>
          <a:stretch>
            <a:fillRect/>
          </a:stretch>
        </p:blipFill>
        <p:spPr>
          <a:xfrm rot="1182378">
            <a:off x="7723760" y="3359645"/>
            <a:ext cx="601891" cy="468823"/>
          </a:xfrm>
          <a:prstGeom prst="rect">
            <a:avLst/>
          </a:prstGeom>
          <a:noFill/>
          <a:ln>
            <a:noFill/>
          </a:ln>
        </p:spPr>
      </p:pic>
      <p:pic>
        <p:nvPicPr>
          <p:cNvPr id="33" name="Google Shape;1144;p99">
            <a:extLst>
              <a:ext uri="{FF2B5EF4-FFF2-40B4-BE49-F238E27FC236}">
                <a16:creationId xmlns:a16="http://schemas.microsoft.com/office/drawing/2014/main" id="{F70D1E94-03A9-4631-961E-4D851E59BBD5}"/>
              </a:ext>
            </a:extLst>
          </p:cNvPr>
          <p:cNvPicPr preferRelativeResize="0"/>
          <p:nvPr/>
        </p:nvPicPr>
        <p:blipFill>
          <a:blip r:embed="rId6">
            <a:alphaModFix/>
          </a:blip>
          <a:stretch>
            <a:fillRect/>
          </a:stretch>
        </p:blipFill>
        <p:spPr>
          <a:xfrm rot="1182378">
            <a:off x="10107565" y="2694007"/>
            <a:ext cx="601891" cy="468823"/>
          </a:xfrm>
          <a:prstGeom prst="rect">
            <a:avLst/>
          </a:prstGeom>
          <a:noFill/>
          <a:ln>
            <a:noFill/>
          </a:ln>
        </p:spPr>
      </p:pic>
      <p:pic>
        <p:nvPicPr>
          <p:cNvPr id="34" name="Google Shape;1144;p99">
            <a:extLst>
              <a:ext uri="{FF2B5EF4-FFF2-40B4-BE49-F238E27FC236}">
                <a16:creationId xmlns:a16="http://schemas.microsoft.com/office/drawing/2014/main" id="{B0D26D46-521B-67AD-7115-32804B2B4989}"/>
              </a:ext>
            </a:extLst>
          </p:cNvPr>
          <p:cNvPicPr preferRelativeResize="0"/>
          <p:nvPr/>
        </p:nvPicPr>
        <p:blipFill>
          <a:blip r:embed="rId6">
            <a:alphaModFix/>
          </a:blip>
          <a:stretch>
            <a:fillRect/>
          </a:stretch>
        </p:blipFill>
        <p:spPr>
          <a:xfrm rot="1182378">
            <a:off x="5100767" y="3736938"/>
            <a:ext cx="601891" cy="468823"/>
          </a:xfrm>
          <a:prstGeom prst="rect">
            <a:avLst/>
          </a:prstGeom>
          <a:noFill/>
          <a:ln>
            <a:noFill/>
          </a:ln>
        </p:spPr>
      </p:pic>
      <p:pic>
        <p:nvPicPr>
          <p:cNvPr id="35" name="Google Shape;1144;p99">
            <a:extLst>
              <a:ext uri="{FF2B5EF4-FFF2-40B4-BE49-F238E27FC236}">
                <a16:creationId xmlns:a16="http://schemas.microsoft.com/office/drawing/2014/main" id="{87159DD7-EA3B-C35E-F9BA-F802540A87CB}"/>
              </a:ext>
            </a:extLst>
          </p:cNvPr>
          <p:cNvPicPr preferRelativeResize="0"/>
          <p:nvPr/>
        </p:nvPicPr>
        <p:blipFill>
          <a:blip r:embed="rId6">
            <a:alphaModFix/>
          </a:blip>
          <a:stretch>
            <a:fillRect/>
          </a:stretch>
        </p:blipFill>
        <p:spPr>
          <a:xfrm rot="1182378">
            <a:off x="3213206" y="4527668"/>
            <a:ext cx="601891" cy="468823"/>
          </a:xfrm>
          <a:prstGeom prst="rect">
            <a:avLst/>
          </a:prstGeom>
          <a:noFill/>
          <a:ln>
            <a:noFill/>
          </a:ln>
        </p:spPr>
      </p:pic>
    </p:spTree>
    <p:extLst>
      <p:ext uri="{BB962C8B-B14F-4D97-AF65-F5344CB8AC3E}">
        <p14:creationId xmlns:p14="http://schemas.microsoft.com/office/powerpoint/2010/main" val="396564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9" name="Google Shape;1169;p102"/>
          <p:cNvSpPr/>
          <p:nvPr/>
        </p:nvSpPr>
        <p:spPr>
          <a:xfrm>
            <a:off x="3671175" y="1630498"/>
            <a:ext cx="1618500" cy="4331400"/>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Where’s the Bug?</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1522692" y="1527588"/>
            <a:ext cx="3151925" cy="4537221"/>
          </a:xfrm>
          <a:prstGeom prst="rect">
            <a:avLst/>
          </a:prstGeom>
          <a:noFill/>
          <a:ln>
            <a:noFill/>
          </a:ln>
        </p:spPr>
      </p:pic>
      <p:pic>
        <p:nvPicPr>
          <p:cNvPr id="4098" name="Picture 2">
            <a:extLst>
              <a:ext uri="{FF2B5EF4-FFF2-40B4-BE49-F238E27FC236}">
                <a16:creationId xmlns:a16="http://schemas.microsoft.com/office/drawing/2014/main" id="{338AE1FF-A1A8-3C1B-DD2E-8D63C658F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85465">
            <a:off x="6436139" y="1937532"/>
            <a:ext cx="4402138"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4947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9" name="Google Shape;1169;p102"/>
          <p:cNvSpPr/>
          <p:nvPr/>
        </p:nvSpPr>
        <p:spPr>
          <a:xfrm>
            <a:off x="6983091" y="-6939666"/>
            <a:ext cx="4746565" cy="12702671"/>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pic>
        <p:nvPicPr>
          <p:cNvPr id="1174" name="Google Shape;1174;p102"/>
          <p:cNvPicPr preferRelativeResize="0"/>
          <p:nvPr/>
        </p:nvPicPr>
        <p:blipFill>
          <a:blip r:embed="rId3">
            <a:alphaModFix/>
          </a:blip>
          <a:stretch>
            <a:fillRect/>
          </a:stretch>
        </p:blipFill>
        <p:spPr>
          <a:xfrm>
            <a:off x="1522691" y="-7241470"/>
            <a:ext cx="9243631" cy="13306280"/>
          </a:xfrm>
          <a:prstGeom prst="rect">
            <a:avLst/>
          </a:prstGeom>
          <a:noFill/>
          <a:ln>
            <a:noFill/>
          </a:ln>
        </p:spPr>
      </p:pic>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27</a:t>
            </a:fld>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4098" name="Picture 2">
            <a:extLst>
              <a:ext uri="{FF2B5EF4-FFF2-40B4-BE49-F238E27FC236}">
                <a16:creationId xmlns:a16="http://schemas.microsoft.com/office/drawing/2014/main" id="{338AE1FF-A1A8-3C1B-DD2E-8D63C658F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85465">
            <a:off x="7119861" y="3946379"/>
            <a:ext cx="1167518" cy="909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013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17" name="Picture 16" descr="Graphical user interface, application, Teams&#10;&#10;Description automatically generated">
            <a:extLst>
              <a:ext uri="{FF2B5EF4-FFF2-40B4-BE49-F238E27FC236}">
                <a16:creationId xmlns:a16="http://schemas.microsoft.com/office/drawing/2014/main" id="{98E82509-A805-9B04-9CC3-58DA0D64EF56}"/>
              </a:ext>
            </a:extLst>
          </p:cNvPr>
          <p:cNvPicPr>
            <a:picLocks noChangeAspect="1"/>
          </p:cNvPicPr>
          <p:nvPr/>
        </p:nvPicPr>
        <p:blipFill>
          <a:blip r:embed="rId3"/>
          <a:stretch>
            <a:fillRect/>
          </a:stretch>
        </p:blipFill>
        <p:spPr>
          <a:xfrm>
            <a:off x="1070974" y="675475"/>
            <a:ext cx="10007600" cy="4673600"/>
          </a:xfrm>
          <a:prstGeom prst="rect">
            <a:avLst/>
          </a:prstGeom>
        </p:spPr>
      </p:pic>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28</a:t>
            </a:fld>
            <a:endParaRPr dirty="0"/>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11097669" y="1728316"/>
            <a:ext cx="826652" cy="191982"/>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11097669" y="1728316"/>
            <a:ext cx="826652" cy="19198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DM Mono" panose="020B0509040201040103" pitchFamily="49" charset="77"/>
            </a:endParaRPr>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1337778" y="1667980"/>
            <a:ext cx="401383" cy="312653"/>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10942655" y="1824306"/>
            <a:ext cx="1550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0023117"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708456"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612148" y="1833693"/>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297488"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482332" y="1484119"/>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792970" y="2891158"/>
            <a:ext cx="401383" cy="312653"/>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7AE6C616-1FDA-7F93-B475-A5F71460BB13}"/>
              </a:ext>
            </a:extLst>
          </p:cNvPr>
          <p:cNvSpPr/>
          <p:nvPr/>
        </p:nvSpPr>
        <p:spPr>
          <a:xfrm>
            <a:off x="1056962" y="600075"/>
            <a:ext cx="10867359" cy="5243513"/>
          </a:xfrm>
          <a:prstGeom prst="rect">
            <a:avLst/>
          </a:prstGeom>
          <a:solidFill>
            <a:srgbClr val="EDEEF1">
              <a:alpha val="80000"/>
            </a:srgbClr>
          </a:solidFill>
          <a:ln>
            <a:solidFill>
              <a:srgbClr val="EDEEF1">
                <a:alpha val="8000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DM Mono" panose="020B0509040201040103" pitchFamily="49" charset="77"/>
            </a:endParaRPr>
          </a:p>
        </p:txBody>
      </p:sp>
      <p:sp>
        <p:nvSpPr>
          <p:cNvPr id="33" name="Google Shape;577;p69">
            <a:extLst>
              <a:ext uri="{FF2B5EF4-FFF2-40B4-BE49-F238E27FC236}">
                <a16:creationId xmlns:a16="http://schemas.microsoft.com/office/drawing/2014/main" id="{CFDE8240-7574-B549-E19E-D5E00582C5B4}"/>
              </a:ext>
            </a:extLst>
          </p:cNvPr>
          <p:cNvSpPr txBox="1"/>
          <p:nvPr/>
        </p:nvSpPr>
        <p:spPr>
          <a:xfrm>
            <a:off x="1056962" y="4684800"/>
            <a:ext cx="100749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600" dirty="0">
                <a:solidFill>
                  <a:schemeClr val="accent3"/>
                </a:solidFill>
                <a:latin typeface="DM Sans" pitchFamily="2" charset="77"/>
                <a:ea typeface="DM Sans"/>
                <a:cs typeface="DM Sans"/>
                <a:sym typeface="DM Sans"/>
              </a:rPr>
              <a:t>5 days</a:t>
            </a:r>
            <a:r>
              <a:rPr lang="en" sz="5600" dirty="0">
                <a:latin typeface="DM Sans" pitchFamily="2" charset="77"/>
                <a:ea typeface="DM Sans"/>
                <a:cs typeface="DM Sans"/>
                <a:sym typeface="DM Sans"/>
              </a:rPr>
              <a:t> to find the bug</a:t>
            </a:r>
            <a:endParaRPr sz="5600" dirty="0">
              <a:solidFill>
                <a:schemeClr val="accent1"/>
              </a:solidFill>
              <a:latin typeface="DM Sans" pitchFamily="2" charset="77"/>
              <a:ea typeface="DM Sans"/>
              <a:cs typeface="DM Sans"/>
              <a:sym typeface="DM Sans"/>
            </a:endParaRPr>
          </a:p>
        </p:txBody>
      </p:sp>
    </p:spTree>
    <p:extLst>
      <p:ext uri="{BB962C8B-B14F-4D97-AF65-F5344CB8AC3E}">
        <p14:creationId xmlns:p14="http://schemas.microsoft.com/office/powerpoint/2010/main" val="360207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3" name="Graphic 2" descr="Stopwatch 25% outline">
            <a:extLst>
              <a:ext uri="{FF2B5EF4-FFF2-40B4-BE49-F238E27FC236}">
                <a16:creationId xmlns:a16="http://schemas.microsoft.com/office/drawing/2014/main" id="{6F8E7B8C-EA7F-85F9-E5C9-592BCA1A88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0875" y="198100"/>
            <a:ext cx="1661945" cy="1661945"/>
          </a:xfrm>
          <a:prstGeom prst="rect">
            <a:avLst/>
          </a:prstGeom>
        </p:spPr>
      </p:pic>
      <p:sp>
        <p:nvSpPr>
          <p:cNvPr id="576" name="Google Shape;576;p6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29</a:t>
            </a:fld>
            <a:endParaRPr dirty="0"/>
          </a:p>
        </p:txBody>
      </p:sp>
      <p:sp>
        <p:nvSpPr>
          <p:cNvPr id="577" name="Google Shape;577;p69"/>
          <p:cNvSpPr txBox="1"/>
          <p:nvPr/>
        </p:nvSpPr>
        <p:spPr>
          <a:xfrm>
            <a:off x="1057025" y="1484400"/>
            <a:ext cx="100749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600" dirty="0">
                <a:solidFill>
                  <a:schemeClr val="accent3"/>
                </a:solidFill>
                <a:latin typeface="DM Sans" pitchFamily="2" charset="77"/>
                <a:ea typeface="DM Sans"/>
                <a:cs typeface="DM Sans"/>
                <a:sym typeface="DM Sans"/>
              </a:rPr>
              <a:t>5 days</a:t>
            </a:r>
            <a:r>
              <a:rPr lang="en" sz="5600" dirty="0">
                <a:latin typeface="DM Sans" pitchFamily="2" charset="77"/>
                <a:ea typeface="DM Sans"/>
                <a:cs typeface="DM Sans"/>
                <a:sym typeface="DM Sans"/>
              </a:rPr>
              <a:t> to find the bug</a:t>
            </a:r>
            <a:endParaRPr sz="5600" dirty="0">
              <a:solidFill>
                <a:schemeClr val="accent1"/>
              </a:solidFill>
              <a:latin typeface="DM Sans" pitchFamily="2" charset="77"/>
              <a:ea typeface="DM Sans"/>
              <a:cs typeface="DM Sans"/>
              <a:sym typeface="DM Sans"/>
            </a:endParaRPr>
          </a:p>
        </p:txBody>
      </p:sp>
      <p:sp>
        <p:nvSpPr>
          <p:cNvPr id="578" name="Google Shape;578;p6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952930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a:t>
            </a:fld>
            <a:endParaRPr dirty="0"/>
          </a:p>
        </p:txBody>
      </p:sp>
      <p:sp>
        <p:nvSpPr>
          <p:cNvPr id="496" name="Google Shape;496;p61"/>
          <p:cNvSpPr txBox="1"/>
          <p:nvPr/>
        </p:nvSpPr>
        <p:spPr>
          <a:xfrm>
            <a:off x="1198075" y="1813800"/>
            <a:ext cx="8655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Sans" pitchFamily="2" charset="77"/>
                <a:ea typeface="DM Sans"/>
                <a:cs typeface="DM Sans"/>
                <a:sym typeface="DM Sans"/>
              </a:rPr>
              <a:t>Extract</a:t>
            </a:r>
            <a:endParaRPr sz="16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Sans" pitchFamily="2" charset="77"/>
                <a:ea typeface="DM Sans"/>
                <a:cs typeface="DM Sans"/>
                <a:sym typeface="DM Sans"/>
              </a:rPr>
              <a:t>Load</a:t>
            </a:r>
            <a:endParaRPr sz="16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Sans" pitchFamily="2" charset="77"/>
                <a:ea typeface="DM Sans"/>
                <a:cs typeface="DM Sans"/>
                <a:sym typeface="DM Sans"/>
              </a:rPr>
              <a:t>Transform</a:t>
            </a:r>
            <a:endParaRPr sz="1600" dirty="0">
              <a:solidFill>
                <a:srgbClr val="FF9900"/>
              </a:solidFill>
              <a:latin typeface="DM Sans" pitchFamily="2"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spTree>
  </p:cSld>
  <p:clrMapOvr>
    <a:masterClrMapping/>
  </p:clrMapOvr>
  <mc:AlternateContent xmlns:mc="http://schemas.openxmlformats.org/markup-compatibility/2006" xmlns:p14="http://schemas.microsoft.com/office/powerpoint/2010/main">
    <mc:Choice Requires="p14">
      <p:transition spd="slow" p14:dur="2000" advTm="646"/>
    </mc:Choice>
    <mc:Fallback xmlns="">
      <p:transition spd="slow" advTm="64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7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30</a:t>
            </a:fld>
            <a:endParaRPr dirty="0"/>
          </a:p>
        </p:txBody>
      </p:sp>
      <p:sp>
        <p:nvSpPr>
          <p:cNvPr id="584" name="Google Shape;584;p70"/>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585" name="Google Shape;585;p70"/>
          <p:cNvPicPr preferRelativeResize="0"/>
          <p:nvPr/>
        </p:nvPicPr>
        <p:blipFill>
          <a:blip r:embed="rId3">
            <a:alphaModFix/>
          </a:blip>
          <a:stretch>
            <a:fillRect/>
          </a:stretch>
        </p:blipFill>
        <p:spPr>
          <a:xfrm>
            <a:off x="553872" y="673504"/>
            <a:ext cx="2257167" cy="4850597"/>
          </a:xfrm>
          <a:prstGeom prst="rect">
            <a:avLst/>
          </a:prstGeom>
          <a:noFill/>
          <a:ln>
            <a:noFill/>
          </a:ln>
        </p:spPr>
      </p:pic>
      <p:graphicFrame>
        <p:nvGraphicFramePr>
          <p:cNvPr id="586" name="Google Shape;586;p70"/>
          <p:cNvGraphicFramePr/>
          <p:nvPr/>
        </p:nvGraphicFramePr>
        <p:xfrm>
          <a:off x="3600075" y="2394563"/>
          <a:ext cx="1906575" cy="986050"/>
        </p:xfrm>
        <a:graphic>
          <a:graphicData uri="http://schemas.openxmlformats.org/drawingml/2006/table">
            <a:tbl>
              <a:tblPr>
                <a:noFill/>
                <a:tableStyleId>{D7E440C0-9F9F-4B7A-B09E-0B7364B92A36}</a:tableStyleId>
              </a:tblPr>
              <a:tblGrid>
                <a:gridCol w="1906575">
                  <a:extLst>
                    <a:ext uri="{9D8B030D-6E8A-4147-A177-3AD203B41FA5}">
                      <a16:colId xmlns:a16="http://schemas.microsoft.com/office/drawing/2014/main" val="20000"/>
                    </a:ext>
                  </a:extLst>
                </a:gridCol>
              </a:tblGrid>
              <a:tr h="437425">
                <a:tc>
                  <a:txBody>
                    <a:bodyPr/>
                    <a:lstStyle/>
                    <a:p>
                      <a:pPr marL="0" lvl="0" indent="0" algn="l" rtl="0">
                        <a:spcBef>
                          <a:spcPts val="0"/>
                        </a:spcBef>
                        <a:spcAft>
                          <a:spcPts val="0"/>
                        </a:spcAft>
                        <a:buNone/>
                      </a:pPr>
                      <a:r>
                        <a:rPr lang="en" sz="1200" b="0" i="0" dirty="0" err="1">
                          <a:solidFill>
                            <a:schemeClr val="dk1"/>
                          </a:solidFill>
                          <a:latin typeface="DM Mono" panose="020B0509040201040103" pitchFamily="49" charset="77"/>
                        </a:rPr>
                        <a:t>checkin_count</a:t>
                      </a:r>
                      <a:endParaRPr sz="1200" b="1"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548625">
                <a:tc>
                  <a:txBody>
                    <a:bodyPr/>
                    <a:lstStyle/>
                    <a:p>
                      <a:pPr marL="0" lvl="0" indent="0" algn="l" rtl="0">
                        <a:spcBef>
                          <a:spcPts val="0"/>
                        </a:spcBef>
                        <a:spcAft>
                          <a:spcPts val="0"/>
                        </a:spcAft>
                        <a:buNone/>
                      </a:pPr>
                      <a:r>
                        <a:rPr lang="en" sz="1600" b="0" i="0" dirty="0">
                          <a:solidFill>
                            <a:schemeClr val="dk1"/>
                          </a:solidFill>
                          <a:latin typeface="DM Mono" panose="020B0509040201040103" pitchFamily="49" charset="77"/>
                        </a:rPr>
                        <a:t>3</a:t>
                      </a:r>
                      <a:endParaRPr sz="16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587" name="Google Shape;587;p70"/>
          <p:cNvSpPr/>
          <p:nvPr/>
        </p:nvSpPr>
        <p:spPr>
          <a:xfrm>
            <a:off x="2008224" y="1810901"/>
            <a:ext cx="400800" cy="405900"/>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aphicFrame>
        <p:nvGraphicFramePr>
          <p:cNvPr id="588" name="Google Shape;588;p70"/>
          <p:cNvGraphicFramePr/>
          <p:nvPr/>
        </p:nvGraphicFramePr>
        <p:xfrm>
          <a:off x="9559688" y="2283363"/>
          <a:ext cx="1906575" cy="1097250"/>
        </p:xfrm>
        <a:graphic>
          <a:graphicData uri="http://schemas.openxmlformats.org/drawingml/2006/table">
            <a:tbl>
              <a:tblPr>
                <a:noFill/>
                <a:tableStyleId>{D7E440C0-9F9F-4B7A-B09E-0B7364B92A36}</a:tableStyleId>
              </a:tblPr>
              <a:tblGrid>
                <a:gridCol w="1906575">
                  <a:extLst>
                    <a:ext uri="{9D8B030D-6E8A-4147-A177-3AD203B41FA5}">
                      <a16:colId xmlns:a16="http://schemas.microsoft.com/office/drawing/2014/main" val="20000"/>
                    </a:ext>
                  </a:extLst>
                </a:gridCol>
              </a:tblGrid>
              <a:tr h="548625">
                <a:tc>
                  <a:txBody>
                    <a:bodyPr/>
                    <a:lstStyle/>
                    <a:p>
                      <a:pPr marL="0" lvl="0" indent="0" algn="l" rtl="0">
                        <a:spcBef>
                          <a:spcPts val="0"/>
                        </a:spcBef>
                        <a:spcAft>
                          <a:spcPts val="0"/>
                        </a:spcAft>
                        <a:buNone/>
                      </a:pPr>
                      <a:r>
                        <a:rPr lang="en" sz="1200" b="0" i="0" dirty="0" err="1">
                          <a:solidFill>
                            <a:schemeClr val="dk1"/>
                          </a:solidFill>
                          <a:latin typeface="DM Mono" panose="020B0509040201040103" pitchFamily="49" charset="77"/>
                        </a:rPr>
                        <a:t>review_count</a:t>
                      </a:r>
                      <a:endParaRPr sz="1200" b="1"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548625">
                <a:tc>
                  <a:txBody>
                    <a:bodyPr/>
                    <a:lstStyle/>
                    <a:p>
                      <a:pPr marL="0" lvl="0" indent="0" algn="l" rtl="0">
                        <a:spcBef>
                          <a:spcPts val="0"/>
                        </a:spcBef>
                        <a:spcAft>
                          <a:spcPts val="0"/>
                        </a:spcAft>
                        <a:buNone/>
                      </a:pPr>
                      <a:r>
                        <a:rPr lang="en" sz="1600" b="0" i="0" dirty="0">
                          <a:solidFill>
                            <a:schemeClr val="dk1"/>
                          </a:solidFill>
                          <a:latin typeface="DM Mono" panose="020B0509040201040103" pitchFamily="49" charset="77"/>
                        </a:rPr>
                        <a:t>1</a:t>
                      </a:r>
                      <a:endParaRPr sz="16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pic>
        <p:nvPicPr>
          <p:cNvPr id="589" name="Google Shape;589;p70"/>
          <p:cNvPicPr preferRelativeResize="0"/>
          <p:nvPr/>
        </p:nvPicPr>
        <p:blipFill>
          <a:blip r:embed="rId3">
            <a:alphaModFix/>
          </a:blip>
          <a:stretch>
            <a:fillRect/>
          </a:stretch>
        </p:blipFill>
        <p:spPr>
          <a:xfrm>
            <a:off x="6825888" y="707022"/>
            <a:ext cx="2257167" cy="4850597"/>
          </a:xfrm>
          <a:prstGeom prst="rect">
            <a:avLst/>
          </a:prstGeom>
          <a:noFill/>
          <a:ln>
            <a:noFill/>
          </a:ln>
        </p:spPr>
      </p:pic>
      <p:sp>
        <p:nvSpPr>
          <p:cNvPr id="590" name="Google Shape;590;p70"/>
          <p:cNvSpPr/>
          <p:nvPr/>
        </p:nvSpPr>
        <p:spPr>
          <a:xfrm>
            <a:off x="7259129" y="1810901"/>
            <a:ext cx="400800" cy="405900"/>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aphicFrame>
        <p:nvGraphicFramePr>
          <p:cNvPr id="591" name="Google Shape;591;p70"/>
          <p:cNvGraphicFramePr/>
          <p:nvPr/>
        </p:nvGraphicFramePr>
        <p:xfrm>
          <a:off x="3600075" y="535725"/>
          <a:ext cx="2430300" cy="1140136"/>
        </p:xfrm>
        <a:graphic>
          <a:graphicData uri="http://schemas.openxmlformats.org/drawingml/2006/table">
            <a:tbl>
              <a:tblPr>
                <a:noFill/>
                <a:tableStyleId>{D7E440C0-9F9F-4B7A-B09E-0B7364B92A36}</a:tableStyleId>
              </a:tblPr>
              <a:tblGrid>
                <a:gridCol w="1215150">
                  <a:extLst>
                    <a:ext uri="{9D8B030D-6E8A-4147-A177-3AD203B41FA5}">
                      <a16:colId xmlns:a16="http://schemas.microsoft.com/office/drawing/2014/main" val="20000"/>
                    </a:ext>
                  </a:extLst>
                </a:gridCol>
                <a:gridCol w="1215150">
                  <a:extLst>
                    <a:ext uri="{9D8B030D-6E8A-4147-A177-3AD203B41FA5}">
                      <a16:colId xmlns:a16="http://schemas.microsoft.com/office/drawing/2014/main" val="20001"/>
                    </a:ext>
                  </a:extLst>
                </a:gridCol>
              </a:tblGrid>
              <a:tr h="548600">
                <a:tc>
                  <a:txBody>
                    <a:bodyPr/>
                    <a:lstStyle/>
                    <a:p>
                      <a:pPr marL="0" lvl="0" indent="0" algn="l" rtl="0">
                        <a:spcBef>
                          <a:spcPts val="0"/>
                        </a:spcBef>
                        <a:spcAft>
                          <a:spcPts val="0"/>
                        </a:spcAft>
                        <a:buNone/>
                      </a:pPr>
                      <a:r>
                        <a:rPr lang="en" sz="1200" b="0" i="0" dirty="0" err="1">
                          <a:solidFill>
                            <a:schemeClr val="dk1"/>
                          </a:solidFill>
                          <a:latin typeface="DM Mono" panose="020B0509040201040103" pitchFamily="49" charset="77"/>
                        </a:rPr>
                        <a:t>business_id</a:t>
                      </a:r>
                      <a:endParaRPr sz="1200" b="1"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200" b="0" i="0" dirty="0">
                          <a:solidFill>
                            <a:schemeClr val="dk1"/>
                          </a:solidFill>
                          <a:latin typeface="DM Mono" panose="020B0509040201040103" pitchFamily="49" charset="77"/>
                        </a:rPr>
                        <a:t>date</a:t>
                      </a:r>
                      <a:endParaRPr sz="1200" b="1"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548625">
                <a:tc>
                  <a:txBody>
                    <a:bodyPr/>
                    <a:lstStyle/>
                    <a:p>
                      <a:pPr marL="0" lvl="0" indent="0" algn="l" rtl="0">
                        <a:lnSpc>
                          <a:spcPct val="115000"/>
                        </a:lnSpc>
                        <a:spcBef>
                          <a:spcPts val="0"/>
                        </a:spcBef>
                        <a:spcAft>
                          <a:spcPts val="0"/>
                        </a:spcAft>
                        <a:buNone/>
                      </a:pPr>
                      <a:r>
                        <a:rPr lang="en" sz="800" b="0" i="0" dirty="0">
                          <a:solidFill>
                            <a:schemeClr val="dk1"/>
                          </a:solidFill>
                          <a:latin typeface="DM Mono" panose="020B0509040201040103" pitchFamily="49" charset="77"/>
                        </a:rPr>
                        <a:t>mWMc6_wTdE0EUBKIGXDVfA</a:t>
                      </a:r>
                      <a:endParaRPr sz="16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Mono" panose="020B0509040201040103" pitchFamily="49" charset="77"/>
                        </a:rPr>
                        <a:t>‘2021-11-07’,</a:t>
                      </a:r>
                      <a:endParaRPr sz="800" dirty="0">
                        <a:solidFill>
                          <a:schemeClr val="dk1"/>
                        </a:solidFill>
                      </a:endParaRPr>
                    </a:p>
                    <a:p>
                      <a:pPr marL="0" lvl="0" indent="0" algn="l" rtl="0">
                        <a:lnSpc>
                          <a:spcPct val="115000"/>
                        </a:lnSpc>
                        <a:spcBef>
                          <a:spcPts val="0"/>
                        </a:spcBef>
                        <a:spcAft>
                          <a:spcPts val="0"/>
                        </a:spcAft>
                        <a:buNone/>
                      </a:pPr>
                      <a:r>
                        <a:rPr lang="en" sz="800" dirty="0">
                          <a:solidFill>
                            <a:schemeClr val="dk1"/>
                          </a:solidFill>
                        </a:rPr>
                        <a:t>‘2022-03-31’,</a:t>
                      </a:r>
                      <a:endParaRPr sz="800" dirty="0">
                        <a:solidFill>
                          <a:schemeClr val="dk1"/>
                        </a:solidFill>
                      </a:endParaRPr>
                    </a:p>
                    <a:p>
                      <a:pPr marL="0" lvl="0" indent="0" algn="l" rtl="0">
                        <a:lnSpc>
                          <a:spcPct val="115000"/>
                        </a:lnSpc>
                        <a:spcBef>
                          <a:spcPts val="0"/>
                        </a:spcBef>
                        <a:spcAft>
                          <a:spcPts val="0"/>
                        </a:spcAft>
                        <a:buNone/>
                      </a:pPr>
                      <a:r>
                        <a:rPr lang="en" sz="800" dirty="0">
                          <a:solidFill>
                            <a:schemeClr val="dk1"/>
                          </a:solidFill>
                        </a:rPr>
                        <a:t>‘2022-04-14’</a:t>
                      </a:r>
                      <a:endParaRPr sz="8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graphicFrame>
        <p:nvGraphicFramePr>
          <p:cNvPr id="592" name="Google Shape;592;p70"/>
          <p:cNvGraphicFramePr/>
          <p:nvPr/>
        </p:nvGraphicFramePr>
        <p:xfrm>
          <a:off x="9552025" y="553988"/>
          <a:ext cx="2430300" cy="1097225"/>
        </p:xfrm>
        <a:graphic>
          <a:graphicData uri="http://schemas.openxmlformats.org/drawingml/2006/table">
            <a:tbl>
              <a:tblPr>
                <a:noFill/>
                <a:tableStyleId>{D7E440C0-9F9F-4B7A-B09E-0B7364B92A36}</a:tableStyleId>
              </a:tblPr>
              <a:tblGrid>
                <a:gridCol w="1215150">
                  <a:extLst>
                    <a:ext uri="{9D8B030D-6E8A-4147-A177-3AD203B41FA5}">
                      <a16:colId xmlns:a16="http://schemas.microsoft.com/office/drawing/2014/main" val="20000"/>
                    </a:ext>
                  </a:extLst>
                </a:gridCol>
                <a:gridCol w="1215150">
                  <a:extLst>
                    <a:ext uri="{9D8B030D-6E8A-4147-A177-3AD203B41FA5}">
                      <a16:colId xmlns:a16="http://schemas.microsoft.com/office/drawing/2014/main" val="20001"/>
                    </a:ext>
                  </a:extLst>
                </a:gridCol>
              </a:tblGrid>
              <a:tr h="548600">
                <a:tc>
                  <a:txBody>
                    <a:bodyPr/>
                    <a:lstStyle/>
                    <a:p>
                      <a:pPr marL="0" lvl="0" indent="0" algn="l" rtl="0">
                        <a:spcBef>
                          <a:spcPts val="0"/>
                        </a:spcBef>
                        <a:spcAft>
                          <a:spcPts val="0"/>
                        </a:spcAft>
                        <a:buNone/>
                      </a:pPr>
                      <a:r>
                        <a:rPr lang="en" sz="1200" b="0" i="0" dirty="0" err="1">
                          <a:solidFill>
                            <a:schemeClr val="dk1"/>
                          </a:solidFill>
                          <a:latin typeface="DM Mono" panose="020B0509040201040103" pitchFamily="49" charset="77"/>
                        </a:rPr>
                        <a:t>business_id</a:t>
                      </a:r>
                      <a:endParaRPr sz="1200" b="1"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200" b="0" i="0" dirty="0">
                          <a:solidFill>
                            <a:schemeClr val="dk1"/>
                          </a:solidFill>
                          <a:latin typeface="DM Mono" panose="020B0509040201040103" pitchFamily="49" charset="77"/>
                        </a:rPr>
                        <a:t>date</a:t>
                      </a:r>
                      <a:endParaRPr sz="1200" b="1"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548625">
                <a:tc>
                  <a:txBody>
                    <a:bodyPr/>
                    <a:lstStyle/>
                    <a:p>
                      <a:pPr marL="0" lvl="0" indent="0" algn="l" rtl="0">
                        <a:lnSpc>
                          <a:spcPct val="115000"/>
                        </a:lnSpc>
                        <a:spcBef>
                          <a:spcPts val="0"/>
                        </a:spcBef>
                        <a:spcAft>
                          <a:spcPts val="0"/>
                        </a:spcAft>
                        <a:buNone/>
                      </a:pPr>
                      <a:r>
                        <a:rPr lang="en" sz="800" b="0" i="0" dirty="0">
                          <a:solidFill>
                            <a:schemeClr val="dk1"/>
                          </a:solidFill>
                          <a:latin typeface="DM Mono" panose="020B0509040201040103" pitchFamily="49" charset="77"/>
                        </a:rPr>
                        <a:t>mWMc6_wTdE0EUBKIGXDVfA</a:t>
                      </a:r>
                      <a:endParaRPr sz="16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Mono" panose="020B0509040201040103" pitchFamily="49" charset="77"/>
                        </a:rPr>
                        <a:t>‘2022-04-14”</a:t>
                      </a:r>
                      <a:endParaRPr sz="8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593" name="Google Shape;593;p70"/>
          <p:cNvSpPr/>
          <p:nvPr/>
        </p:nvSpPr>
        <p:spPr>
          <a:xfrm>
            <a:off x="4836650" y="1429750"/>
            <a:ext cx="734100" cy="285900"/>
          </a:xfrm>
          <a:prstGeom prst="rect">
            <a:avLst/>
          </a:prstGeom>
          <a:solidFill>
            <a:srgbClr val="FFFF00">
              <a:alpha val="44380"/>
            </a:srgbClr>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94" name="Google Shape;594;p70"/>
          <p:cNvSpPr/>
          <p:nvPr/>
        </p:nvSpPr>
        <p:spPr>
          <a:xfrm>
            <a:off x="9552025" y="1102600"/>
            <a:ext cx="2430300" cy="548700"/>
          </a:xfrm>
          <a:prstGeom prst="rect">
            <a:avLst/>
          </a:prstGeom>
          <a:solidFill>
            <a:srgbClr val="FFFF00">
              <a:alpha val="44380"/>
            </a:srgbClr>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nvGrpSpPr>
          <p:cNvPr id="14" name="Google Shape;369;p33">
            <a:extLst>
              <a:ext uri="{FF2B5EF4-FFF2-40B4-BE49-F238E27FC236}">
                <a16:creationId xmlns:a16="http://schemas.microsoft.com/office/drawing/2014/main" id="{FD93A5D1-8CB9-8B31-62C6-1DDBAD0D1664}"/>
              </a:ext>
            </a:extLst>
          </p:cNvPr>
          <p:cNvGrpSpPr/>
          <p:nvPr/>
        </p:nvGrpSpPr>
        <p:grpSpPr>
          <a:xfrm>
            <a:off x="530290" y="212861"/>
            <a:ext cx="2340703" cy="5838920"/>
            <a:chOff x="2547150" y="238125"/>
            <a:chExt cx="2525675" cy="5238750"/>
          </a:xfrm>
        </p:grpSpPr>
        <p:sp>
          <p:nvSpPr>
            <p:cNvPr id="15" name="Google Shape;370;p33">
              <a:extLst>
                <a:ext uri="{FF2B5EF4-FFF2-40B4-BE49-F238E27FC236}">
                  <a16:creationId xmlns:a16="http://schemas.microsoft.com/office/drawing/2014/main" id="{7DF1135E-E71B-15D6-1D4B-DDCB2D9862A4}"/>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6" name="Google Shape;371;p33">
              <a:extLst>
                <a:ext uri="{FF2B5EF4-FFF2-40B4-BE49-F238E27FC236}">
                  <a16:creationId xmlns:a16="http://schemas.microsoft.com/office/drawing/2014/main" id="{D3B062CA-C47A-F328-5731-70253BB83EC2}"/>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7" name="Google Shape;372;p33">
              <a:extLst>
                <a:ext uri="{FF2B5EF4-FFF2-40B4-BE49-F238E27FC236}">
                  <a16:creationId xmlns:a16="http://schemas.microsoft.com/office/drawing/2014/main" id="{92480BB7-9872-104C-C2DF-C28091AAB98F}"/>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8" name="Google Shape;373;p33">
              <a:extLst>
                <a:ext uri="{FF2B5EF4-FFF2-40B4-BE49-F238E27FC236}">
                  <a16:creationId xmlns:a16="http://schemas.microsoft.com/office/drawing/2014/main" id="{EAD82195-66A1-1FDF-1888-928E42B5A9DE}"/>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grpSp>
        <p:nvGrpSpPr>
          <p:cNvPr id="19" name="Google Shape;369;p33">
            <a:extLst>
              <a:ext uri="{FF2B5EF4-FFF2-40B4-BE49-F238E27FC236}">
                <a16:creationId xmlns:a16="http://schemas.microsoft.com/office/drawing/2014/main" id="{D1B7C031-C429-170C-6B07-82895086DD37}"/>
              </a:ext>
            </a:extLst>
          </p:cNvPr>
          <p:cNvGrpSpPr/>
          <p:nvPr/>
        </p:nvGrpSpPr>
        <p:grpSpPr>
          <a:xfrm>
            <a:off x="6759457" y="212860"/>
            <a:ext cx="2340703" cy="5838920"/>
            <a:chOff x="2600353" y="282087"/>
            <a:chExt cx="2525675" cy="5238750"/>
          </a:xfrm>
        </p:grpSpPr>
        <p:sp>
          <p:nvSpPr>
            <p:cNvPr id="20" name="Google Shape;370;p33">
              <a:extLst>
                <a:ext uri="{FF2B5EF4-FFF2-40B4-BE49-F238E27FC236}">
                  <a16:creationId xmlns:a16="http://schemas.microsoft.com/office/drawing/2014/main" id="{AA817390-E2C1-5FC5-FFCA-934BD1BE30D4}"/>
                </a:ext>
              </a:extLst>
            </p:cNvPr>
            <p:cNvSpPr/>
            <p:nvPr/>
          </p:nvSpPr>
          <p:spPr>
            <a:xfrm>
              <a:off x="2600353" y="282087"/>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21" name="Google Shape;371;p33">
              <a:extLst>
                <a:ext uri="{FF2B5EF4-FFF2-40B4-BE49-F238E27FC236}">
                  <a16:creationId xmlns:a16="http://schemas.microsoft.com/office/drawing/2014/main" id="{69BBEBE4-BF48-8ADB-08D2-2766B0D62507}"/>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22" name="Google Shape;372;p33">
              <a:extLst>
                <a:ext uri="{FF2B5EF4-FFF2-40B4-BE49-F238E27FC236}">
                  <a16:creationId xmlns:a16="http://schemas.microsoft.com/office/drawing/2014/main" id="{631DB274-E41C-DCAA-CE37-A5975E440323}"/>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23" name="Google Shape;373;p33">
              <a:extLst>
                <a:ext uri="{FF2B5EF4-FFF2-40B4-BE49-F238E27FC236}">
                  <a16:creationId xmlns:a16="http://schemas.microsoft.com/office/drawing/2014/main" id="{7DE3DC82-230F-BB5B-E131-E8139C1426A1}"/>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7"/>
                                        </p:tgtEl>
                                        <p:attrNameLst>
                                          <p:attrName>style.visibility</p:attrName>
                                        </p:attrNameLst>
                                      </p:cBhvr>
                                      <p:to>
                                        <p:strVal val="visible"/>
                                      </p:to>
                                    </p:set>
                                    <p:animEffect transition="in" filter="fade">
                                      <p:cBhvr>
                                        <p:cTn id="7" dur="1000"/>
                                        <p:tgtEl>
                                          <p:spTgt spid="5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1"/>
                                        </p:tgtEl>
                                        <p:attrNameLst>
                                          <p:attrName>style.visibility</p:attrName>
                                        </p:attrNameLst>
                                      </p:cBhvr>
                                      <p:to>
                                        <p:strVal val="visible"/>
                                      </p:to>
                                    </p:set>
                                    <p:animEffect transition="in" filter="fade">
                                      <p:cBhvr>
                                        <p:cTn id="12" dur="1000"/>
                                        <p:tgtEl>
                                          <p:spTgt spid="59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3"/>
                                        </p:tgtEl>
                                        <p:attrNameLst>
                                          <p:attrName>style.visibility</p:attrName>
                                        </p:attrNameLst>
                                      </p:cBhvr>
                                      <p:to>
                                        <p:strVal val="visible"/>
                                      </p:to>
                                    </p:set>
                                    <p:animEffect transition="in" filter="fade">
                                      <p:cBhvr>
                                        <p:cTn id="17" dur="1000"/>
                                        <p:tgtEl>
                                          <p:spTgt spid="59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86"/>
                                        </p:tgtEl>
                                        <p:attrNameLst>
                                          <p:attrName>style.visibility</p:attrName>
                                        </p:attrNameLst>
                                      </p:cBhvr>
                                      <p:to>
                                        <p:strVal val="visible"/>
                                      </p:to>
                                    </p:set>
                                    <p:animEffect transition="in" filter="fade">
                                      <p:cBhvr>
                                        <p:cTn id="22" dur="1000"/>
                                        <p:tgtEl>
                                          <p:spTgt spid="58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89"/>
                                        </p:tgtEl>
                                        <p:attrNameLst>
                                          <p:attrName>style.visibility</p:attrName>
                                        </p:attrNameLst>
                                      </p:cBhvr>
                                      <p:to>
                                        <p:strVal val="visible"/>
                                      </p:to>
                                    </p:set>
                                    <p:animEffect transition="in" filter="fade">
                                      <p:cBhvr>
                                        <p:cTn id="27" dur="1000"/>
                                        <p:tgtEl>
                                          <p:spTgt spid="589"/>
                                        </p:tgtEl>
                                      </p:cBhvr>
                                    </p:animEffect>
                                  </p:childTnLst>
                                </p:cTn>
                              </p:par>
                              <p:par>
                                <p:cTn id="28" presetID="1"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90"/>
                                        </p:tgtEl>
                                        <p:attrNameLst>
                                          <p:attrName>style.visibility</p:attrName>
                                        </p:attrNameLst>
                                      </p:cBhvr>
                                      <p:to>
                                        <p:strVal val="visible"/>
                                      </p:to>
                                    </p:set>
                                    <p:animEffect transition="in" filter="fade">
                                      <p:cBhvr>
                                        <p:cTn id="34" dur="1000"/>
                                        <p:tgtEl>
                                          <p:spTgt spid="59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92"/>
                                        </p:tgtEl>
                                        <p:attrNameLst>
                                          <p:attrName>style.visibility</p:attrName>
                                        </p:attrNameLst>
                                      </p:cBhvr>
                                      <p:to>
                                        <p:strVal val="visible"/>
                                      </p:to>
                                    </p:set>
                                    <p:animEffect transition="in" filter="fade">
                                      <p:cBhvr>
                                        <p:cTn id="39" dur="1000"/>
                                        <p:tgtEl>
                                          <p:spTgt spid="59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94"/>
                                        </p:tgtEl>
                                        <p:attrNameLst>
                                          <p:attrName>style.visibility</p:attrName>
                                        </p:attrNameLst>
                                      </p:cBhvr>
                                      <p:to>
                                        <p:strVal val="visible"/>
                                      </p:to>
                                    </p:set>
                                    <p:animEffect transition="in" filter="fade">
                                      <p:cBhvr>
                                        <p:cTn id="44" dur="1000"/>
                                        <p:tgtEl>
                                          <p:spTgt spid="59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88"/>
                                        </p:tgtEl>
                                        <p:attrNameLst>
                                          <p:attrName>style.visibility</p:attrName>
                                        </p:attrNameLst>
                                      </p:cBhvr>
                                      <p:to>
                                        <p:strVal val="visible"/>
                                      </p:to>
                                    </p:set>
                                    <p:animEffect transition="in" filter="fade">
                                      <p:cBhvr>
                                        <p:cTn id="49" dur="1000"/>
                                        <p:tgtEl>
                                          <p:spTgt spid="5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F054AA-B018-1D67-9681-F361C34921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sp>
        <p:nvSpPr>
          <p:cNvPr id="7" name="TextBox 6">
            <a:extLst>
              <a:ext uri="{FF2B5EF4-FFF2-40B4-BE49-F238E27FC236}">
                <a16:creationId xmlns:a16="http://schemas.microsoft.com/office/drawing/2014/main" id="{0D006A4B-7142-F9E2-EA9F-E6719CC9453A}"/>
              </a:ext>
            </a:extLst>
          </p:cNvPr>
          <p:cNvSpPr txBox="1"/>
          <p:nvPr/>
        </p:nvSpPr>
        <p:spPr>
          <a:xfrm>
            <a:off x="828675" y="942975"/>
            <a:ext cx="2414588" cy="307777"/>
          </a:xfrm>
          <a:prstGeom prst="rect">
            <a:avLst/>
          </a:prstGeom>
          <a:noFill/>
        </p:spPr>
        <p:txBody>
          <a:bodyPr wrap="square" rtlCol="0">
            <a:spAutoFit/>
          </a:bodyPr>
          <a:lstStyle/>
          <a:p>
            <a:r>
              <a:rPr lang="en-US" dirty="0">
                <a:latin typeface="DM Mono" panose="020B0509040201040103" pitchFamily="49" charset="77"/>
              </a:rPr>
              <a:t>Left-Anti Join</a:t>
            </a:r>
          </a:p>
        </p:txBody>
      </p:sp>
      <p:sp>
        <p:nvSpPr>
          <p:cNvPr id="8" name="TextBox 7">
            <a:extLst>
              <a:ext uri="{FF2B5EF4-FFF2-40B4-BE49-F238E27FC236}">
                <a16:creationId xmlns:a16="http://schemas.microsoft.com/office/drawing/2014/main" id="{F644D05A-CE78-6530-8BB6-35F51C0D9C32}"/>
              </a:ext>
            </a:extLst>
          </p:cNvPr>
          <p:cNvSpPr txBox="1"/>
          <p:nvPr/>
        </p:nvSpPr>
        <p:spPr>
          <a:xfrm>
            <a:off x="6530975" y="953988"/>
            <a:ext cx="2414588" cy="307777"/>
          </a:xfrm>
          <a:prstGeom prst="rect">
            <a:avLst/>
          </a:prstGeom>
          <a:noFill/>
        </p:spPr>
        <p:txBody>
          <a:bodyPr wrap="square" rtlCol="0">
            <a:spAutoFit/>
          </a:bodyPr>
          <a:lstStyle/>
          <a:p>
            <a:r>
              <a:rPr lang="en-US" dirty="0">
                <a:latin typeface="DM Mono" panose="020B0509040201040103" pitchFamily="49" charset="77"/>
              </a:rPr>
              <a:t>Inner Join</a:t>
            </a:r>
          </a:p>
        </p:txBody>
      </p:sp>
      <p:sp>
        <p:nvSpPr>
          <p:cNvPr id="14" name="Freeform 13">
            <a:extLst>
              <a:ext uri="{FF2B5EF4-FFF2-40B4-BE49-F238E27FC236}">
                <a16:creationId xmlns:a16="http://schemas.microsoft.com/office/drawing/2014/main" id="{B27F89E4-C847-AAAB-17E5-706BE4407504}"/>
              </a:ext>
            </a:extLst>
          </p:cNvPr>
          <p:cNvSpPr/>
          <p:nvPr/>
        </p:nvSpPr>
        <p:spPr>
          <a:xfrm>
            <a:off x="2566988" y="2024666"/>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3" name="Freeform 12">
            <a:extLst>
              <a:ext uri="{FF2B5EF4-FFF2-40B4-BE49-F238E27FC236}">
                <a16:creationId xmlns:a16="http://schemas.microsoft.com/office/drawing/2014/main" id="{F84C1C9B-0D69-E18D-62DE-D12625877EFE}"/>
              </a:ext>
            </a:extLst>
          </p:cNvPr>
          <p:cNvSpPr/>
          <p:nvPr/>
        </p:nvSpPr>
        <p:spPr>
          <a:xfrm>
            <a:off x="1128713" y="1714500"/>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solidFill>
                  <a:schemeClr val="bg1"/>
                </a:solidFill>
                <a:latin typeface="DM Mono" panose="020B0509040201040103" pitchFamily="49" charset="77"/>
              </a:rPr>
              <a:t>Mobile </a:t>
            </a:r>
          </a:p>
          <a:p>
            <a:pPr algn="ctr"/>
            <a:r>
              <a:rPr lang="en-US" sz="1600" dirty="0">
                <a:solidFill>
                  <a:schemeClr val="bg1"/>
                </a:solidFill>
                <a:latin typeface="DM Mono" panose="020B0509040201040103" pitchFamily="49" charset="77"/>
              </a:rPr>
              <a:t>Reviews</a:t>
            </a:r>
          </a:p>
        </p:txBody>
      </p:sp>
      <p:sp>
        <p:nvSpPr>
          <p:cNvPr id="12" name="Freeform 11">
            <a:extLst>
              <a:ext uri="{FF2B5EF4-FFF2-40B4-BE49-F238E27FC236}">
                <a16:creationId xmlns:a16="http://schemas.microsoft.com/office/drawing/2014/main" id="{4E68BE65-FEA0-3199-A5E0-B6DEE3527479}"/>
              </a:ext>
            </a:extLst>
          </p:cNvPr>
          <p:cNvSpPr/>
          <p:nvPr/>
        </p:nvSpPr>
        <p:spPr>
          <a:xfrm>
            <a:off x="2826545" y="1714500"/>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15" name="Freeform 14">
            <a:extLst>
              <a:ext uri="{FF2B5EF4-FFF2-40B4-BE49-F238E27FC236}">
                <a16:creationId xmlns:a16="http://schemas.microsoft.com/office/drawing/2014/main" id="{EBC9BD7A-8571-B68E-63FA-430D3AF5B2A3}"/>
              </a:ext>
            </a:extLst>
          </p:cNvPr>
          <p:cNvSpPr/>
          <p:nvPr/>
        </p:nvSpPr>
        <p:spPr>
          <a:xfrm>
            <a:off x="8426450" y="2024666"/>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6" name="Freeform 15">
            <a:extLst>
              <a:ext uri="{FF2B5EF4-FFF2-40B4-BE49-F238E27FC236}">
                <a16:creationId xmlns:a16="http://schemas.microsoft.com/office/drawing/2014/main" id="{8BD1E8ED-AC4C-9966-59CB-6566BAC8B36E}"/>
              </a:ext>
            </a:extLst>
          </p:cNvPr>
          <p:cNvSpPr/>
          <p:nvPr/>
        </p:nvSpPr>
        <p:spPr>
          <a:xfrm>
            <a:off x="6988175" y="1714500"/>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ysClr val="windowText" lastClr="000000"/>
                  </a:solidFill>
                </a:ln>
                <a:solidFill>
                  <a:schemeClr val="tx1"/>
                </a:solidFill>
                <a:latin typeface="DM Mono" panose="020B0509040201040103" pitchFamily="49" charset="77"/>
              </a:rPr>
              <a:t>Mobile </a:t>
            </a:r>
          </a:p>
          <a:p>
            <a:pPr algn="ctr"/>
            <a:r>
              <a:rPr lang="en-US" sz="1600" dirty="0">
                <a:ln>
                  <a:solidFill>
                    <a:sysClr val="windowText" lastClr="000000"/>
                  </a:solidFill>
                </a:ln>
                <a:solidFill>
                  <a:schemeClr val="tx1"/>
                </a:solidFill>
                <a:latin typeface="DM Mono" panose="020B0509040201040103" pitchFamily="49" charset="77"/>
              </a:rPr>
              <a:t>Reviews</a:t>
            </a:r>
          </a:p>
        </p:txBody>
      </p:sp>
      <p:sp>
        <p:nvSpPr>
          <p:cNvPr id="17" name="Freeform 16">
            <a:extLst>
              <a:ext uri="{FF2B5EF4-FFF2-40B4-BE49-F238E27FC236}">
                <a16:creationId xmlns:a16="http://schemas.microsoft.com/office/drawing/2014/main" id="{0D6A53C9-8A4C-AA92-D109-3CD04801EDB5}"/>
              </a:ext>
            </a:extLst>
          </p:cNvPr>
          <p:cNvSpPr/>
          <p:nvPr/>
        </p:nvSpPr>
        <p:spPr>
          <a:xfrm>
            <a:off x="8686007" y="1714500"/>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27" name="TextBox 26">
            <a:extLst>
              <a:ext uri="{FF2B5EF4-FFF2-40B4-BE49-F238E27FC236}">
                <a16:creationId xmlns:a16="http://schemas.microsoft.com/office/drawing/2014/main" id="{0FEEB19A-EAE8-B1CD-3D5A-F13A7006FBAC}"/>
              </a:ext>
            </a:extLst>
          </p:cNvPr>
          <p:cNvSpPr txBox="1"/>
          <p:nvPr/>
        </p:nvSpPr>
        <p:spPr>
          <a:xfrm>
            <a:off x="828675" y="4004946"/>
            <a:ext cx="5258766" cy="1323439"/>
          </a:xfrm>
          <a:prstGeom prst="rect">
            <a:avLst/>
          </a:prstGeom>
          <a:noFill/>
        </p:spPr>
        <p:txBody>
          <a:bodyPr wrap="square" rtlCol="0">
            <a:spAutoFit/>
          </a:bodyPr>
          <a:lstStyle/>
          <a:p>
            <a:r>
              <a:rPr lang="en-US" sz="1600" dirty="0" err="1">
                <a:solidFill>
                  <a:schemeClr val="accent3">
                    <a:lumMod val="75000"/>
                  </a:schemeClr>
                </a:solidFill>
                <a:latin typeface="DM Mono" panose="020B0509040201040103" pitchFamily="49" charset="77"/>
              </a:rPr>
              <a:t>mobile_reviews</a:t>
            </a:r>
            <a:r>
              <a:rPr lang="en-US" sz="1600" dirty="0" err="1">
                <a:solidFill>
                  <a:schemeClr val="tx1"/>
                </a:solidFill>
                <a:latin typeface="DM Mono" panose="020B0509040201040103" pitchFamily="49" charset="77"/>
              </a:rPr>
              <a:t>.join</a:t>
            </a:r>
            <a:r>
              <a:rPr lang="en-US" sz="1600" dirty="0">
                <a:solidFill>
                  <a:schemeClr val="tx1"/>
                </a:solidFill>
                <a:latin typeface="DM Mono" panose="020B0509040201040103" pitchFamily="49" charset="77"/>
              </a:rPr>
              <a:t>(</a:t>
            </a:r>
          </a:p>
          <a:p>
            <a:r>
              <a:rPr lang="en-US" sz="1600" dirty="0">
                <a:solidFill>
                  <a:schemeClr val="tx1"/>
                </a:solidFill>
                <a:latin typeface="DM Mono" panose="020B0509040201040103" pitchFamily="49" charset="77"/>
              </a:rPr>
              <a:t>    </a:t>
            </a:r>
            <a:r>
              <a:rPr lang="en-US" sz="1600" dirty="0" err="1">
                <a:solidFill>
                  <a:schemeClr val="accent3">
                    <a:lumMod val="75000"/>
                  </a:schemeClr>
                </a:solidFill>
                <a:latin typeface="DM Mono" panose="020B0509040201040103" pitchFamily="49" charset="77"/>
              </a:rPr>
              <a:t>checkins</a:t>
            </a:r>
            <a:r>
              <a:rPr lang="en-US" sz="1600" dirty="0">
                <a:solidFill>
                  <a:schemeClr val="tx1"/>
                </a:solidFill>
                <a:latin typeface="DM Mono" panose="020B0509040201040103" pitchFamily="49" charset="77"/>
              </a:rPr>
              <a:t>,</a:t>
            </a:r>
          </a:p>
          <a:p>
            <a:r>
              <a:rPr lang="en-US" sz="1600" dirty="0">
                <a:solidFill>
                  <a:schemeClr val="tx1"/>
                </a:solidFill>
                <a:latin typeface="DM Mono" panose="020B0509040201040103" pitchFamily="49" charset="77"/>
              </a:rPr>
              <a:t>    on=[</a:t>
            </a:r>
            <a:r>
              <a:rPr lang="en-US" sz="1600" dirty="0">
                <a:solidFill>
                  <a:schemeClr val="accent6">
                    <a:lumMod val="50000"/>
                  </a:schemeClr>
                </a:solidFill>
                <a:latin typeface="DM Mono" panose="020B0509040201040103" pitchFamily="49" charset="77"/>
              </a:rPr>
              <a:t>”</a:t>
            </a:r>
            <a:r>
              <a:rPr lang="en-US" sz="1600" dirty="0" err="1">
                <a:solidFill>
                  <a:schemeClr val="accent6">
                    <a:lumMod val="50000"/>
                  </a:schemeClr>
                </a:solidFill>
                <a:latin typeface="DM Mono" panose="020B0509040201040103" pitchFamily="49" charset="77"/>
              </a:rPr>
              <a:t>user_id</a:t>
            </a:r>
            <a:r>
              <a:rPr lang="en-US" sz="1600" dirty="0">
                <a:solidFill>
                  <a:schemeClr val="accent6">
                    <a:lumMod val="50000"/>
                  </a:schemeClr>
                </a:solidFill>
                <a:latin typeface="DM Mono" panose="020B0509040201040103" pitchFamily="49" charset="77"/>
              </a:rPr>
              <a:t>”, “</a:t>
            </a:r>
            <a:r>
              <a:rPr lang="en-US" sz="1600" dirty="0" err="1">
                <a:solidFill>
                  <a:schemeClr val="accent6">
                    <a:lumMod val="50000"/>
                  </a:schemeClr>
                </a:solidFill>
                <a:latin typeface="DM Mono" panose="020B0509040201040103" pitchFamily="49" charset="77"/>
              </a:rPr>
              <a:t>business_id</a:t>
            </a:r>
            <a:r>
              <a:rPr lang="en-US" sz="1600" dirty="0">
                <a:solidFill>
                  <a:schemeClr val="accent6">
                    <a:lumMod val="50000"/>
                  </a:schemeClr>
                </a:solidFill>
                <a:latin typeface="DM Mono" panose="020B0509040201040103" pitchFamily="49" charset="77"/>
              </a:rPr>
              <a:t>”, “date”]</a:t>
            </a:r>
          </a:p>
          <a:p>
            <a:r>
              <a:rPr lang="en-US" sz="1600" dirty="0">
                <a:solidFill>
                  <a:schemeClr val="tx1"/>
                </a:solidFill>
                <a:latin typeface="DM Mono" panose="020B0509040201040103" pitchFamily="49" charset="77"/>
              </a:rPr>
              <a:t>    how= </a:t>
            </a:r>
            <a:r>
              <a:rPr lang="en-US" sz="1600" dirty="0">
                <a:solidFill>
                  <a:schemeClr val="accent6">
                    <a:lumMod val="50000"/>
                  </a:schemeClr>
                </a:solidFill>
                <a:latin typeface="DM Mono" panose="020B0509040201040103" pitchFamily="49" charset="77"/>
              </a:rPr>
              <a:t>“</a:t>
            </a:r>
            <a:r>
              <a:rPr lang="en-US" sz="1600" dirty="0" err="1">
                <a:solidFill>
                  <a:schemeClr val="accent6">
                    <a:lumMod val="50000"/>
                  </a:schemeClr>
                </a:solidFill>
                <a:latin typeface="DM Mono" panose="020B0509040201040103" pitchFamily="49" charset="77"/>
              </a:rPr>
              <a:t>left_anti</a:t>
            </a:r>
            <a:r>
              <a:rPr lang="en-US" sz="1600" dirty="0">
                <a:solidFill>
                  <a:schemeClr val="accent6">
                    <a:lumMod val="50000"/>
                  </a:schemeClr>
                </a:solidFill>
                <a:latin typeface="DM Mono" panose="020B0509040201040103" pitchFamily="49" charset="77"/>
              </a:rPr>
              <a:t>”</a:t>
            </a:r>
          </a:p>
          <a:p>
            <a:r>
              <a:rPr lang="en-US" sz="1600" dirty="0">
                <a:solidFill>
                  <a:schemeClr val="tx1"/>
                </a:solidFill>
                <a:latin typeface="DM Mono" panose="020B0509040201040103" pitchFamily="49" charset="77"/>
              </a:rPr>
              <a:t>)</a:t>
            </a:r>
          </a:p>
        </p:txBody>
      </p:sp>
      <p:sp>
        <p:nvSpPr>
          <p:cNvPr id="37" name="TextBox 36">
            <a:extLst>
              <a:ext uri="{FF2B5EF4-FFF2-40B4-BE49-F238E27FC236}">
                <a16:creationId xmlns:a16="http://schemas.microsoft.com/office/drawing/2014/main" id="{79BDC779-7983-2931-D033-9385B2706072}"/>
              </a:ext>
            </a:extLst>
          </p:cNvPr>
          <p:cNvSpPr txBox="1"/>
          <p:nvPr/>
        </p:nvSpPr>
        <p:spPr>
          <a:xfrm>
            <a:off x="6530975" y="4004946"/>
            <a:ext cx="5258766" cy="1077218"/>
          </a:xfrm>
          <a:prstGeom prst="rect">
            <a:avLst/>
          </a:prstGeom>
          <a:noFill/>
        </p:spPr>
        <p:txBody>
          <a:bodyPr wrap="square" rtlCol="0">
            <a:spAutoFit/>
          </a:bodyPr>
          <a:lstStyle/>
          <a:p>
            <a:r>
              <a:rPr lang="en-US" sz="1600" dirty="0" err="1">
                <a:solidFill>
                  <a:schemeClr val="accent3">
                    <a:lumMod val="75000"/>
                  </a:schemeClr>
                </a:solidFill>
                <a:latin typeface="DM Mono" panose="020B0509040201040103" pitchFamily="49" charset="77"/>
              </a:rPr>
              <a:t>mobile_reviews</a:t>
            </a:r>
            <a:r>
              <a:rPr lang="en-US" sz="1600" dirty="0" err="1">
                <a:solidFill>
                  <a:schemeClr val="tx1"/>
                </a:solidFill>
                <a:latin typeface="DM Mono" panose="020B0509040201040103" pitchFamily="49" charset="77"/>
              </a:rPr>
              <a:t>.join</a:t>
            </a:r>
            <a:r>
              <a:rPr lang="en-US" sz="1600" dirty="0">
                <a:solidFill>
                  <a:schemeClr val="tx1"/>
                </a:solidFill>
                <a:latin typeface="DM Mono" panose="020B0509040201040103" pitchFamily="49" charset="77"/>
              </a:rPr>
              <a:t>(</a:t>
            </a:r>
          </a:p>
          <a:p>
            <a:r>
              <a:rPr lang="en-US" sz="1600" dirty="0">
                <a:solidFill>
                  <a:schemeClr val="tx1"/>
                </a:solidFill>
                <a:latin typeface="DM Mono" panose="020B0509040201040103" pitchFamily="49" charset="77"/>
              </a:rPr>
              <a:t>    </a:t>
            </a:r>
            <a:r>
              <a:rPr lang="en-US" sz="1600" dirty="0" err="1">
                <a:solidFill>
                  <a:schemeClr val="accent3">
                    <a:lumMod val="75000"/>
                  </a:schemeClr>
                </a:solidFill>
                <a:latin typeface="DM Mono" panose="020B0509040201040103" pitchFamily="49" charset="77"/>
              </a:rPr>
              <a:t>checkins</a:t>
            </a:r>
            <a:r>
              <a:rPr lang="en-US" sz="1600" dirty="0">
                <a:solidFill>
                  <a:schemeClr val="tx1"/>
                </a:solidFill>
                <a:latin typeface="DM Mono" panose="020B0509040201040103" pitchFamily="49" charset="77"/>
              </a:rPr>
              <a:t>,</a:t>
            </a:r>
          </a:p>
          <a:p>
            <a:r>
              <a:rPr lang="en-US" sz="1600" dirty="0">
                <a:solidFill>
                  <a:schemeClr val="tx1"/>
                </a:solidFill>
                <a:latin typeface="DM Mono" panose="020B0509040201040103" pitchFamily="49" charset="77"/>
              </a:rPr>
              <a:t>    on=[</a:t>
            </a:r>
            <a:r>
              <a:rPr lang="en-US" sz="1600" dirty="0">
                <a:solidFill>
                  <a:schemeClr val="accent6">
                    <a:lumMod val="50000"/>
                  </a:schemeClr>
                </a:solidFill>
                <a:latin typeface="DM Mono" panose="020B0509040201040103" pitchFamily="49" charset="77"/>
              </a:rPr>
              <a:t>”</a:t>
            </a:r>
            <a:r>
              <a:rPr lang="en-US" sz="1600" dirty="0" err="1">
                <a:solidFill>
                  <a:schemeClr val="accent6">
                    <a:lumMod val="50000"/>
                  </a:schemeClr>
                </a:solidFill>
                <a:latin typeface="DM Mono" panose="020B0509040201040103" pitchFamily="49" charset="77"/>
              </a:rPr>
              <a:t>user_id</a:t>
            </a:r>
            <a:r>
              <a:rPr lang="en-US" sz="1600" dirty="0">
                <a:solidFill>
                  <a:schemeClr val="accent6">
                    <a:lumMod val="50000"/>
                  </a:schemeClr>
                </a:solidFill>
                <a:latin typeface="DM Mono" panose="020B0509040201040103" pitchFamily="49" charset="77"/>
              </a:rPr>
              <a:t>”, “</a:t>
            </a:r>
            <a:r>
              <a:rPr lang="en-US" sz="1600" dirty="0" err="1">
                <a:solidFill>
                  <a:schemeClr val="accent6">
                    <a:lumMod val="50000"/>
                  </a:schemeClr>
                </a:solidFill>
                <a:latin typeface="DM Mono" panose="020B0509040201040103" pitchFamily="49" charset="77"/>
              </a:rPr>
              <a:t>business_id</a:t>
            </a:r>
            <a:r>
              <a:rPr lang="en-US" sz="1600" dirty="0">
                <a:solidFill>
                  <a:schemeClr val="accent6">
                    <a:lumMod val="50000"/>
                  </a:schemeClr>
                </a:solidFill>
                <a:latin typeface="DM Mono" panose="020B0509040201040103" pitchFamily="49" charset="77"/>
              </a:rPr>
              <a:t>”, “date”</a:t>
            </a:r>
            <a:r>
              <a:rPr lang="en-US" sz="1600" dirty="0">
                <a:solidFill>
                  <a:schemeClr val="tx1"/>
                </a:solidFill>
                <a:latin typeface="DM Mono" panose="020B0509040201040103" pitchFamily="49" charset="77"/>
              </a:rPr>
              <a:t>]</a:t>
            </a:r>
          </a:p>
          <a:p>
            <a:r>
              <a:rPr lang="en-US" sz="1600" dirty="0">
                <a:solidFill>
                  <a:schemeClr val="tx1"/>
                </a:solidFill>
                <a:latin typeface="DM Mono" panose="020B0509040201040103" pitchFamily="49" charset="77"/>
              </a:rPr>
              <a:t>)</a:t>
            </a:r>
          </a:p>
        </p:txBody>
      </p:sp>
      <p:sp>
        <p:nvSpPr>
          <p:cNvPr id="38" name="Rectangle 37">
            <a:extLst>
              <a:ext uri="{FF2B5EF4-FFF2-40B4-BE49-F238E27FC236}">
                <a16:creationId xmlns:a16="http://schemas.microsoft.com/office/drawing/2014/main" id="{D1A15B8C-3C54-0FAA-43B6-6442F92EC9EB}"/>
              </a:ext>
            </a:extLst>
          </p:cNvPr>
          <p:cNvSpPr/>
          <p:nvPr/>
        </p:nvSpPr>
        <p:spPr>
          <a:xfrm>
            <a:off x="1331494" y="4780547"/>
            <a:ext cx="2126563" cy="301617"/>
          </a:xfrm>
          <a:prstGeom prst="rect">
            <a:avLst/>
          </a:prstGeom>
          <a:solidFill>
            <a:srgbClr val="FFFF00">
              <a:alpha val="40000"/>
            </a:srgbClr>
          </a:solidFill>
          <a:ln>
            <a:solidFill>
              <a:srgbClr val="FFFF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57228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animBg="1"/>
      <p:bldP spid="16" grpId="0" animBg="1"/>
      <p:bldP spid="17" grpId="0" animBg="1"/>
      <p:bldP spid="27" grpId="0"/>
      <p:bldP spid="37" grpId="0"/>
      <p:bldP spid="38"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F054AA-B018-1D67-9681-F361C34921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p:sp>
        <p:nvSpPr>
          <p:cNvPr id="7" name="TextBox 6">
            <a:extLst>
              <a:ext uri="{FF2B5EF4-FFF2-40B4-BE49-F238E27FC236}">
                <a16:creationId xmlns:a16="http://schemas.microsoft.com/office/drawing/2014/main" id="{0D006A4B-7142-F9E2-EA9F-E6719CC9453A}"/>
              </a:ext>
            </a:extLst>
          </p:cNvPr>
          <p:cNvSpPr txBox="1"/>
          <p:nvPr/>
        </p:nvSpPr>
        <p:spPr>
          <a:xfrm>
            <a:off x="828675" y="942975"/>
            <a:ext cx="2414588" cy="307777"/>
          </a:xfrm>
          <a:prstGeom prst="rect">
            <a:avLst/>
          </a:prstGeom>
          <a:noFill/>
        </p:spPr>
        <p:txBody>
          <a:bodyPr wrap="square" rtlCol="0">
            <a:spAutoFit/>
          </a:bodyPr>
          <a:lstStyle/>
          <a:p>
            <a:r>
              <a:rPr lang="en-US" dirty="0">
                <a:latin typeface="DM Mono" panose="020B0509040201040103" pitchFamily="49" charset="77"/>
              </a:rPr>
              <a:t>Left-Anti Join</a:t>
            </a:r>
          </a:p>
        </p:txBody>
      </p:sp>
      <p:sp>
        <p:nvSpPr>
          <p:cNvPr id="8" name="TextBox 7">
            <a:extLst>
              <a:ext uri="{FF2B5EF4-FFF2-40B4-BE49-F238E27FC236}">
                <a16:creationId xmlns:a16="http://schemas.microsoft.com/office/drawing/2014/main" id="{F644D05A-CE78-6530-8BB6-35F51C0D9C32}"/>
              </a:ext>
            </a:extLst>
          </p:cNvPr>
          <p:cNvSpPr txBox="1"/>
          <p:nvPr/>
        </p:nvSpPr>
        <p:spPr>
          <a:xfrm>
            <a:off x="6530975" y="953988"/>
            <a:ext cx="2414588" cy="307777"/>
          </a:xfrm>
          <a:prstGeom prst="rect">
            <a:avLst/>
          </a:prstGeom>
          <a:noFill/>
        </p:spPr>
        <p:txBody>
          <a:bodyPr wrap="square" rtlCol="0">
            <a:spAutoFit/>
          </a:bodyPr>
          <a:lstStyle/>
          <a:p>
            <a:r>
              <a:rPr lang="en-US" dirty="0">
                <a:latin typeface="DM Mono" panose="020B0509040201040103" pitchFamily="49" charset="77"/>
              </a:rPr>
              <a:t>Inner Join</a:t>
            </a:r>
          </a:p>
        </p:txBody>
      </p:sp>
      <p:sp>
        <p:nvSpPr>
          <p:cNvPr id="14" name="Freeform 13">
            <a:extLst>
              <a:ext uri="{FF2B5EF4-FFF2-40B4-BE49-F238E27FC236}">
                <a16:creationId xmlns:a16="http://schemas.microsoft.com/office/drawing/2014/main" id="{B27F89E4-C847-AAAB-17E5-706BE4407504}"/>
              </a:ext>
            </a:extLst>
          </p:cNvPr>
          <p:cNvSpPr/>
          <p:nvPr/>
        </p:nvSpPr>
        <p:spPr>
          <a:xfrm>
            <a:off x="2566988" y="2024666"/>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3" name="Freeform 12">
            <a:extLst>
              <a:ext uri="{FF2B5EF4-FFF2-40B4-BE49-F238E27FC236}">
                <a16:creationId xmlns:a16="http://schemas.microsoft.com/office/drawing/2014/main" id="{F84C1C9B-0D69-E18D-62DE-D12625877EFE}"/>
              </a:ext>
            </a:extLst>
          </p:cNvPr>
          <p:cNvSpPr/>
          <p:nvPr/>
        </p:nvSpPr>
        <p:spPr>
          <a:xfrm>
            <a:off x="1128713" y="1714500"/>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ysClr val="windowText" lastClr="000000"/>
                  </a:solidFill>
                </a:ln>
                <a:solidFill>
                  <a:schemeClr val="tx1"/>
                </a:solidFill>
                <a:latin typeface="DM Mono" panose="020B0509040201040103" pitchFamily="49" charset="77"/>
              </a:rPr>
              <a:t>Mobile </a:t>
            </a:r>
          </a:p>
          <a:p>
            <a:pPr algn="ctr"/>
            <a:r>
              <a:rPr lang="en-US" sz="1600" dirty="0">
                <a:ln>
                  <a:solidFill>
                    <a:sysClr val="windowText" lastClr="000000"/>
                  </a:solidFill>
                </a:ln>
                <a:solidFill>
                  <a:schemeClr val="tx1"/>
                </a:solidFill>
                <a:latin typeface="DM Mono" panose="020B0509040201040103" pitchFamily="49" charset="77"/>
              </a:rPr>
              <a:t>Reviews</a:t>
            </a:r>
          </a:p>
        </p:txBody>
      </p:sp>
      <p:sp>
        <p:nvSpPr>
          <p:cNvPr id="12" name="Freeform 11">
            <a:extLst>
              <a:ext uri="{FF2B5EF4-FFF2-40B4-BE49-F238E27FC236}">
                <a16:creationId xmlns:a16="http://schemas.microsoft.com/office/drawing/2014/main" id="{4E68BE65-FEA0-3199-A5E0-B6DEE3527479}"/>
              </a:ext>
            </a:extLst>
          </p:cNvPr>
          <p:cNvSpPr/>
          <p:nvPr/>
        </p:nvSpPr>
        <p:spPr>
          <a:xfrm>
            <a:off x="2826545" y="1714500"/>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15" name="Freeform 14">
            <a:extLst>
              <a:ext uri="{FF2B5EF4-FFF2-40B4-BE49-F238E27FC236}">
                <a16:creationId xmlns:a16="http://schemas.microsoft.com/office/drawing/2014/main" id="{EBC9BD7A-8571-B68E-63FA-430D3AF5B2A3}"/>
              </a:ext>
            </a:extLst>
          </p:cNvPr>
          <p:cNvSpPr/>
          <p:nvPr/>
        </p:nvSpPr>
        <p:spPr>
          <a:xfrm>
            <a:off x="8426450" y="2024666"/>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6" name="Freeform 15">
            <a:extLst>
              <a:ext uri="{FF2B5EF4-FFF2-40B4-BE49-F238E27FC236}">
                <a16:creationId xmlns:a16="http://schemas.microsoft.com/office/drawing/2014/main" id="{8BD1E8ED-AC4C-9966-59CB-6566BAC8B36E}"/>
              </a:ext>
            </a:extLst>
          </p:cNvPr>
          <p:cNvSpPr/>
          <p:nvPr/>
        </p:nvSpPr>
        <p:spPr>
          <a:xfrm>
            <a:off x="6988175" y="1714500"/>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ysClr val="windowText" lastClr="000000"/>
                  </a:solidFill>
                </a:ln>
                <a:solidFill>
                  <a:schemeClr val="tx1"/>
                </a:solidFill>
                <a:latin typeface="DM Mono" panose="020B0509040201040103" pitchFamily="49" charset="77"/>
              </a:rPr>
              <a:t>Mobile </a:t>
            </a:r>
          </a:p>
          <a:p>
            <a:pPr algn="ctr"/>
            <a:r>
              <a:rPr lang="en-US" sz="1600" dirty="0">
                <a:ln>
                  <a:solidFill>
                    <a:sysClr val="windowText" lastClr="000000"/>
                  </a:solidFill>
                </a:ln>
                <a:solidFill>
                  <a:schemeClr val="tx1"/>
                </a:solidFill>
                <a:latin typeface="DM Mono" panose="020B0509040201040103" pitchFamily="49" charset="77"/>
              </a:rPr>
              <a:t>Reviews</a:t>
            </a:r>
          </a:p>
        </p:txBody>
      </p:sp>
      <p:sp>
        <p:nvSpPr>
          <p:cNvPr id="17" name="Freeform 16">
            <a:extLst>
              <a:ext uri="{FF2B5EF4-FFF2-40B4-BE49-F238E27FC236}">
                <a16:creationId xmlns:a16="http://schemas.microsoft.com/office/drawing/2014/main" id="{0D6A53C9-8A4C-AA92-D109-3CD04801EDB5}"/>
              </a:ext>
            </a:extLst>
          </p:cNvPr>
          <p:cNvSpPr/>
          <p:nvPr/>
        </p:nvSpPr>
        <p:spPr>
          <a:xfrm>
            <a:off x="8686007" y="1714500"/>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18" name="5-Point Star 17">
            <a:extLst>
              <a:ext uri="{FF2B5EF4-FFF2-40B4-BE49-F238E27FC236}">
                <a16:creationId xmlns:a16="http://schemas.microsoft.com/office/drawing/2014/main" id="{7F53ADCF-53E7-F29C-3EF8-8EC02ECBCAD0}"/>
              </a:ext>
            </a:extLst>
          </p:cNvPr>
          <p:cNvSpPr/>
          <p:nvPr/>
        </p:nvSpPr>
        <p:spPr>
          <a:xfrm>
            <a:off x="1658750" y="3175364"/>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5-Point Star 18">
            <a:extLst>
              <a:ext uri="{FF2B5EF4-FFF2-40B4-BE49-F238E27FC236}">
                <a16:creationId xmlns:a16="http://schemas.microsoft.com/office/drawing/2014/main" id="{9359CBF8-D96E-A35C-6F0D-E284CDA36750}"/>
              </a:ext>
            </a:extLst>
          </p:cNvPr>
          <p:cNvSpPr/>
          <p:nvPr/>
        </p:nvSpPr>
        <p:spPr>
          <a:xfrm>
            <a:off x="2702305" y="2862471"/>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pic>
        <p:nvPicPr>
          <p:cNvPr id="21" name="Graphic 20" descr="Checkbox Checked with solid fill">
            <a:extLst>
              <a:ext uri="{FF2B5EF4-FFF2-40B4-BE49-F238E27FC236}">
                <a16:creationId xmlns:a16="http://schemas.microsoft.com/office/drawing/2014/main" id="{020934EB-2DC1-CA15-8DBD-81ADF46C2E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23743" y="2256402"/>
            <a:ext cx="462358" cy="462358"/>
          </a:xfrm>
          <a:prstGeom prst="rect">
            <a:avLst/>
          </a:prstGeom>
        </p:spPr>
      </p:pic>
      <p:pic>
        <p:nvPicPr>
          <p:cNvPr id="22" name="Graphic 21" descr="Checkbox Checked with solid fill">
            <a:extLst>
              <a:ext uri="{FF2B5EF4-FFF2-40B4-BE49-F238E27FC236}">
                <a16:creationId xmlns:a16="http://schemas.microsoft.com/office/drawing/2014/main" id="{F9013C90-9E11-B3D1-382D-5F5F73AC03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12415" y="3068424"/>
            <a:ext cx="462358" cy="462358"/>
          </a:xfrm>
          <a:prstGeom prst="rect">
            <a:avLst/>
          </a:prstGeom>
        </p:spPr>
      </p:pic>
      <p:sp>
        <p:nvSpPr>
          <p:cNvPr id="23" name="5-Point Star 22">
            <a:extLst>
              <a:ext uri="{FF2B5EF4-FFF2-40B4-BE49-F238E27FC236}">
                <a16:creationId xmlns:a16="http://schemas.microsoft.com/office/drawing/2014/main" id="{7DED7138-149D-346F-3995-D584E7220643}"/>
              </a:ext>
            </a:extLst>
          </p:cNvPr>
          <p:cNvSpPr/>
          <p:nvPr/>
        </p:nvSpPr>
        <p:spPr>
          <a:xfrm>
            <a:off x="7451563" y="3175364"/>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4" name="5-Point Star 23">
            <a:extLst>
              <a:ext uri="{FF2B5EF4-FFF2-40B4-BE49-F238E27FC236}">
                <a16:creationId xmlns:a16="http://schemas.microsoft.com/office/drawing/2014/main" id="{AEC02CDC-0F92-7EA9-F6B7-8EFAFB724136}"/>
              </a:ext>
            </a:extLst>
          </p:cNvPr>
          <p:cNvSpPr/>
          <p:nvPr/>
        </p:nvSpPr>
        <p:spPr>
          <a:xfrm>
            <a:off x="8561767" y="2862471"/>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pic>
        <p:nvPicPr>
          <p:cNvPr id="25" name="Graphic 24" descr="Checkbox Checked with solid fill">
            <a:extLst>
              <a:ext uri="{FF2B5EF4-FFF2-40B4-BE49-F238E27FC236}">
                <a16:creationId xmlns:a16="http://schemas.microsoft.com/office/drawing/2014/main" id="{26F132C0-BB30-DFC7-4244-0660895722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38480" y="2260490"/>
            <a:ext cx="462358" cy="462358"/>
          </a:xfrm>
          <a:prstGeom prst="rect">
            <a:avLst/>
          </a:prstGeom>
        </p:spPr>
      </p:pic>
      <p:pic>
        <p:nvPicPr>
          <p:cNvPr id="26" name="Graphic 25" descr="Checkbox Checked with solid fill">
            <a:extLst>
              <a:ext uri="{FF2B5EF4-FFF2-40B4-BE49-F238E27FC236}">
                <a16:creationId xmlns:a16="http://schemas.microsoft.com/office/drawing/2014/main" id="{2FD5F01C-5E17-06C7-337B-355EE9DB5B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02342" y="3110949"/>
            <a:ext cx="462358" cy="462358"/>
          </a:xfrm>
          <a:prstGeom prst="rect">
            <a:avLst/>
          </a:prstGeom>
        </p:spPr>
      </p:pic>
      <p:sp>
        <p:nvSpPr>
          <p:cNvPr id="27" name="TextBox 26">
            <a:extLst>
              <a:ext uri="{FF2B5EF4-FFF2-40B4-BE49-F238E27FC236}">
                <a16:creationId xmlns:a16="http://schemas.microsoft.com/office/drawing/2014/main" id="{0FEEB19A-EAE8-B1CD-3D5A-F13A7006FBAC}"/>
              </a:ext>
            </a:extLst>
          </p:cNvPr>
          <p:cNvSpPr txBox="1"/>
          <p:nvPr/>
        </p:nvSpPr>
        <p:spPr>
          <a:xfrm>
            <a:off x="1272209" y="3975652"/>
            <a:ext cx="3201517" cy="920380"/>
          </a:xfrm>
          <a:prstGeom prst="rect">
            <a:avLst/>
          </a:prstGeom>
          <a:noFill/>
        </p:spPr>
        <p:txBody>
          <a:bodyPr wrap="none" rtlCol="0">
            <a:spAutoFit/>
          </a:bodyPr>
          <a:lstStyle/>
          <a:p>
            <a:r>
              <a:rPr lang="en-US" sz="1600" dirty="0" err="1">
                <a:solidFill>
                  <a:schemeClr val="tx1"/>
                </a:solidFill>
                <a:latin typeface="DM Mono" panose="020B0509040201040103" pitchFamily="49" charset="77"/>
              </a:rPr>
              <a:t>num_checkins</a:t>
            </a:r>
            <a:r>
              <a:rPr lang="en-US" sz="1600" dirty="0">
                <a:solidFill>
                  <a:schemeClr val="tx1"/>
                </a:solidFill>
                <a:latin typeface="DM Mono" panose="020B0509040201040103" pitchFamily="49" charset="77"/>
              </a:rPr>
              <a:t>: 	 2</a:t>
            </a:r>
          </a:p>
          <a:p>
            <a:r>
              <a:rPr lang="en-US" sz="1600" dirty="0" err="1">
                <a:solidFill>
                  <a:schemeClr val="tx1"/>
                </a:solidFill>
                <a:latin typeface="DM Mono" panose="020B0509040201040103" pitchFamily="49" charset="77"/>
              </a:rPr>
              <a:t>num_reviews</a:t>
            </a:r>
            <a:r>
              <a:rPr lang="en-US" sz="1600" dirty="0">
                <a:solidFill>
                  <a:schemeClr val="tx1"/>
                </a:solidFill>
                <a:latin typeface="DM Mono" panose="020B0509040201040103" pitchFamily="49" charset="77"/>
              </a:rPr>
              <a:t>:	 2</a:t>
            </a:r>
          </a:p>
          <a:p>
            <a:pPr>
              <a:lnSpc>
                <a:spcPct val="150000"/>
              </a:lnSpc>
            </a:pPr>
            <a:r>
              <a:rPr lang="en-US" sz="1600" dirty="0" err="1">
                <a:solidFill>
                  <a:schemeClr val="tx1"/>
                </a:solidFill>
                <a:latin typeface="DM Mono" panose="020B0509040201040103" pitchFamily="49" charset="77"/>
              </a:rPr>
              <a:t>num_interactions</a:t>
            </a:r>
            <a:r>
              <a:rPr lang="en-US" sz="1600" dirty="0">
                <a:solidFill>
                  <a:schemeClr val="tx1"/>
                </a:solidFill>
                <a:latin typeface="DM Mono" panose="020B0509040201040103" pitchFamily="49" charset="77"/>
              </a:rPr>
              <a:t>:	 4</a:t>
            </a:r>
          </a:p>
        </p:txBody>
      </p:sp>
      <p:cxnSp>
        <p:nvCxnSpPr>
          <p:cNvPr id="29" name="Straight Connector 28">
            <a:extLst>
              <a:ext uri="{FF2B5EF4-FFF2-40B4-BE49-F238E27FC236}">
                <a16:creationId xmlns:a16="http://schemas.microsoft.com/office/drawing/2014/main" id="{17FDCE66-2B23-D44E-4BFC-D7C224AF403B}"/>
              </a:ext>
            </a:extLst>
          </p:cNvPr>
          <p:cNvCxnSpPr/>
          <p:nvPr/>
        </p:nvCxnSpPr>
        <p:spPr>
          <a:xfrm>
            <a:off x="1272209" y="4581939"/>
            <a:ext cx="2202847" cy="0"/>
          </a:xfrm>
          <a:prstGeom prst="line">
            <a:avLst/>
          </a:prstGeom>
        </p:spPr>
        <p:style>
          <a:lnRef idx="1">
            <a:schemeClr val="dk1"/>
          </a:lnRef>
          <a:fillRef idx="0">
            <a:schemeClr val="dk1"/>
          </a:fillRef>
          <a:effectRef idx="0">
            <a:schemeClr val="dk1"/>
          </a:effectRef>
          <a:fontRef idx="minor">
            <a:schemeClr val="tx1"/>
          </a:fontRef>
        </p:style>
      </p:cxnSp>
      <p:pic>
        <p:nvPicPr>
          <p:cNvPr id="31" name="Graphic 30" descr="Add with solid fill">
            <a:extLst>
              <a:ext uri="{FF2B5EF4-FFF2-40B4-BE49-F238E27FC236}">
                <a16:creationId xmlns:a16="http://schemas.microsoft.com/office/drawing/2014/main" id="{995C6242-020E-3DBA-1761-79714EE984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2982" y="4300111"/>
            <a:ext cx="271462" cy="271462"/>
          </a:xfrm>
          <a:prstGeom prst="rect">
            <a:avLst/>
          </a:prstGeom>
        </p:spPr>
      </p:pic>
      <p:sp>
        <p:nvSpPr>
          <p:cNvPr id="32" name="TextBox 31">
            <a:extLst>
              <a:ext uri="{FF2B5EF4-FFF2-40B4-BE49-F238E27FC236}">
                <a16:creationId xmlns:a16="http://schemas.microsoft.com/office/drawing/2014/main" id="{8098F823-BDB2-0AE9-527E-14526A3E8481}"/>
              </a:ext>
            </a:extLst>
          </p:cNvPr>
          <p:cNvSpPr txBox="1"/>
          <p:nvPr/>
        </p:nvSpPr>
        <p:spPr>
          <a:xfrm>
            <a:off x="7325026" y="3975652"/>
            <a:ext cx="3198311" cy="920380"/>
          </a:xfrm>
          <a:prstGeom prst="rect">
            <a:avLst/>
          </a:prstGeom>
          <a:noFill/>
        </p:spPr>
        <p:txBody>
          <a:bodyPr wrap="none" rtlCol="0">
            <a:spAutoFit/>
          </a:bodyPr>
          <a:lstStyle/>
          <a:p>
            <a:r>
              <a:rPr lang="en-US" sz="1600" dirty="0" err="1">
                <a:solidFill>
                  <a:schemeClr val="tx1"/>
                </a:solidFill>
                <a:latin typeface="DM Mono" panose="020B0509040201040103" pitchFamily="49" charset="77"/>
              </a:rPr>
              <a:t>num_checkins</a:t>
            </a:r>
            <a:r>
              <a:rPr lang="en-US" sz="1600" dirty="0">
                <a:solidFill>
                  <a:schemeClr val="tx1"/>
                </a:solidFill>
                <a:latin typeface="DM Mono" panose="020B0509040201040103" pitchFamily="49" charset="77"/>
              </a:rPr>
              <a:t>: 	 2</a:t>
            </a:r>
          </a:p>
          <a:p>
            <a:r>
              <a:rPr lang="en-US" sz="1600" dirty="0" err="1">
                <a:solidFill>
                  <a:schemeClr val="tx1"/>
                </a:solidFill>
                <a:latin typeface="DM Mono" panose="020B0509040201040103" pitchFamily="49" charset="77"/>
              </a:rPr>
              <a:t>num_reviews</a:t>
            </a:r>
            <a:r>
              <a:rPr lang="en-US" sz="1600" dirty="0">
                <a:solidFill>
                  <a:schemeClr val="tx1"/>
                </a:solidFill>
                <a:latin typeface="DM Mono" panose="020B0509040201040103" pitchFamily="49" charset="77"/>
              </a:rPr>
              <a:t>:	 1</a:t>
            </a:r>
          </a:p>
          <a:p>
            <a:pPr>
              <a:lnSpc>
                <a:spcPct val="150000"/>
              </a:lnSpc>
            </a:pPr>
            <a:r>
              <a:rPr lang="en-US" sz="1600" dirty="0" err="1">
                <a:solidFill>
                  <a:schemeClr val="tx1"/>
                </a:solidFill>
                <a:latin typeface="DM Mono" panose="020B0509040201040103" pitchFamily="49" charset="77"/>
              </a:rPr>
              <a:t>num_interactions</a:t>
            </a:r>
            <a:r>
              <a:rPr lang="en-US" sz="1600" dirty="0">
                <a:solidFill>
                  <a:schemeClr val="tx1"/>
                </a:solidFill>
                <a:latin typeface="DM Mono" panose="020B0509040201040103" pitchFamily="49" charset="77"/>
              </a:rPr>
              <a:t>:	 3</a:t>
            </a:r>
          </a:p>
        </p:txBody>
      </p:sp>
      <p:cxnSp>
        <p:nvCxnSpPr>
          <p:cNvPr id="33" name="Straight Connector 32">
            <a:extLst>
              <a:ext uri="{FF2B5EF4-FFF2-40B4-BE49-F238E27FC236}">
                <a16:creationId xmlns:a16="http://schemas.microsoft.com/office/drawing/2014/main" id="{951E22A2-BFD6-D5EF-3A12-9FF345E806E1}"/>
              </a:ext>
            </a:extLst>
          </p:cNvPr>
          <p:cNvCxnSpPr/>
          <p:nvPr/>
        </p:nvCxnSpPr>
        <p:spPr>
          <a:xfrm>
            <a:off x="7325026" y="4581939"/>
            <a:ext cx="2202847" cy="0"/>
          </a:xfrm>
          <a:prstGeom prst="line">
            <a:avLst/>
          </a:prstGeom>
        </p:spPr>
        <p:style>
          <a:lnRef idx="1">
            <a:schemeClr val="dk1"/>
          </a:lnRef>
          <a:fillRef idx="0">
            <a:schemeClr val="dk1"/>
          </a:fillRef>
          <a:effectRef idx="0">
            <a:schemeClr val="dk1"/>
          </a:effectRef>
          <a:fontRef idx="minor">
            <a:schemeClr val="tx1"/>
          </a:fontRef>
        </p:style>
      </p:cxnSp>
      <p:pic>
        <p:nvPicPr>
          <p:cNvPr id="34" name="Graphic 33" descr="Add with solid fill">
            <a:extLst>
              <a:ext uri="{FF2B5EF4-FFF2-40B4-BE49-F238E27FC236}">
                <a16:creationId xmlns:a16="http://schemas.microsoft.com/office/drawing/2014/main" id="{13D6F26D-D796-4A55-831D-4D5CED00DA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45799" y="4300111"/>
            <a:ext cx="271462" cy="271462"/>
          </a:xfrm>
          <a:prstGeom prst="rect">
            <a:avLst/>
          </a:prstGeom>
        </p:spPr>
      </p:pic>
      <p:sp>
        <p:nvSpPr>
          <p:cNvPr id="35" name="5-Point Star 34">
            <a:extLst>
              <a:ext uri="{FF2B5EF4-FFF2-40B4-BE49-F238E27FC236}">
                <a16:creationId xmlns:a16="http://schemas.microsoft.com/office/drawing/2014/main" id="{9687FCCD-4419-437E-A87E-E334232F73E5}"/>
              </a:ext>
            </a:extLst>
          </p:cNvPr>
          <p:cNvSpPr/>
          <p:nvPr/>
        </p:nvSpPr>
        <p:spPr>
          <a:xfrm>
            <a:off x="2238532" y="3178679"/>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6" name="5-Point Star 35">
            <a:extLst>
              <a:ext uri="{FF2B5EF4-FFF2-40B4-BE49-F238E27FC236}">
                <a16:creationId xmlns:a16="http://schemas.microsoft.com/office/drawing/2014/main" id="{2FEDEC51-5BAB-64CE-0EC8-144861B976FF}"/>
              </a:ext>
            </a:extLst>
          </p:cNvPr>
          <p:cNvSpPr/>
          <p:nvPr/>
        </p:nvSpPr>
        <p:spPr>
          <a:xfrm>
            <a:off x="8232450" y="3175364"/>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413967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 calcmode="lin" valueType="num">
                                      <p:cBhvr>
                                        <p:cTn id="9" dur="500" fill="hold"/>
                                        <p:tgtEl>
                                          <p:spTgt spid="18"/>
                                        </p:tgtEl>
                                        <p:attrNameLst>
                                          <p:attrName>style.rotation</p:attrName>
                                        </p:attrNameLst>
                                      </p:cBhvr>
                                      <p:tavLst>
                                        <p:tav tm="0">
                                          <p:val>
                                            <p:fltVal val="360"/>
                                          </p:val>
                                        </p:tav>
                                        <p:tav tm="100000">
                                          <p:val>
                                            <p:fltVal val="0"/>
                                          </p:val>
                                        </p:tav>
                                      </p:tavLst>
                                    </p:anim>
                                    <p:animEffect transition="in" filter="fade">
                                      <p:cBhvr>
                                        <p:cTn id="10" dur="500"/>
                                        <p:tgtEl>
                                          <p:spTgt spid="18"/>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 calcmode="lin" valueType="num">
                                      <p:cBhvr>
                                        <p:cTn id="15" dur="500" fill="hold"/>
                                        <p:tgtEl>
                                          <p:spTgt spid="23"/>
                                        </p:tgtEl>
                                        <p:attrNameLst>
                                          <p:attrName>style.rotation</p:attrName>
                                        </p:attrNameLst>
                                      </p:cBhvr>
                                      <p:tavLst>
                                        <p:tav tm="0">
                                          <p:val>
                                            <p:fltVal val="360"/>
                                          </p:val>
                                        </p:tav>
                                        <p:tav tm="100000">
                                          <p:val>
                                            <p:fltVal val="0"/>
                                          </p:val>
                                        </p:tav>
                                      </p:tavLst>
                                    </p:anim>
                                    <p:animEffect transition="in" filter="fade">
                                      <p:cBhvr>
                                        <p:cTn id="16" dur="500"/>
                                        <p:tgtEl>
                                          <p:spTgt spid="23"/>
                                        </p:tgtEl>
                                      </p:cBhvr>
                                    </p:animEffect>
                                  </p:childTnLst>
                                </p:cTn>
                              </p:par>
                            </p:childTnLst>
                          </p:cTn>
                        </p:par>
                        <p:par>
                          <p:cTn id="17" fill="hold">
                            <p:stCondLst>
                              <p:cond delay="500"/>
                            </p:stCondLst>
                            <p:childTnLst>
                              <p:par>
                                <p:cTn id="18" presetID="49" presetClass="entr" presetSubtype="0" decel="100000"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 calcmode="lin" valueType="num">
                                      <p:cBhvr>
                                        <p:cTn id="20" dur="500" fill="hold"/>
                                        <p:tgtEl>
                                          <p:spTgt spid="35"/>
                                        </p:tgtEl>
                                        <p:attrNameLst>
                                          <p:attrName>ppt_w</p:attrName>
                                        </p:attrNameLst>
                                      </p:cBhvr>
                                      <p:tavLst>
                                        <p:tav tm="0">
                                          <p:val>
                                            <p:fltVal val="0"/>
                                          </p:val>
                                        </p:tav>
                                        <p:tav tm="100000">
                                          <p:val>
                                            <p:strVal val="#ppt_w"/>
                                          </p:val>
                                        </p:tav>
                                      </p:tavLst>
                                    </p:anim>
                                    <p:anim calcmode="lin" valueType="num">
                                      <p:cBhvr>
                                        <p:cTn id="21" dur="500" fill="hold"/>
                                        <p:tgtEl>
                                          <p:spTgt spid="35"/>
                                        </p:tgtEl>
                                        <p:attrNameLst>
                                          <p:attrName>ppt_h</p:attrName>
                                        </p:attrNameLst>
                                      </p:cBhvr>
                                      <p:tavLst>
                                        <p:tav tm="0">
                                          <p:val>
                                            <p:fltVal val="0"/>
                                          </p:val>
                                        </p:tav>
                                        <p:tav tm="100000">
                                          <p:val>
                                            <p:strVal val="#ppt_h"/>
                                          </p:val>
                                        </p:tav>
                                      </p:tavLst>
                                    </p:anim>
                                    <p:anim calcmode="lin" valueType="num">
                                      <p:cBhvr>
                                        <p:cTn id="22" dur="500" fill="hold"/>
                                        <p:tgtEl>
                                          <p:spTgt spid="35"/>
                                        </p:tgtEl>
                                        <p:attrNameLst>
                                          <p:attrName>style.rotation</p:attrName>
                                        </p:attrNameLst>
                                      </p:cBhvr>
                                      <p:tavLst>
                                        <p:tav tm="0">
                                          <p:val>
                                            <p:fltVal val="360"/>
                                          </p:val>
                                        </p:tav>
                                        <p:tav tm="100000">
                                          <p:val>
                                            <p:fltVal val="0"/>
                                          </p:val>
                                        </p:tav>
                                      </p:tavLst>
                                    </p:anim>
                                    <p:animEffect transition="in" filter="fade">
                                      <p:cBhvr>
                                        <p:cTn id="23" dur="500"/>
                                        <p:tgtEl>
                                          <p:spTgt spid="35"/>
                                        </p:tgtEl>
                                      </p:cBhvr>
                                    </p:animEffect>
                                  </p:childTnLst>
                                </p:cTn>
                              </p:par>
                              <p:par>
                                <p:cTn id="24" presetID="49" presetClass="entr" presetSubtype="0" decel="100000" fill="hold" grpId="0" nodeType="withEffect">
                                  <p:stCondLst>
                                    <p:cond delay="0"/>
                                  </p:stCondLst>
                                  <p:childTnLst>
                                    <p:set>
                                      <p:cBhvr>
                                        <p:cTn id="25" dur="1" fill="hold">
                                          <p:stCondLst>
                                            <p:cond delay="0"/>
                                          </p:stCondLst>
                                        </p:cTn>
                                        <p:tgtEl>
                                          <p:spTgt spid="36"/>
                                        </p:tgtEl>
                                        <p:attrNameLst>
                                          <p:attrName>style.visibility</p:attrName>
                                        </p:attrNameLst>
                                      </p:cBhvr>
                                      <p:to>
                                        <p:strVal val="visible"/>
                                      </p:to>
                                    </p:set>
                                    <p:anim calcmode="lin" valueType="num">
                                      <p:cBhvr>
                                        <p:cTn id="26" dur="500" fill="hold"/>
                                        <p:tgtEl>
                                          <p:spTgt spid="36"/>
                                        </p:tgtEl>
                                        <p:attrNameLst>
                                          <p:attrName>ppt_w</p:attrName>
                                        </p:attrNameLst>
                                      </p:cBhvr>
                                      <p:tavLst>
                                        <p:tav tm="0">
                                          <p:val>
                                            <p:fltVal val="0"/>
                                          </p:val>
                                        </p:tav>
                                        <p:tav tm="100000">
                                          <p:val>
                                            <p:strVal val="#ppt_w"/>
                                          </p:val>
                                        </p:tav>
                                      </p:tavLst>
                                    </p:anim>
                                    <p:anim calcmode="lin" valueType="num">
                                      <p:cBhvr>
                                        <p:cTn id="27" dur="500" fill="hold"/>
                                        <p:tgtEl>
                                          <p:spTgt spid="36"/>
                                        </p:tgtEl>
                                        <p:attrNameLst>
                                          <p:attrName>ppt_h</p:attrName>
                                        </p:attrNameLst>
                                      </p:cBhvr>
                                      <p:tavLst>
                                        <p:tav tm="0">
                                          <p:val>
                                            <p:fltVal val="0"/>
                                          </p:val>
                                        </p:tav>
                                        <p:tav tm="100000">
                                          <p:val>
                                            <p:strVal val="#ppt_h"/>
                                          </p:val>
                                        </p:tav>
                                      </p:tavLst>
                                    </p:anim>
                                    <p:anim calcmode="lin" valueType="num">
                                      <p:cBhvr>
                                        <p:cTn id="28" dur="500" fill="hold"/>
                                        <p:tgtEl>
                                          <p:spTgt spid="36"/>
                                        </p:tgtEl>
                                        <p:attrNameLst>
                                          <p:attrName>style.rotation</p:attrName>
                                        </p:attrNameLst>
                                      </p:cBhvr>
                                      <p:tavLst>
                                        <p:tav tm="0">
                                          <p:val>
                                            <p:fltVal val="360"/>
                                          </p:val>
                                        </p:tav>
                                        <p:tav tm="100000">
                                          <p:val>
                                            <p:fltVal val="0"/>
                                          </p:val>
                                        </p:tav>
                                      </p:tavLst>
                                    </p:anim>
                                    <p:animEffect transition="in" filter="fade">
                                      <p:cBhvr>
                                        <p:cTn id="29" dur="500"/>
                                        <p:tgtEl>
                                          <p:spTgt spid="36"/>
                                        </p:tgtEl>
                                      </p:cBhvr>
                                    </p:animEffect>
                                  </p:childTnLst>
                                </p:cTn>
                              </p:par>
                            </p:childTnLst>
                          </p:cTn>
                        </p:par>
                        <p:par>
                          <p:cTn id="30" fill="hold">
                            <p:stCondLst>
                              <p:cond delay="1000"/>
                            </p:stCondLst>
                            <p:childTnLst>
                              <p:par>
                                <p:cTn id="31" presetID="49" presetClass="entr" presetSubtype="0" decel="10000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fltVal val="0"/>
                                          </p:val>
                                        </p:tav>
                                        <p:tav tm="100000">
                                          <p:val>
                                            <p:strVal val="#ppt_h"/>
                                          </p:val>
                                        </p:tav>
                                      </p:tavLst>
                                    </p:anim>
                                    <p:anim calcmode="lin" valueType="num">
                                      <p:cBhvr>
                                        <p:cTn id="35" dur="500" fill="hold"/>
                                        <p:tgtEl>
                                          <p:spTgt spid="19"/>
                                        </p:tgtEl>
                                        <p:attrNameLst>
                                          <p:attrName>style.rotation</p:attrName>
                                        </p:attrNameLst>
                                      </p:cBhvr>
                                      <p:tavLst>
                                        <p:tav tm="0">
                                          <p:val>
                                            <p:fltVal val="360"/>
                                          </p:val>
                                        </p:tav>
                                        <p:tav tm="100000">
                                          <p:val>
                                            <p:fltVal val="0"/>
                                          </p:val>
                                        </p:tav>
                                      </p:tavLst>
                                    </p:anim>
                                    <p:animEffect transition="in" filter="fade">
                                      <p:cBhvr>
                                        <p:cTn id="36" dur="500"/>
                                        <p:tgtEl>
                                          <p:spTgt spid="19"/>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p:cTn id="39" dur="500" fill="hold"/>
                                        <p:tgtEl>
                                          <p:spTgt spid="24"/>
                                        </p:tgtEl>
                                        <p:attrNameLst>
                                          <p:attrName>ppt_w</p:attrName>
                                        </p:attrNameLst>
                                      </p:cBhvr>
                                      <p:tavLst>
                                        <p:tav tm="0">
                                          <p:val>
                                            <p:fltVal val="0"/>
                                          </p:val>
                                        </p:tav>
                                        <p:tav tm="100000">
                                          <p:val>
                                            <p:strVal val="#ppt_w"/>
                                          </p:val>
                                        </p:tav>
                                      </p:tavLst>
                                    </p:anim>
                                    <p:anim calcmode="lin" valueType="num">
                                      <p:cBhvr>
                                        <p:cTn id="40" dur="500" fill="hold"/>
                                        <p:tgtEl>
                                          <p:spTgt spid="24"/>
                                        </p:tgtEl>
                                        <p:attrNameLst>
                                          <p:attrName>ppt_h</p:attrName>
                                        </p:attrNameLst>
                                      </p:cBhvr>
                                      <p:tavLst>
                                        <p:tav tm="0">
                                          <p:val>
                                            <p:fltVal val="0"/>
                                          </p:val>
                                        </p:tav>
                                        <p:tav tm="100000">
                                          <p:val>
                                            <p:strVal val="#ppt_h"/>
                                          </p:val>
                                        </p:tav>
                                      </p:tavLst>
                                    </p:anim>
                                    <p:anim calcmode="lin" valueType="num">
                                      <p:cBhvr>
                                        <p:cTn id="41" dur="500" fill="hold"/>
                                        <p:tgtEl>
                                          <p:spTgt spid="24"/>
                                        </p:tgtEl>
                                        <p:attrNameLst>
                                          <p:attrName>style.rotation</p:attrName>
                                        </p:attrNameLst>
                                      </p:cBhvr>
                                      <p:tavLst>
                                        <p:tav tm="0">
                                          <p:val>
                                            <p:fltVal val="360"/>
                                          </p:val>
                                        </p:tav>
                                        <p:tav tm="100000">
                                          <p:val>
                                            <p:fltVal val="0"/>
                                          </p:val>
                                        </p:tav>
                                      </p:tavLst>
                                    </p:anim>
                                    <p:animEffect transition="in" filter="fade">
                                      <p:cBhvr>
                                        <p:cTn id="42" dur="500"/>
                                        <p:tgtEl>
                                          <p:spTgt spid="24"/>
                                        </p:tgtEl>
                                      </p:cBhvr>
                                    </p:animEffect>
                                  </p:childTnLst>
                                </p:cTn>
                              </p:par>
                            </p:childTnLst>
                          </p:cTn>
                        </p:par>
                        <p:par>
                          <p:cTn id="43" fill="hold">
                            <p:stCondLst>
                              <p:cond delay="1500"/>
                            </p:stCondLst>
                            <p:childTnLst>
                              <p:par>
                                <p:cTn id="44" presetID="49" presetClass="entr" presetSubtype="0" decel="100000" fill="hold" nodeType="afterEffect">
                                  <p:stCondLst>
                                    <p:cond delay="0"/>
                                  </p:stCondLst>
                                  <p:childTnLst>
                                    <p:set>
                                      <p:cBhvr>
                                        <p:cTn id="45" dur="1" fill="hold">
                                          <p:stCondLst>
                                            <p:cond delay="0"/>
                                          </p:stCondLst>
                                        </p:cTn>
                                        <p:tgtEl>
                                          <p:spTgt spid="21"/>
                                        </p:tgtEl>
                                        <p:attrNameLst>
                                          <p:attrName>style.visibility</p:attrName>
                                        </p:attrNameLst>
                                      </p:cBhvr>
                                      <p:to>
                                        <p:strVal val="visible"/>
                                      </p:to>
                                    </p:set>
                                    <p:anim calcmode="lin" valueType="num">
                                      <p:cBhvr>
                                        <p:cTn id="46" dur="500" fill="hold"/>
                                        <p:tgtEl>
                                          <p:spTgt spid="21"/>
                                        </p:tgtEl>
                                        <p:attrNameLst>
                                          <p:attrName>ppt_w</p:attrName>
                                        </p:attrNameLst>
                                      </p:cBhvr>
                                      <p:tavLst>
                                        <p:tav tm="0">
                                          <p:val>
                                            <p:fltVal val="0"/>
                                          </p:val>
                                        </p:tav>
                                        <p:tav tm="100000">
                                          <p:val>
                                            <p:strVal val="#ppt_w"/>
                                          </p:val>
                                        </p:tav>
                                      </p:tavLst>
                                    </p:anim>
                                    <p:anim calcmode="lin" valueType="num">
                                      <p:cBhvr>
                                        <p:cTn id="47" dur="500" fill="hold"/>
                                        <p:tgtEl>
                                          <p:spTgt spid="21"/>
                                        </p:tgtEl>
                                        <p:attrNameLst>
                                          <p:attrName>ppt_h</p:attrName>
                                        </p:attrNameLst>
                                      </p:cBhvr>
                                      <p:tavLst>
                                        <p:tav tm="0">
                                          <p:val>
                                            <p:fltVal val="0"/>
                                          </p:val>
                                        </p:tav>
                                        <p:tav tm="100000">
                                          <p:val>
                                            <p:strVal val="#ppt_h"/>
                                          </p:val>
                                        </p:tav>
                                      </p:tavLst>
                                    </p:anim>
                                    <p:anim calcmode="lin" valueType="num">
                                      <p:cBhvr>
                                        <p:cTn id="48" dur="500" fill="hold"/>
                                        <p:tgtEl>
                                          <p:spTgt spid="21"/>
                                        </p:tgtEl>
                                        <p:attrNameLst>
                                          <p:attrName>style.rotation</p:attrName>
                                        </p:attrNameLst>
                                      </p:cBhvr>
                                      <p:tavLst>
                                        <p:tav tm="0">
                                          <p:val>
                                            <p:fltVal val="360"/>
                                          </p:val>
                                        </p:tav>
                                        <p:tav tm="100000">
                                          <p:val>
                                            <p:fltVal val="0"/>
                                          </p:val>
                                        </p:tav>
                                      </p:tavLst>
                                    </p:anim>
                                    <p:animEffect transition="in" filter="fade">
                                      <p:cBhvr>
                                        <p:cTn id="49" dur="500"/>
                                        <p:tgtEl>
                                          <p:spTgt spid="21"/>
                                        </p:tgtEl>
                                      </p:cBhvr>
                                    </p:animEffect>
                                  </p:childTnLst>
                                </p:cTn>
                              </p:par>
                              <p:par>
                                <p:cTn id="50" presetID="49" presetClass="entr" presetSubtype="0" decel="100000"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 calcmode="lin" valueType="num">
                                      <p:cBhvr>
                                        <p:cTn id="52" dur="500" fill="hold"/>
                                        <p:tgtEl>
                                          <p:spTgt spid="25"/>
                                        </p:tgtEl>
                                        <p:attrNameLst>
                                          <p:attrName>ppt_w</p:attrName>
                                        </p:attrNameLst>
                                      </p:cBhvr>
                                      <p:tavLst>
                                        <p:tav tm="0">
                                          <p:val>
                                            <p:fltVal val="0"/>
                                          </p:val>
                                        </p:tav>
                                        <p:tav tm="100000">
                                          <p:val>
                                            <p:strVal val="#ppt_w"/>
                                          </p:val>
                                        </p:tav>
                                      </p:tavLst>
                                    </p:anim>
                                    <p:anim calcmode="lin" valueType="num">
                                      <p:cBhvr>
                                        <p:cTn id="53" dur="500" fill="hold"/>
                                        <p:tgtEl>
                                          <p:spTgt spid="25"/>
                                        </p:tgtEl>
                                        <p:attrNameLst>
                                          <p:attrName>ppt_h</p:attrName>
                                        </p:attrNameLst>
                                      </p:cBhvr>
                                      <p:tavLst>
                                        <p:tav tm="0">
                                          <p:val>
                                            <p:fltVal val="0"/>
                                          </p:val>
                                        </p:tav>
                                        <p:tav tm="100000">
                                          <p:val>
                                            <p:strVal val="#ppt_h"/>
                                          </p:val>
                                        </p:tav>
                                      </p:tavLst>
                                    </p:anim>
                                    <p:anim calcmode="lin" valueType="num">
                                      <p:cBhvr>
                                        <p:cTn id="54" dur="500" fill="hold"/>
                                        <p:tgtEl>
                                          <p:spTgt spid="25"/>
                                        </p:tgtEl>
                                        <p:attrNameLst>
                                          <p:attrName>style.rotation</p:attrName>
                                        </p:attrNameLst>
                                      </p:cBhvr>
                                      <p:tavLst>
                                        <p:tav tm="0">
                                          <p:val>
                                            <p:fltVal val="360"/>
                                          </p:val>
                                        </p:tav>
                                        <p:tav tm="100000">
                                          <p:val>
                                            <p:fltVal val="0"/>
                                          </p:val>
                                        </p:tav>
                                      </p:tavLst>
                                    </p:anim>
                                    <p:animEffect transition="in" filter="fade">
                                      <p:cBhvr>
                                        <p:cTn id="55" dur="500"/>
                                        <p:tgtEl>
                                          <p:spTgt spid="25"/>
                                        </p:tgtEl>
                                      </p:cBhvr>
                                    </p:animEffect>
                                  </p:childTnLst>
                                </p:cTn>
                              </p:par>
                            </p:childTnLst>
                          </p:cTn>
                        </p:par>
                        <p:par>
                          <p:cTn id="56" fill="hold">
                            <p:stCondLst>
                              <p:cond delay="2000"/>
                            </p:stCondLst>
                            <p:childTnLst>
                              <p:par>
                                <p:cTn id="57" presetID="49" presetClass="entr" presetSubtype="0" decel="100000" fill="hold" nodeType="after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p:cTn id="59" dur="500" fill="hold"/>
                                        <p:tgtEl>
                                          <p:spTgt spid="22"/>
                                        </p:tgtEl>
                                        <p:attrNameLst>
                                          <p:attrName>ppt_w</p:attrName>
                                        </p:attrNameLst>
                                      </p:cBhvr>
                                      <p:tavLst>
                                        <p:tav tm="0">
                                          <p:val>
                                            <p:fltVal val="0"/>
                                          </p:val>
                                        </p:tav>
                                        <p:tav tm="100000">
                                          <p:val>
                                            <p:strVal val="#ppt_w"/>
                                          </p:val>
                                        </p:tav>
                                      </p:tavLst>
                                    </p:anim>
                                    <p:anim calcmode="lin" valueType="num">
                                      <p:cBhvr>
                                        <p:cTn id="60" dur="500" fill="hold"/>
                                        <p:tgtEl>
                                          <p:spTgt spid="22"/>
                                        </p:tgtEl>
                                        <p:attrNameLst>
                                          <p:attrName>ppt_h</p:attrName>
                                        </p:attrNameLst>
                                      </p:cBhvr>
                                      <p:tavLst>
                                        <p:tav tm="0">
                                          <p:val>
                                            <p:fltVal val="0"/>
                                          </p:val>
                                        </p:tav>
                                        <p:tav tm="100000">
                                          <p:val>
                                            <p:strVal val="#ppt_h"/>
                                          </p:val>
                                        </p:tav>
                                      </p:tavLst>
                                    </p:anim>
                                    <p:anim calcmode="lin" valueType="num">
                                      <p:cBhvr>
                                        <p:cTn id="61" dur="500" fill="hold"/>
                                        <p:tgtEl>
                                          <p:spTgt spid="22"/>
                                        </p:tgtEl>
                                        <p:attrNameLst>
                                          <p:attrName>style.rotation</p:attrName>
                                        </p:attrNameLst>
                                      </p:cBhvr>
                                      <p:tavLst>
                                        <p:tav tm="0">
                                          <p:val>
                                            <p:fltVal val="360"/>
                                          </p:val>
                                        </p:tav>
                                        <p:tav tm="100000">
                                          <p:val>
                                            <p:fltVal val="0"/>
                                          </p:val>
                                        </p:tav>
                                      </p:tavLst>
                                    </p:anim>
                                    <p:animEffect transition="in" filter="fade">
                                      <p:cBhvr>
                                        <p:cTn id="62" dur="500"/>
                                        <p:tgtEl>
                                          <p:spTgt spid="22"/>
                                        </p:tgtEl>
                                      </p:cBhvr>
                                    </p:animEffect>
                                  </p:childTnLst>
                                </p:cTn>
                              </p:par>
                              <p:par>
                                <p:cTn id="63" presetID="49" presetClass="entr" presetSubtype="0" decel="10000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anim calcmode="lin" valueType="num">
                                      <p:cBhvr>
                                        <p:cTn id="65" dur="500" fill="hold"/>
                                        <p:tgtEl>
                                          <p:spTgt spid="26"/>
                                        </p:tgtEl>
                                        <p:attrNameLst>
                                          <p:attrName>ppt_w</p:attrName>
                                        </p:attrNameLst>
                                      </p:cBhvr>
                                      <p:tavLst>
                                        <p:tav tm="0">
                                          <p:val>
                                            <p:fltVal val="0"/>
                                          </p:val>
                                        </p:tav>
                                        <p:tav tm="100000">
                                          <p:val>
                                            <p:strVal val="#ppt_w"/>
                                          </p:val>
                                        </p:tav>
                                      </p:tavLst>
                                    </p:anim>
                                    <p:anim calcmode="lin" valueType="num">
                                      <p:cBhvr>
                                        <p:cTn id="66" dur="500" fill="hold"/>
                                        <p:tgtEl>
                                          <p:spTgt spid="26"/>
                                        </p:tgtEl>
                                        <p:attrNameLst>
                                          <p:attrName>ppt_h</p:attrName>
                                        </p:attrNameLst>
                                      </p:cBhvr>
                                      <p:tavLst>
                                        <p:tav tm="0">
                                          <p:val>
                                            <p:fltVal val="0"/>
                                          </p:val>
                                        </p:tav>
                                        <p:tav tm="100000">
                                          <p:val>
                                            <p:strVal val="#ppt_h"/>
                                          </p:val>
                                        </p:tav>
                                      </p:tavLst>
                                    </p:anim>
                                    <p:anim calcmode="lin" valueType="num">
                                      <p:cBhvr>
                                        <p:cTn id="67" dur="500" fill="hold"/>
                                        <p:tgtEl>
                                          <p:spTgt spid="26"/>
                                        </p:tgtEl>
                                        <p:attrNameLst>
                                          <p:attrName>style.rotation</p:attrName>
                                        </p:attrNameLst>
                                      </p:cBhvr>
                                      <p:tavLst>
                                        <p:tav tm="0">
                                          <p:val>
                                            <p:fltVal val="360"/>
                                          </p:val>
                                        </p:tav>
                                        <p:tav tm="100000">
                                          <p:val>
                                            <p:fltVal val="0"/>
                                          </p:val>
                                        </p:tav>
                                      </p:tavLst>
                                    </p:anim>
                                    <p:animEffect transition="in" filter="fade">
                                      <p:cBhvr>
                                        <p:cTn id="68" dur="500"/>
                                        <p:tgtEl>
                                          <p:spTgt spid="26"/>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6" presetClass="emph" presetSubtype="0" fill="hold" nodeType="clickEffect">
                                  <p:stCondLst>
                                    <p:cond delay="0"/>
                                  </p:stCondLst>
                                  <p:childTnLst>
                                    <p:animEffect transition="out" filter="fade">
                                      <p:cBhvr>
                                        <p:cTn id="88" dur="500" tmFilter="0, 0; .2, .5; .8, .5; 1, 0"/>
                                        <p:tgtEl>
                                          <p:spTgt spid="21"/>
                                        </p:tgtEl>
                                      </p:cBhvr>
                                    </p:animEffect>
                                    <p:animScale>
                                      <p:cBhvr>
                                        <p:cTn id="89" dur="250" autoRev="1" fill="hold"/>
                                        <p:tgtEl>
                                          <p:spTgt spid="21"/>
                                        </p:tgtEl>
                                      </p:cBhvr>
                                      <p:by x="105000" y="105000"/>
                                    </p:animScale>
                                  </p:childTnLst>
                                </p:cTn>
                              </p:par>
                              <p:par>
                                <p:cTn id="90" presetID="26" presetClass="emph" presetSubtype="0" fill="hold" nodeType="withEffect">
                                  <p:stCondLst>
                                    <p:cond delay="0"/>
                                  </p:stCondLst>
                                  <p:childTnLst>
                                    <p:animEffect transition="out" filter="fade">
                                      <p:cBhvr>
                                        <p:cTn id="91" dur="500" tmFilter="0, 0; .2, .5; .8, .5; 1, 0"/>
                                        <p:tgtEl>
                                          <p:spTgt spid="22"/>
                                        </p:tgtEl>
                                      </p:cBhvr>
                                    </p:animEffect>
                                    <p:animScale>
                                      <p:cBhvr>
                                        <p:cTn id="92" dur="250" autoRev="1" fill="hold"/>
                                        <p:tgtEl>
                                          <p:spTgt spid="22"/>
                                        </p:tgtEl>
                                      </p:cBhvr>
                                      <p:by x="105000" y="105000"/>
                                    </p:animScale>
                                  </p:childTnLst>
                                </p:cTn>
                              </p:par>
                              <p:par>
                                <p:cTn id="93" presetID="26" presetClass="emph" presetSubtype="0" fill="hold" grpId="1" nodeType="withEffect">
                                  <p:stCondLst>
                                    <p:cond delay="0"/>
                                  </p:stCondLst>
                                  <p:childTnLst>
                                    <p:animEffect transition="out" filter="fade">
                                      <p:cBhvr>
                                        <p:cTn id="94" dur="500" tmFilter="0, 0; .2, .5; .8, .5; 1, 0"/>
                                        <p:tgtEl>
                                          <p:spTgt spid="35"/>
                                        </p:tgtEl>
                                      </p:cBhvr>
                                    </p:animEffect>
                                    <p:animScale>
                                      <p:cBhvr>
                                        <p:cTn id="95" dur="250" autoRev="1" fill="hold"/>
                                        <p:tgtEl>
                                          <p:spTgt spid="35"/>
                                        </p:tgtEl>
                                      </p:cBhvr>
                                      <p:by x="105000" y="105000"/>
                                    </p:animScale>
                                  </p:childTnLst>
                                </p:cTn>
                              </p:par>
                              <p:par>
                                <p:cTn id="96" presetID="26" presetClass="emph" presetSubtype="0" fill="hold" grpId="1" nodeType="withEffect">
                                  <p:stCondLst>
                                    <p:cond delay="0"/>
                                  </p:stCondLst>
                                  <p:childTnLst>
                                    <p:animEffect transition="out" filter="fade">
                                      <p:cBhvr>
                                        <p:cTn id="97" dur="500" tmFilter="0, 0; .2, .5; .8, .5; 1, 0"/>
                                        <p:tgtEl>
                                          <p:spTgt spid="18"/>
                                        </p:tgtEl>
                                      </p:cBhvr>
                                    </p:animEffect>
                                    <p:animScale>
                                      <p:cBhvr>
                                        <p:cTn id="98" dur="250" autoRev="1" fill="hold"/>
                                        <p:tgtEl>
                                          <p:spTgt spid="18"/>
                                        </p:tgtEl>
                                      </p:cBhvr>
                                      <p:by x="105000" y="105000"/>
                                    </p:animScale>
                                  </p:childTnLst>
                                </p:cTn>
                              </p:par>
                            </p:childTnLst>
                          </p:cTn>
                        </p:par>
                      </p:childTnLst>
                    </p:cTn>
                  </p:par>
                  <p:par>
                    <p:cTn id="99" fill="hold">
                      <p:stCondLst>
                        <p:cond delay="indefinite"/>
                      </p:stCondLst>
                      <p:childTnLst>
                        <p:par>
                          <p:cTn id="100" fill="hold">
                            <p:stCondLst>
                              <p:cond delay="0"/>
                            </p:stCondLst>
                            <p:childTnLst>
                              <p:par>
                                <p:cTn id="101" presetID="26" presetClass="emph" presetSubtype="0" fill="hold" nodeType="clickEffect">
                                  <p:stCondLst>
                                    <p:cond delay="0"/>
                                  </p:stCondLst>
                                  <p:childTnLst>
                                    <p:animEffect transition="out" filter="fade">
                                      <p:cBhvr>
                                        <p:cTn id="102" dur="500" tmFilter="0, 0; .2, .5; .8, .5; 1, 0"/>
                                        <p:tgtEl>
                                          <p:spTgt spid="25"/>
                                        </p:tgtEl>
                                      </p:cBhvr>
                                    </p:animEffect>
                                    <p:animScale>
                                      <p:cBhvr>
                                        <p:cTn id="103" dur="250" autoRev="1" fill="hold"/>
                                        <p:tgtEl>
                                          <p:spTgt spid="25"/>
                                        </p:tgtEl>
                                      </p:cBhvr>
                                      <p:by x="105000" y="105000"/>
                                    </p:animScale>
                                  </p:childTnLst>
                                </p:cTn>
                              </p:par>
                              <p:par>
                                <p:cTn id="104" presetID="26" presetClass="emph" presetSubtype="0" fill="hold" nodeType="withEffect">
                                  <p:stCondLst>
                                    <p:cond delay="0"/>
                                  </p:stCondLst>
                                  <p:childTnLst>
                                    <p:animEffect transition="out" filter="fade">
                                      <p:cBhvr>
                                        <p:cTn id="105" dur="500" tmFilter="0, 0; .2, .5; .8, .5; 1, 0"/>
                                        <p:tgtEl>
                                          <p:spTgt spid="26"/>
                                        </p:tgtEl>
                                      </p:cBhvr>
                                    </p:animEffect>
                                    <p:animScale>
                                      <p:cBhvr>
                                        <p:cTn id="106" dur="250" autoRev="1" fill="hold"/>
                                        <p:tgtEl>
                                          <p:spTgt spid="26"/>
                                        </p:tgtEl>
                                      </p:cBhvr>
                                      <p:by x="105000" y="105000"/>
                                    </p:animScale>
                                  </p:childTnLst>
                                </p:cTn>
                              </p:par>
                            </p:childTnLst>
                          </p:cTn>
                        </p:par>
                      </p:childTnLst>
                    </p:cTn>
                  </p:par>
                  <p:par>
                    <p:cTn id="107" fill="hold">
                      <p:stCondLst>
                        <p:cond delay="indefinite"/>
                      </p:stCondLst>
                      <p:childTnLst>
                        <p:par>
                          <p:cTn id="108" fill="hold">
                            <p:stCondLst>
                              <p:cond delay="0"/>
                            </p:stCondLst>
                            <p:childTnLst>
                              <p:par>
                                <p:cTn id="109" presetID="26" presetClass="emph" presetSubtype="0" fill="hold" grpId="1" nodeType="clickEffect">
                                  <p:stCondLst>
                                    <p:cond delay="0"/>
                                  </p:stCondLst>
                                  <p:childTnLst>
                                    <p:animEffect transition="out" filter="fade">
                                      <p:cBhvr>
                                        <p:cTn id="110" dur="500" tmFilter="0, 0; .2, .5; .8, .5; 1, 0"/>
                                        <p:tgtEl>
                                          <p:spTgt spid="24"/>
                                        </p:tgtEl>
                                      </p:cBhvr>
                                    </p:animEffect>
                                    <p:animScale>
                                      <p:cBhvr>
                                        <p:cTn id="111" dur="25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23" grpId="0" animBg="1"/>
      <p:bldP spid="24" grpId="0" animBg="1"/>
      <p:bldP spid="24" grpId="1" animBg="1"/>
      <p:bldP spid="27" grpId="0"/>
      <p:bldP spid="32" grpId="0"/>
      <p:bldP spid="35" grpId="0" animBg="1"/>
      <p:bldP spid="35" grpId="1" animBg="1"/>
      <p:bldP spid="36"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878"/>
        <p:cNvGrpSpPr/>
        <p:nvPr/>
      </p:nvGrpSpPr>
      <p:grpSpPr>
        <a:xfrm>
          <a:off x="0" y="0"/>
          <a:ext cx="0" cy="0"/>
          <a:chOff x="0" y="0"/>
          <a:chExt cx="0" cy="0"/>
        </a:xfrm>
      </p:grpSpPr>
      <p:sp>
        <p:nvSpPr>
          <p:cNvPr id="879" name="Google Shape;879;p8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33</a:t>
            </a:fld>
            <a:endParaRPr dirty="0"/>
          </a:p>
        </p:txBody>
      </p:sp>
      <p:sp>
        <p:nvSpPr>
          <p:cNvPr id="880" name="Google Shape;880;p80"/>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DBT Tests</a:t>
            </a:r>
            <a:endParaRPr/>
          </a:p>
          <a:p>
            <a:pPr marL="0" lvl="0" indent="0" algn="l" rtl="0">
              <a:spcBef>
                <a:spcPts val="0"/>
              </a:spcBef>
              <a:spcAft>
                <a:spcPts val="0"/>
              </a:spcAft>
              <a:buNone/>
            </a:pPr>
            <a:r>
              <a:rPr lang="en" sz="1800">
                <a:solidFill>
                  <a:srgbClr val="808080"/>
                </a:solidFill>
              </a:rPr>
              <a:t>(Data Build Tool)</a:t>
            </a:r>
            <a:endParaRPr sz="1800">
              <a:solidFill>
                <a:srgbClr val="808080"/>
              </a:solidFill>
            </a:endParaRPr>
          </a:p>
        </p:txBody>
      </p:sp>
      <p:sp>
        <p:nvSpPr>
          <p:cNvPr id="881" name="Google Shape;881;p80"/>
          <p:cNvSpPr txBox="1">
            <a:spLocks noGrp="1"/>
          </p:cNvSpPr>
          <p:nvPr>
            <p:ph type="subTitle" idx="1"/>
          </p:nvPr>
        </p:nvSpPr>
        <p:spPr>
          <a:xfrm>
            <a:off x="764809" y="14033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Ensure our code behaves as expected in production</a:t>
            </a:r>
            <a:endParaRPr/>
          </a:p>
        </p:txBody>
      </p:sp>
      <p:sp>
        <p:nvSpPr>
          <p:cNvPr id="882" name="Google Shape;882;p80"/>
          <p:cNvSpPr txBox="1">
            <a:spLocks noGrp="1"/>
          </p:cNvSpPr>
          <p:nvPr>
            <p:ph type="body" idx="2"/>
          </p:nvPr>
        </p:nvSpPr>
        <p:spPr>
          <a:xfrm>
            <a:off x="764788" y="2617325"/>
            <a:ext cx="4887000" cy="26760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2000" dirty="0">
                <a:solidFill>
                  <a:schemeClr val="accent1"/>
                </a:solidFill>
                <a:ea typeface="Courier New"/>
                <a:cs typeface="Courier New"/>
                <a:sym typeface="Courier New"/>
              </a:rPr>
              <a:t>Generic Test:</a:t>
            </a:r>
            <a:endParaRPr sz="2300" dirty="0">
              <a:solidFill>
                <a:schemeClr val="accent1"/>
              </a:solidFill>
              <a:ea typeface="Courier New"/>
              <a:cs typeface="Courier New"/>
              <a:sym typeface="Courier New"/>
            </a:endParaRPr>
          </a:p>
          <a:p>
            <a:pPr marL="0" lvl="0" indent="0" algn="l" rtl="0">
              <a:lnSpc>
                <a:spcPct val="100000"/>
              </a:lnSpc>
              <a:spcBef>
                <a:spcPts val="0"/>
              </a:spcBef>
              <a:spcAft>
                <a:spcPts val="0"/>
              </a:spcAft>
              <a:buNone/>
            </a:pPr>
            <a:endParaRPr sz="1600" dirty="0">
              <a:solidFill>
                <a:srgbClr val="FFCB8B"/>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chemeClr val="accent3"/>
                </a:solidFill>
                <a:ea typeface="Courier New"/>
                <a:cs typeface="Courier New"/>
                <a:sym typeface="Courier New"/>
              </a:rPr>
              <a:t>models</a:t>
            </a:r>
            <a:r>
              <a:rPr lang="en" sz="1600" dirty="0">
                <a:solidFill>
                  <a:srgbClr val="C792EA"/>
                </a:solidFill>
                <a:ea typeface="Courier New"/>
                <a:cs typeface="Courier New"/>
                <a:sym typeface="Courier New"/>
              </a:rPr>
              <a:t>:</a:t>
            </a:r>
            <a:endParaRPr sz="1600" dirty="0">
              <a:solidFill>
                <a:srgbClr val="C792EA"/>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rgbClr val="D6DEEB"/>
                </a:solidFill>
                <a:ea typeface="Courier New"/>
                <a:cs typeface="Courier New"/>
                <a:sym typeface="Courier New"/>
              </a:rPr>
              <a:t> </a:t>
            </a:r>
            <a:r>
              <a:rPr lang="en" sz="1600" dirty="0">
                <a:solidFill>
                  <a:srgbClr val="C792EA"/>
                </a:solidFill>
                <a:ea typeface="Courier New"/>
                <a:cs typeface="Courier New"/>
                <a:sym typeface="Courier New"/>
              </a:rPr>
              <a:t>-</a:t>
            </a:r>
            <a:r>
              <a:rPr lang="en" sz="1600" dirty="0">
                <a:solidFill>
                  <a:srgbClr val="D6DEEB"/>
                </a:solidFill>
                <a:ea typeface="Courier New"/>
                <a:cs typeface="Courier New"/>
                <a:sym typeface="Courier New"/>
              </a:rPr>
              <a:t> </a:t>
            </a:r>
            <a:r>
              <a:rPr lang="en" sz="1600" dirty="0">
                <a:solidFill>
                  <a:schemeClr val="accent3"/>
                </a:solidFill>
                <a:ea typeface="Courier New"/>
                <a:cs typeface="Courier New"/>
                <a:sym typeface="Courier New"/>
              </a:rPr>
              <a:t>name</a:t>
            </a:r>
            <a:r>
              <a:rPr lang="en" sz="1600" dirty="0">
                <a:solidFill>
                  <a:srgbClr val="C792EA"/>
                </a:solidFill>
                <a:ea typeface="Courier New"/>
                <a:cs typeface="Courier New"/>
                <a:sym typeface="Courier New"/>
              </a:rPr>
              <a:t>:</a:t>
            </a:r>
            <a:r>
              <a:rPr lang="en" sz="1600" dirty="0">
                <a:solidFill>
                  <a:srgbClr val="D6DEEB"/>
                </a:solidFill>
                <a:ea typeface="Courier New"/>
                <a:cs typeface="Courier New"/>
                <a:sym typeface="Courier New"/>
              </a:rPr>
              <a:t> </a:t>
            </a:r>
            <a:r>
              <a:rPr lang="en" sz="1600" dirty="0" err="1">
                <a:solidFill>
                  <a:schemeClr val="dk2"/>
                </a:solidFill>
                <a:ea typeface="Courier New"/>
                <a:cs typeface="Courier New"/>
                <a:sym typeface="Courier New"/>
              </a:rPr>
              <a:t>pandemic_recovery</a:t>
            </a:r>
            <a:endParaRPr sz="1600" dirty="0">
              <a:solidFill>
                <a:schemeClr val="dk2"/>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rgbClr val="D6DEEB"/>
                </a:solidFill>
                <a:ea typeface="Courier New"/>
                <a:cs typeface="Courier New"/>
                <a:sym typeface="Courier New"/>
              </a:rPr>
              <a:t>   </a:t>
            </a:r>
            <a:r>
              <a:rPr lang="en" sz="1600" dirty="0">
                <a:solidFill>
                  <a:schemeClr val="accent3"/>
                </a:solidFill>
                <a:ea typeface="Courier New"/>
                <a:cs typeface="Courier New"/>
                <a:sym typeface="Courier New"/>
              </a:rPr>
              <a:t>columns</a:t>
            </a:r>
            <a:r>
              <a:rPr lang="en" sz="1600" dirty="0">
                <a:solidFill>
                  <a:srgbClr val="C792EA"/>
                </a:solidFill>
                <a:ea typeface="Courier New"/>
                <a:cs typeface="Courier New"/>
                <a:sym typeface="Courier New"/>
              </a:rPr>
              <a:t>:</a:t>
            </a:r>
            <a:endParaRPr sz="1600" dirty="0">
              <a:solidFill>
                <a:srgbClr val="C792EA"/>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rgbClr val="D6DEEB"/>
                </a:solidFill>
                <a:ea typeface="Courier New"/>
                <a:cs typeface="Courier New"/>
                <a:sym typeface="Courier New"/>
              </a:rPr>
              <a:t>     </a:t>
            </a:r>
            <a:r>
              <a:rPr lang="en" sz="1600" dirty="0">
                <a:solidFill>
                  <a:srgbClr val="C792EA"/>
                </a:solidFill>
                <a:ea typeface="Courier New"/>
                <a:cs typeface="Courier New"/>
                <a:sym typeface="Courier New"/>
              </a:rPr>
              <a:t>-</a:t>
            </a:r>
            <a:r>
              <a:rPr lang="en" sz="1600" dirty="0">
                <a:solidFill>
                  <a:srgbClr val="D6DEEB"/>
                </a:solidFill>
                <a:ea typeface="Courier New"/>
                <a:cs typeface="Courier New"/>
                <a:sym typeface="Courier New"/>
              </a:rPr>
              <a:t> </a:t>
            </a:r>
            <a:r>
              <a:rPr lang="en" sz="1600" dirty="0">
                <a:solidFill>
                  <a:schemeClr val="accent3"/>
                </a:solidFill>
                <a:ea typeface="Courier New"/>
                <a:cs typeface="Courier New"/>
                <a:sym typeface="Courier New"/>
              </a:rPr>
              <a:t>name</a:t>
            </a:r>
            <a:r>
              <a:rPr lang="en" sz="1600" dirty="0">
                <a:solidFill>
                  <a:srgbClr val="C792EA"/>
                </a:solidFill>
                <a:ea typeface="Courier New"/>
                <a:cs typeface="Courier New"/>
                <a:sym typeface="Courier New"/>
              </a:rPr>
              <a:t>:</a:t>
            </a:r>
            <a:r>
              <a:rPr lang="en" sz="1600" dirty="0">
                <a:solidFill>
                  <a:srgbClr val="D6DEEB"/>
                </a:solidFill>
                <a:ea typeface="Courier New"/>
                <a:cs typeface="Courier New"/>
                <a:sym typeface="Courier New"/>
              </a:rPr>
              <a:t> </a:t>
            </a:r>
            <a:r>
              <a:rPr lang="en" sz="1600" dirty="0" err="1">
                <a:solidFill>
                  <a:schemeClr val="dk2"/>
                </a:solidFill>
                <a:ea typeface="Courier New"/>
                <a:cs typeface="Courier New"/>
                <a:sym typeface="Courier New"/>
              </a:rPr>
              <a:t>business_id</a:t>
            </a:r>
            <a:endParaRPr sz="1600" dirty="0">
              <a:solidFill>
                <a:schemeClr val="dk2"/>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rgbClr val="D6DEEB"/>
                </a:solidFill>
                <a:ea typeface="Courier New"/>
                <a:cs typeface="Courier New"/>
                <a:sym typeface="Courier New"/>
              </a:rPr>
              <a:t>       </a:t>
            </a:r>
            <a:r>
              <a:rPr lang="en" sz="1600" dirty="0">
                <a:solidFill>
                  <a:schemeClr val="accent3"/>
                </a:solidFill>
                <a:ea typeface="Courier New"/>
                <a:cs typeface="Courier New"/>
                <a:sym typeface="Courier New"/>
              </a:rPr>
              <a:t>tests</a:t>
            </a:r>
            <a:r>
              <a:rPr lang="en" sz="1600" dirty="0">
                <a:solidFill>
                  <a:srgbClr val="C792EA"/>
                </a:solidFill>
                <a:ea typeface="Courier New"/>
                <a:cs typeface="Courier New"/>
                <a:sym typeface="Courier New"/>
              </a:rPr>
              <a:t>:</a:t>
            </a:r>
            <a:endParaRPr sz="1600" dirty="0">
              <a:solidFill>
                <a:srgbClr val="C792EA"/>
              </a:solidFill>
              <a:ea typeface="Courier New"/>
              <a:cs typeface="Courier New"/>
              <a:sym typeface="Courier New"/>
            </a:endParaRPr>
          </a:p>
          <a:p>
            <a:pPr marL="457200" lvl="0" indent="457200" algn="l" rtl="0">
              <a:lnSpc>
                <a:spcPct val="100000"/>
              </a:lnSpc>
              <a:spcBef>
                <a:spcPts val="0"/>
              </a:spcBef>
              <a:spcAft>
                <a:spcPts val="0"/>
              </a:spcAft>
              <a:buNone/>
            </a:pPr>
            <a:r>
              <a:rPr lang="en" sz="1600" dirty="0">
                <a:solidFill>
                  <a:srgbClr val="C792EA"/>
                </a:solidFill>
                <a:ea typeface="Courier New"/>
                <a:cs typeface="Courier New"/>
                <a:sym typeface="Courier New"/>
              </a:rPr>
              <a:t>-</a:t>
            </a:r>
            <a:r>
              <a:rPr lang="en" sz="1600" dirty="0">
                <a:solidFill>
                  <a:srgbClr val="D6DEEB"/>
                </a:solidFill>
                <a:uFill>
                  <a:noFill/>
                </a:uFill>
                <a:ea typeface="Courier New"/>
                <a:cs typeface="Courier New"/>
                <a:sym typeface="Courier New"/>
                <a:hlinkClick r:id="rId3">
                  <a:extLst>
                    <a:ext uri="{A12FA001-AC4F-418D-AE19-62706E023703}">
                      <ahyp:hlinkClr xmlns:ahyp="http://schemas.microsoft.com/office/drawing/2018/hyperlinkcolor" val="tx"/>
                    </a:ext>
                  </a:extLst>
                </a:hlinkClick>
              </a:rPr>
              <a:t> </a:t>
            </a:r>
            <a:r>
              <a:rPr lang="en" sz="1600" dirty="0" err="1">
                <a:ea typeface="Courier New"/>
                <a:cs typeface="Courier New"/>
                <a:sym typeface="Courier New"/>
              </a:rPr>
              <a:t>not_null</a:t>
            </a:r>
            <a:endParaRPr sz="1600" dirty="0">
              <a:ea typeface="Courier New"/>
              <a:cs typeface="Courier New"/>
              <a:sym typeface="Courier New"/>
            </a:endParaRPr>
          </a:p>
          <a:p>
            <a:pPr marL="457200" lvl="0" indent="457200" algn="l" rtl="0">
              <a:lnSpc>
                <a:spcPct val="100000"/>
              </a:lnSpc>
              <a:spcBef>
                <a:spcPts val="0"/>
              </a:spcBef>
              <a:spcAft>
                <a:spcPts val="0"/>
              </a:spcAft>
              <a:buNone/>
            </a:pPr>
            <a:r>
              <a:rPr lang="en" sz="1600" dirty="0">
                <a:solidFill>
                  <a:srgbClr val="C792EA"/>
                </a:solidFill>
                <a:ea typeface="Courier New"/>
                <a:cs typeface="Courier New"/>
                <a:sym typeface="Courier New"/>
              </a:rPr>
              <a:t>-</a:t>
            </a:r>
            <a:r>
              <a:rPr lang="en" sz="1600" dirty="0">
                <a:ea typeface="Courier New"/>
                <a:cs typeface="Courier New"/>
                <a:sym typeface="Courier New"/>
              </a:rPr>
              <a:t> unique</a:t>
            </a:r>
            <a:endParaRPr sz="1600" dirty="0">
              <a:ea typeface="Courier New"/>
              <a:cs typeface="Courier New"/>
              <a:sym typeface="Courier New"/>
            </a:endParaRPr>
          </a:p>
          <a:p>
            <a:pPr marL="0" lvl="0" indent="0" algn="l" rtl="0">
              <a:lnSpc>
                <a:spcPct val="100000"/>
              </a:lnSpc>
              <a:spcBef>
                <a:spcPts val="0"/>
              </a:spcBef>
              <a:spcAft>
                <a:spcPts val="0"/>
              </a:spcAft>
              <a:buNone/>
            </a:pPr>
            <a:r>
              <a:rPr lang="en" sz="2000" dirty="0">
                <a:ea typeface="Courier New"/>
                <a:cs typeface="Courier New"/>
                <a:sym typeface="Courier New"/>
              </a:rPr>
              <a:t> 	  </a:t>
            </a:r>
            <a:endParaRPr dirty="0"/>
          </a:p>
        </p:txBody>
      </p:sp>
      <p:sp>
        <p:nvSpPr>
          <p:cNvPr id="883" name="Google Shape;883;p80"/>
          <p:cNvSpPr txBox="1">
            <a:spLocks noGrp="1"/>
          </p:cNvSpPr>
          <p:nvPr>
            <p:ph type="body" idx="2"/>
          </p:nvPr>
        </p:nvSpPr>
        <p:spPr>
          <a:xfrm>
            <a:off x="6630663" y="2548200"/>
            <a:ext cx="4887000" cy="26760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2000" dirty="0">
                <a:solidFill>
                  <a:schemeClr val="accent1"/>
                </a:solidFill>
                <a:ea typeface="Courier New"/>
                <a:cs typeface="Courier New"/>
                <a:sym typeface="Courier New"/>
              </a:rPr>
              <a:t>Specific Test:</a:t>
            </a:r>
            <a:endParaRPr sz="2000" dirty="0">
              <a:solidFill>
                <a:schemeClr val="accent1"/>
              </a:solidFill>
              <a:ea typeface="Courier New"/>
              <a:cs typeface="Courier New"/>
              <a:sym typeface="Courier New"/>
            </a:endParaRPr>
          </a:p>
          <a:p>
            <a:pPr marL="0" lvl="0" indent="0" algn="l" rtl="0">
              <a:lnSpc>
                <a:spcPct val="100000"/>
              </a:lnSpc>
              <a:spcBef>
                <a:spcPts val="0"/>
              </a:spcBef>
              <a:spcAft>
                <a:spcPts val="0"/>
              </a:spcAft>
              <a:buNone/>
            </a:pPr>
            <a:endParaRPr sz="1600" dirty="0">
              <a:solidFill>
                <a:srgbClr val="FFCB8B"/>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chemeClr val="accent3"/>
                </a:solidFill>
                <a:ea typeface="Courier New"/>
                <a:cs typeface="Courier New"/>
                <a:sym typeface="Courier New"/>
              </a:rPr>
              <a:t>select</a:t>
            </a:r>
            <a:endParaRPr sz="1600" dirty="0">
              <a:solidFill>
                <a:schemeClr val="accent3"/>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rgbClr val="FFCB8B"/>
                </a:solidFill>
                <a:ea typeface="Courier New"/>
                <a:cs typeface="Courier New"/>
                <a:sym typeface="Courier New"/>
              </a:rPr>
              <a:t>  </a:t>
            </a:r>
            <a:r>
              <a:rPr lang="en" sz="1600" dirty="0">
                <a:solidFill>
                  <a:schemeClr val="dk2"/>
                </a:solidFill>
                <a:ea typeface="Courier New"/>
                <a:cs typeface="Courier New"/>
                <a:sym typeface="Courier New"/>
              </a:rPr>
              <a:t> </a:t>
            </a:r>
            <a:r>
              <a:rPr lang="en" sz="1600" dirty="0" err="1">
                <a:solidFill>
                  <a:schemeClr val="dk2"/>
                </a:solidFill>
                <a:ea typeface="Courier New"/>
                <a:cs typeface="Courier New"/>
                <a:sym typeface="Courier New"/>
              </a:rPr>
              <a:t>business_id</a:t>
            </a:r>
            <a:r>
              <a:rPr lang="en" sz="1600" dirty="0">
                <a:solidFill>
                  <a:srgbClr val="C792EA"/>
                </a:solidFill>
                <a:ea typeface="Courier New"/>
                <a:cs typeface="Courier New"/>
                <a:sym typeface="Courier New"/>
              </a:rPr>
              <a:t>,</a:t>
            </a:r>
            <a:endParaRPr sz="1600" dirty="0">
              <a:solidFill>
                <a:srgbClr val="C792EA"/>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chemeClr val="dk2"/>
                </a:solidFill>
                <a:ea typeface="Courier New"/>
                <a:cs typeface="Courier New"/>
                <a:sym typeface="Courier New"/>
              </a:rPr>
              <a:t>   </a:t>
            </a:r>
            <a:r>
              <a:rPr lang="en" sz="1600" dirty="0" err="1">
                <a:solidFill>
                  <a:schemeClr val="dk2"/>
                </a:solidFill>
                <a:ea typeface="Courier New"/>
                <a:cs typeface="Courier New"/>
                <a:sym typeface="Courier New"/>
              </a:rPr>
              <a:t>num_interactions</a:t>
            </a:r>
            <a:endParaRPr sz="1600" dirty="0">
              <a:solidFill>
                <a:schemeClr val="dk2"/>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chemeClr val="accent3"/>
                </a:solidFill>
                <a:ea typeface="Courier New"/>
                <a:cs typeface="Courier New"/>
                <a:sym typeface="Courier New"/>
              </a:rPr>
              <a:t>from </a:t>
            </a:r>
            <a:r>
              <a:rPr lang="en" sz="1600" dirty="0">
                <a:solidFill>
                  <a:schemeClr val="lt2"/>
                </a:solidFill>
                <a:ea typeface="Courier New"/>
                <a:cs typeface="Courier New"/>
                <a:sym typeface="Courier New"/>
              </a:rPr>
              <a:t>{{ ref</a:t>
            </a:r>
            <a:r>
              <a:rPr lang="en" sz="1600" dirty="0">
                <a:solidFill>
                  <a:srgbClr val="C792EA"/>
                </a:solidFill>
                <a:ea typeface="Courier New"/>
                <a:cs typeface="Courier New"/>
                <a:sym typeface="Courier New"/>
              </a:rPr>
              <a:t>(</a:t>
            </a:r>
            <a:r>
              <a:rPr lang="en" sz="1600" dirty="0">
                <a:solidFill>
                  <a:schemeClr val="accent5"/>
                </a:solidFill>
                <a:ea typeface="Courier New"/>
                <a:cs typeface="Courier New"/>
                <a:sym typeface="Courier New"/>
              </a:rPr>
              <a:t>'</a:t>
            </a:r>
            <a:r>
              <a:rPr lang="en" sz="1600" dirty="0" err="1">
                <a:solidFill>
                  <a:schemeClr val="accent5"/>
                </a:solidFill>
                <a:ea typeface="Courier New"/>
                <a:cs typeface="Courier New"/>
                <a:sym typeface="Courier New"/>
              </a:rPr>
              <a:t>pandemic_recovery</a:t>
            </a:r>
            <a:r>
              <a:rPr lang="en" sz="1600" dirty="0">
                <a:solidFill>
                  <a:schemeClr val="accent5"/>
                </a:solidFill>
                <a:ea typeface="Courier New"/>
                <a:cs typeface="Courier New"/>
                <a:sym typeface="Courier New"/>
              </a:rPr>
              <a:t>'</a:t>
            </a:r>
            <a:r>
              <a:rPr lang="en" sz="1600" dirty="0">
                <a:solidFill>
                  <a:srgbClr val="C792EA"/>
                </a:solidFill>
                <a:ea typeface="Courier New"/>
                <a:cs typeface="Courier New"/>
                <a:sym typeface="Courier New"/>
              </a:rPr>
              <a:t>)</a:t>
            </a:r>
            <a:r>
              <a:rPr lang="en" sz="1600" dirty="0">
                <a:solidFill>
                  <a:schemeClr val="lt2"/>
                </a:solidFill>
                <a:ea typeface="Courier New"/>
                <a:cs typeface="Courier New"/>
                <a:sym typeface="Courier New"/>
              </a:rPr>
              <a:t>}}</a:t>
            </a:r>
            <a:endParaRPr sz="1600" dirty="0">
              <a:solidFill>
                <a:schemeClr val="lt2"/>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chemeClr val="accent3"/>
                </a:solidFill>
                <a:ea typeface="Courier New"/>
                <a:cs typeface="Courier New"/>
                <a:sym typeface="Courier New"/>
              </a:rPr>
              <a:t>where</a:t>
            </a:r>
            <a:r>
              <a:rPr lang="en" sz="1600" dirty="0">
                <a:solidFill>
                  <a:srgbClr val="FFC66D"/>
                </a:solidFill>
                <a:ea typeface="Courier New"/>
                <a:cs typeface="Courier New"/>
                <a:sym typeface="Courier New"/>
              </a:rPr>
              <a:t> </a:t>
            </a:r>
            <a:r>
              <a:rPr lang="en" sz="1600" dirty="0" err="1">
                <a:ea typeface="Courier New"/>
                <a:cs typeface="Courier New"/>
                <a:sym typeface="Courier New"/>
              </a:rPr>
              <a:t>num_interactions</a:t>
            </a:r>
            <a:r>
              <a:rPr lang="en" sz="1600" dirty="0">
                <a:ea typeface="Courier New"/>
                <a:cs typeface="Courier New"/>
                <a:sym typeface="Courier New"/>
              </a:rPr>
              <a:t> </a:t>
            </a:r>
            <a:r>
              <a:rPr lang="en" sz="1600" dirty="0">
                <a:solidFill>
                  <a:srgbClr val="C792EA"/>
                </a:solidFill>
                <a:ea typeface="Courier New"/>
                <a:cs typeface="Courier New"/>
                <a:sym typeface="Courier New"/>
              </a:rPr>
              <a:t>!=</a:t>
            </a:r>
            <a:r>
              <a:rPr lang="en" sz="1600" dirty="0">
                <a:ea typeface="Courier New"/>
                <a:cs typeface="Courier New"/>
                <a:sym typeface="Courier New"/>
              </a:rPr>
              <a:t> </a:t>
            </a:r>
            <a:endParaRPr sz="1600" dirty="0">
              <a:ea typeface="Courier New"/>
              <a:cs typeface="Courier New"/>
              <a:sym typeface="Courier New"/>
            </a:endParaRPr>
          </a:p>
          <a:p>
            <a:pPr marL="0" lvl="0" indent="457200" algn="l" rtl="0">
              <a:lnSpc>
                <a:spcPct val="100000"/>
              </a:lnSpc>
              <a:spcBef>
                <a:spcPts val="0"/>
              </a:spcBef>
              <a:spcAft>
                <a:spcPts val="0"/>
              </a:spcAft>
              <a:buNone/>
            </a:pPr>
            <a:r>
              <a:rPr lang="en" sz="1600" dirty="0" err="1">
                <a:ea typeface="Courier New"/>
                <a:cs typeface="Courier New"/>
                <a:sym typeface="Courier New"/>
              </a:rPr>
              <a:t>num_reviews</a:t>
            </a:r>
            <a:r>
              <a:rPr lang="en" sz="1600" dirty="0">
                <a:ea typeface="Courier New"/>
                <a:cs typeface="Courier New"/>
                <a:sym typeface="Courier New"/>
              </a:rPr>
              <a:t> </a:t>
            </a:r>
            <a:r>
              <a:rPr lang="en" sz="1600" dirty="0">
                <a:solidFill>
                  <a:srgbClr val="C792EA"/>
                </a:solidFill>
                <a:ea typeface="Courier New"/>
                <a:cs typeface="Courier New"/>
                <a:sym typeface="Courier New"/>
              </a:rPr>
              <a:t>+</a:t>
            </a:r>
            <a:endParaRPr sz="1600" dirty="0">
              <a:solidFill>
                <a:srgbClr val="C792EA"/>
              </a:solidFill>
              <a:ea typeface="Courier New"/>
              <a:cs typeface="Courier New"/>
              <a:sym typeface="Courier New"/>
            </a:endParaRPr>
          </a:p>
          <a:p>
            <a:pPr marL="0" lvl="0" indent="457200" algn="l" rtl="0">
              <a:lnSpc>
                <a:spcPct val="100000"/>
              </a:lnSpc>
              <a:spcBef>
                <a:spcPts val="0"/>
              </a:spcBef>
              <a:spcAft>
                <a:spcPts val="0"/>
              </a:spcAft>
              <a:buNone/>
            </a:pPr>
            <a:r>
              <a:rPr lang="en" sz="1600" dirty="0" err="1">
                <a:ea typeface="Courier New"/>
                <a:cs typeface="Courier New"/>
                <a:sym typeface="Courier New"/>
              </a:rPr>
              <a:t>num_checkins</a:t>
            </a:r>
            <a:r>
              <a:rPr lang="en" sz="1600" dirty="0">
                <a:ea typeface="Courier New"/>
                <a:cs typeface="Courier New"/>
                <a:sym typeface="Courier New"/>
              </a:rPr>
              <a:t> </a:t>
            </a:r>
            <a:r>
              <a:rPr lang="en" sz="1600" dirty="0">
                <a:solidFill>
                  <a:srgbClr val="C792EA"/>
                </a:solidFill>
                <a:ea typeface="Courier New"/>
                <a:cs typeface="Courier New"/>
                <a:sym typeface="Courier New"/>
              </a:rPr>
              <a:t>+</a:t>
            </a:r>
            <a:endParaRPr sz="1600" dirty="0">
              <a:solidFill>
                <a:srgbClr val="C792EA"/>
              </a:solidFill>
              <a:ea typeface="Courier New"/>
              <a:cs typeface="Courier New"/>
              <a:sym typeface="Courier New"/>
            </a:endParaRPr>
          </a:p>
          <a:p>
            <a:pPr marL="0" lvl="0" indent="457200" algn="l" rtl="0">
              <a:lnSpc>
                <a:spcPct val="100000"/>
              </a:lnSpc>
              <a:spcBef>
                <a:spcPts val="0"/>
              </a:spcBef>
              <a:spcAft>
                <a:spcPts val="0"/>
              </a:spcAft>
              <a:buNone/>
            </a:pPr>
            <a:r>
              <a:rPr lang="en" sz="1600" dirty="0" err="1">
                <a:ea typeface="Courier New"/>
                <a:cs typeface="Courier New"/>
                <a:sym typeface="Courier New"/>
              </a:rPr>
              <a:t>num_tips</a:t>
            </a:r>
            <a:endParaRPr sz="1600" dirty="0">
              <a:ea typeface="Courier New"/>
              <a:cs typeface="Courier New"/>
              <a:sym typeface="Courier New"/>
            </a:endParaRPr>
          </a:p>
          <a:p>
            <a:pPr marL="0" lvl="0" indent="0" algn="l" rtl="0">
              <a:lnSpc>
                <a:spcPct val="100000"/>
              </a:lnSpc>
              <a:spcBef>
                <a:spcPts val="0"/>
              </a:spcBef>
              <a:spcAft>
                <a:spcPts val="0"/>
              </a:spcAft>
              <a:buNone/>
            </a:pPr>
            <a:endParaRPr sz="2000" dirty="0">
              <a:solidFill>
                <a:srgbClr val="FFCB8B"/>
              </a:solidFill>
              <a:ea typeface="Courier New"/>
              <a:cs typeface="Courier New"/>
              <a:sym typeface="Courier New"/>
            </a:endParaRPr>
          </a:p>
          <a:p>
            <a:pPr marL="0" lvl="0" indent="0" algn="l" rtl="0">
              <a:lnSpc>
                <a:spcPct val="100000"/>
              </a:lnSpc>
              <a:spcBef>
                <a:spcPts val="0"/>
              </a:spcBef>
              <a:spcAft>
                <a:spcPts val="0"/>
              </a:spcAft>
              <a:buNone/>
            </a:pPr>
            <a:endParaRPr sz="2000" dirty="0">
              <a:solidFill>
                <a:srgbClr val="FFCB8B"/>
              </a:solidFill>
              <a:ea typeface="Courier New"/>
              <a:cs typeface="Courier New"/>
              <a:sym typeface="Courier New"/>
            </a:endParaRPr>
          </a:p>
          <a:p>
            <a:pPr marL="0" lvl="0" indent="0" algn="l" rtl="0">
              <a:lnSpc>
                <a:spcPct val="100000"/>
              </a:lnSpc>
              <a:spcBef>
                <a:spcPts val="0"/>
              </a:spcBef>
              <a:spcAft>
                <a:spcPts val="0"/>
              </a:spcAft>
              <a:buNone/>
            </a:pPr>
            <a:r>
              <a:rPr lang="en" sz="2000" dirty="0">
                <a:ea typeface="Courier New"/>
                <a:cs typeface="Courier New"/>
                <a:sym typeface="Courier New"/>
              </a:rPr>
              <a:t> 	  </a:t>
            </a:r>
            <a:endParaRPr dirty="0"/>
          </a:p>
        </p:txBody>
      </p:sp>
      <p:sp>
        <p:nvSpPr>
          <p:cNvPr id="884" name="Google Shape;884;p80"/>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34</a:t>
            </a:fld>
            <a:endParaRPr dirty="0"/>
          </a:p>
        </p:txBody>
      </p:sp>
      <p:sp>
        <p:nvSpPr>
          <p:cNvPr id="577" name="Google Shape;577;p69"/>
          <p:cNvSpPr txBox="1"/>
          <p:nvPr/>
        </p:nvSpPr>
        <p:spPr>
          <a:xfrm>
            <a:off x="1057025" y="1484400"/>
            <a:ext cx="100749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600" dirty="0">
                <a:solidFill>
                  <a:schemeClr val="accent3"/>
                </a:solidFill>
                <a:latin typeface="DM Mono" panose="020B0509040201040103" pitchFamily="49" charset="77"/>
                <a:ea typeface="DM Sans"/>
                <a:cs typeface="DM Sans"/>
                <a:sym typeface="DM Sans"/>
              </a:rPr>
              <a:t>5 days</a:t>
            </a:r>
            <a:r>
              <a:rPr lang="en" sz="5600" dirty="0">
                <a:latin typeface="DM Mono" panose="020B0509040201040103" pitchFamily="49" charset="77"/>
                <a:ea typeface="DM Sans"/>
                <a:cs typeface="DM Sans"/>
                <a:sym typeface="DM Sans"/>
              </a:rPr>
              <a:t> to find the bug, </a:t>
            </a:r>
            <a:endParaRPr sz="5600" dirty="0">
              <a:latin typeface="DM Mono" panose="020B0509040201040103" pitchFamily="49" charset="77"/>
              <a:ea typeface="DM Sans"/>
              <a:cs typeface="DM Sans"/>
              <a:sym typeface="DM Sans"/>
            </a:endParaRPr>
          </a:p>
        </p:txBody>
      </p:sp>
      <p:sp>
        <p:nvSpPr>
          <p:cNvPr id="578" name="Google Shape;578;p6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cxnSp>
        <p:nvCxnSpPr>
          <p:cNvPr id="8" name="Straight Connector 7">
            <a:extLst>
              <a:ext uri="{FF2B5EF4-FFF2-40B4-BE49-F238E27FC236}">
                <a16:creationId xmlns:a16="http://schemas.microsoft.com/office/drawing/2014/main" id="{DCC5A1D8-FF13-0EA0-1A39-E58F56B8F43C}"/>
              </a:ext>
            </a:extLst>
          </p:cNvPr>
          <p:cNvCxnSpPr>
            <a:cxnSpLocks/>
          </p:cNvCxnSpPr>
          <p:nvPr/>
        </p:nvCxnSpPr>
        <p:spPr>
          <a:xfrm>
            <a:off x="6353934" y="2855465"/>
            <a:ext cx="0" cy="1432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BFAC9BB-810F-A166-2B6C-908542A39DCC}"/>
              </a:ext>
            </a:extLst>
          </p:cNvPr>
          <p:cNvCxnSpPr>
            <a:cxnSpLocks/>
          </p:cNvCxnSpPr>
          <p:nvPr/>
        </p:nvCxnSpPr>
        <p:spPr>
          <a:xfrm>
            <a:off x="6094824" y="2867972"/>
            <a:ext cx="0" cy="1432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2D29AD1-1268-BC9E-0962-A60914BE51BC}"/>
              </a:ext>
            </a:extLst>
          </p:cNvPr>
          <p:cNvCxnSpPr>
            <a:cxnSpLocks/>
          </p:cNvCxnSpPr>
          <p:nvPr/>
        </p:nvCxnSpPr>
        <p:spPr>
          <a:xfrm>
            <a:off x="5086335" y="2867972"/>
            <a:ext cx="0" cy="1432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52CBD65-8F41-ED47-A85E-619D61C39E53}"/>
              </a:ext>
            </a:extLst>
          </p:cNvPr>
          <p:cNvCxnSpPr>
            <a:cxnSpLocks/>
          </p:cNvCxnSpPr>
          <p:nvPr/>
        </p:nvCxnSpPr>
        <p:spPr>
          <a:xfrm>
            <a:off x="4394482" y="2895911"/>
            <a:ext cx="0" cy="1432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CAA2883-69A3-DD02-36DA-19DDD3DE228B}"/>
              </a:ext>
            </a:extLst>
          </p:cNvPr>
          <p:cNvCxnSpPr>
            <a:cxnSpLocks/>
          </p:cNvCxnSpPr>
          <p:nvPr/>
        </p:nvCxnSpPr>
        <p:spPr>
          <a:xfrm>
            <a:off x="3385680" y="2895911"/>
            <a:ext cx="0" cy="1432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158081C-D6E4-197A-47E7-083BB80E6B47}"/>
              </a:ext>
            </a:extLst>
          </p:cNvPr>
          <p:cNvSpPr txBox="1"/>
          <p:nvPr/>
        </p:nvSpPr>
        <p:spPr>
          <a:xfrm>
            <a:off x="1056900" y="2726634"/>
            <a:ext cx="925253" cy="338554"/>
          </a:xfrm>
          <a:prstGeom prst="rect">
            <a:avLst/>
          </a:prstGeom>
          <a:noFill/>
        </p:spPr>
        <p:txBody>
          <a:bodyPr wrap="none" rtlCol="0">
            <a:spAutoFit/>
          </a:bodyPr>
          <a:lstStyle/>
          <a:p>
            <a:r>
              <a:rPr lang="en-US" sz="1600" dirty="0">
                <a:latin typeface="DM Mono" panose="020B0509040201040103" pitchFamily="49" charset="77"/>
              </a:rPr>
              <a:t>Fixing</a:t>
            </a:r>
          </a:p>
        </p:txBody>
      </p:sp>
      <p:sp>
        <p:nvSpPr>
          <p:cNvPr id="14" name="TextBox 13">
            <a:extLst>
              <a:ext uri="{FF2B5EF4-FFF2-40B4-BE49-F238E27FC236}">
                <a16:creationId xmlns:a16="http://schemas.microsoft.com/office/drawing/2014/main" id="{1ABA841A-CD68-7F08-B54A-8592C5BA0F80}"/>
              </a:ext>
            </a:extLst>
          </p:cNvPr>
          <p:cNvSpPr txBox="1"/>
          <p:nvPr/>
        </p:nvSpPr>
        <p:spPr>
          <a:xfrm>
            <a:off x="1056900" y="4119659"/>
            <a:ext cx="2036135" cy="338554"/>
          </a:xfrm>
          <a:prstGeom prst="rect">
            <a:avLst/>
          </a:prstGeom>
          <a:noFill/>
        </p:spPr>
        <p:txBody>
          <a:bodyPr wrap="none" rtlCol="0">
            <a:spAutoFit/>
          </a:bodyPr>
          <a:lstStyle/>
          <a:p>
            <a:r>
              <a:rPr lang="en-US" sz="1600" dirty="0">
                <a:latin typeface="DM Mono" panose="020B0509040201040103" pitchFamily="49" charset="77"/>
              </a:rPr>
              <a:t>Running the job</a:t>
            </a:r>
          </a:p>
        </p:txBody>
      </p:sp>
      <p:cxnSp>
        <p:nvCxnSpPr>
          <p:cNvPr id="15" name="Straight Connector 14">
            <a:extLst>
              <a:ext uri="{FF2B5EF4-FFF2-40B4-BE49-F238E27FC236}">
                <a16:creationId xmlns:a16="http://schemas.microsoft.com/office/drawing/2014/main" id="{8CED253F-AB3E-0534-4371-2731D3585896}"/>
              </a:ext>
            </a:extLst>
          </p:cNvPr>
          <p:cNvCxnSpPr>
            <a:cxnSpLocks/>
          </p:cNvCxnSpPr>
          <p:nvPr/>
        </p:nvCxnSpPr>
        <p:spPr>
          <a:xfrm>
            <a:off x="2791670" y="2530810"/>
            <a:ext cx="2432" cy="21063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AEF3AE5-E612-1B77-281B-9AE6B189E6EA}"/>
              </a:ext>
            </a:extLst>
          </p:cNvPr>
          <p:cNvSpPr txBox="1"/>
          <p:nvPr/>
        </p:nvSpPr>
        <p:spPr>
          <a:xfrm>
            <a:off x="3396312" y="4765686"/>
            <a:ext cx="678391" cy="338554"/>
          </a:xfrm>
          <a:prstGeom prst="rect">
            <a:avLst/>
          </a:prstGeom>
          <a:noFill/>
        </p:spPr>
        <p:txBody>
          <a:bodyPr wrap="none" rtlCol="0">
            <a:spAutoFit/>
          </a:bodyPr>
          <a:lstStyle/>
          <a:p>
            <a:r>
              <a:rPr lang="en-US" sz="1600" dirty="0">
                <a:latin typeface="DM Mono" panose="020B0509040201040103" pitchFamily="49" charset="77"/>
              </a:rPr>
              <a:t>Time</a:t>
            </a:r>
          </a:p>
        </p:txBody>
      </p:sp>
      <p:cxnSp>
        <p:nvCxnSpPr>
          <p:cNvPr id="17" name="Straight Arrow Connector 16">
            <a:extLst>
              <a:ext uri="{FF2B5EF4-FFF2-40B4-BE49-F238E27FC236}">
                <a16:creationId xmlns:a16="http://schemas.microsoft.com/office/drawing/2014/main" id="{DD540165-DFB3-1CB5-A240-22BC96E85335}"/>
              </a:ext>
            </a:extLst>
          </p:cNvPr>
          <p:cNvCxnSpPr>
            <a:cxnSpLocks/>
            <a:stCxn id="16" idx="3"/>
          </p:cNvCxnSpPr>
          <p:nvPr/>
        </p:nvCxnSpPr>
        <p:spPr>
          <a:xfrm>
            <a:off x="4074703" y="4934963"/>
            <a:ext cx="413411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1695540-5224-00E6-6B3E-924B5B9A5855}"/>
              </a:ext>
            </a:extLst>
          </p:cNvPr>
          <p:cNvCxnSpPr/>
          <p:nvPr/>
        </p:nvCxnSpPr>
        <p:spPr>
          <a:xfrm>
            <a:off x="2791670" y="2895911"/>
            <a:ext cx="604642"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E7E9F79-75F6-33C5-82EB-949A9FFB8E81}"/>
              </a:ext>
            </a:extLst>
          </p:cNvPr>
          <p:cNvCxnSpPr>
            <a:cxnSpLocks/>
          </p:cNvCxnSpPr>
          <p:nvPr/>
        </p:nvCxnSpPr>
        <p:spPr>
          <a:xfrm flipV="1">
            <a:off x="3536413" y="4300645"/>
            <a:ext cx="863578" cy="428"/>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FD5C2D6-257D-6363-12A6-07DA8E9B647F}"/>
              </a:ext>
            </a:extLst>
          </p:cNvPr>
          <p:cNvCxnSpPr>
            <a:cxnSpLocks/>
          </p:cNvCxnSpPr>
          <p:nvPr/>
        </p:nvCxnSpPr>
        <p:spPr>
          <a:xfrm>
            <a:off x="4385292" y="2887407"/>
            <a:ext cx="708540"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754C3B-930A-188E-8C13-3F80CF4A0C23}"/>
              </a:ext>
            </a:extLst>
          </p:cNvPr>
          <p:cNvCxnSpPr>
            <a:cxnSpLocks/>
          </p:cNvCxnSpPr>
          <p:nvPr/>
        </p:nvCxnSpPr>
        <p:spPr>
          <a:xfrm>
            <a:off x="6085634" y="2881757"/>
            <a:ext cx="276411"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A5027DF-B4AC-7220-1BF4-8F08C9B4AE52}"/>
              </a:ext>
            </a:extLst>
          </p:cNvPr>
          <p:cNvCxnSpPr>
            <a:cxnSpLocks/>
          </p:cNvCxnSpPr>
          <p:nvPr/>
        </p:nvCxnSpPr>
        <p:spPr>
          <a:xfrm>
            <a:off x="3378951" y="4300306"/>
            <a:ext cx="157909"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CDF2C28-CD52-1BAF-2FFA-55DF40380DCE}"/>
              </a:ext>
            </a:extLst>
          </p:cNvPr>
          <p:cNvCxnSpPr>
            <a:cxnSpLocks/>
          </p:cNvCxnSpPr>
          <p:nvPr/>
        </p:nvCxnSpPr>
        <p:spPr>
          <a:xfrm flipV="1">
            <a:off x="5237931" y="4298955"/>
            <a:ext cx="863578" cy="428"/>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CC08E06-EA7B-3911-241A-D28B7FC525DF}"/>
              </a:ext>
            </a:extLst>
          </p:cNvPr>
          <p:cNvCxnSpPr>
            <a:cxnSpLocks/>
          </p:cNvCxnSpPr>
          <p:nvPr/>
        </p:nvCxnSpPr>
        <p:spPr>
          <a:xfrm>
            <a:off x="5080134" y="4299267"/>
            <a:ext cx="157909"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B25A097-5511-0463-54A6-CAE7CEC7F9BF}"/>
              </a:ext>
            </a:extLst>
          </p:cNvPr>
          <p:cNvCxnSpPr>
            <a:cxnSpLocks/>
          </p:cNvCxnSpPr>
          <p:nvPr/>
        </p:nvCxnSpPr>
        <p:spPr>
          <a:xfrm>
            <a:off x="6347584" y="4297052"/>
            <a:ext cx="157909"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5085656-4DFD-A2A1-0BFE-9BABF8E547ED}"/>
              </a:ext>
            </a:extLst>
          </p:cNvPr>
          <p:cNvCxnSpPr>
            <a:cxnSpLocks/>
          </p:cNvCxnSpPr>
          <p:nvPr/>
        </p:nvCxnSpPr>
        <p:spPr>
          <a:xfrm flipV="1">
            <a:off x="6505493" y="4300570"/>
            <a:ext cx="863578" cy="428"/>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994C6AF-53DD-87C9-7B01-45057417243C}"/>
              </a:ext>
            </a:extLst>
          </p:cNvPr>
          <p:cNvCxnSpPr>
            <a:cxnSpLocks/>
          </p:cNvCxnSpPr>
          <p:nvPr/>
        </p:nvCxnSpPr>
        <p:spPr>
          <a:xfrm>
            <a:off x="7362009" y="4299228"/>
            <a:ext cx="76715"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0A79B38-F4FF-70C8-1309-42BC7DD5C97F}"/>
              </a:ext>
            </a:extLst>
          </p:cNvPr>
          <p:cNvCxnSpPr>
            <a:cxnSpLocks/>
          </p:cNvCxnSpPr>
          <p:nvPr/>
        </p:nvCxnSpPr>
        <p:spPr>
          <a:xfrm>
            <a:off x="7438724" y="4301839"/>
            <a:ext cx="856516" cy="247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5" name="Graphic 34" descr="Stopwatch 25% outline">
            <a:extLst>
              <a:ext uri="{FF2B5EF4-FFF2-40B4-BE49-F238E27FC236}">
                <a16:creationId xmlns:a16="http://schemas.microsoft.com/office/drawing/2014/main" id="{B9602328-A875-D304-DA98-E2E9E27E76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0875" y="198100"/>
            <a:ext cx="1661945" cy="1661945"/>
          </a:xfrm>
          <a:prstGeom prst="rect">
            <a:avLst/>
          </a:prstGeom>
        </p:spPr>
      </p:pic>
    </p:spTree>
    <p:extLst>
      <p:ext uri="{BB962C8B-B14F-4D97-AF65-F5344CB8AC3E}">
        <p14:creationId xmlns:p14="http://schemas.microsoft.com/office/powerpoint/2010/main" val="133564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34" name="Graphic 33" descr="Stopwatch 25% outline">
            <a:extLst>
              <a:ext uri="{FF2B5EF4-FFF2-40B4-BE49-F238E27FC236}">
                <a16:creationId xmlns:a16="http://schemas.microsoft.com/office/drawing/2014/main" id="{A09E0101-1FD7-0AB7-02B5-781381E673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0875" y="198100"/>
            <a:ext cx="1661945" cy="1661945"/>
          </a:xfrm>
          <a:prstGeom prst="rect">
            <a:avLst/>
          </a:prstGeom>
        </p:spPr>
      </p:pic>
      <p:sp>
        <p:nvSpPr>
          <p:cNvPr id="576" name="Google Shape;576;p6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35</a:t>
            </a:fld>
            <a:endParaRPr dirty="0"/>
          </a:p>
        </p:txBody>
      </p:sp>
      <p:sp>
        <p:nvSpPr>
          <p:cNvPr id="577" name="Google Shape;577;p69"/>
          <p:cNvSpPr txBox="1"/>
          <p:nvPr/>
        </p:nvSpPr>
        <p:spPr>
          <a:xfrm>
            <a:off x="1057025" y="1484400"/>
            <a:ext cx="100749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600" dirty="0">
                <a:solidFill>
                  <a:schemeClr val="accent3"/>
                </a:solidFill>
                <a:latin typeface="DM Sans" pitchFamily="2" charset="77"/>
                <a:ea typeface="DM Sans"/>
                <a:cs typeface="DM Sans"/>
                <a:sym typeface="DM Sans"/>
              </a:rPr>
              <a:t>5 days</a:t>
            </a:r>
            <a:r>
              <a:rPr lang="en" sz="5600" dirty="0">
                <a:latin typeface="DM Sans" pitchFamily="2" charset="77"/>
                <a:ea typeface="DM Sans"/>
                <a:cs typeface="DM Sans"/>
                <a:sym typeface="DM Sans"/>
              </a:rPr>
              <a:t> to find the bug, </a:t>
            </a:r>
            <a:endParaRPr sz="5600" dirty="0">
              <a:latin typeface="DM Sans" pitchFamily="2" charset="77"/>
              <a:ea typeface="DM Sans"/>
              <a:cs typeface="DM Sans"/>
              <a:sym typeface="DM Sans"/>
            </a:endParaRPr>
          </a:p>
        </p:txBody>
      </p:sp>
      <p:sp>
        <p:nvSpPr>
          <p:cNvPr id="578" name="Google Shape;578;p6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33" name="TextBox 32">
            <a:extLst>
              <a:ext uri="{FF2B5EF4-FFF2-40B4-BE49-F238E27FC236}">
                <a16:creationId xmlns:a16="http://schemas.microsoft.com/office/drawing/2014/main" id="{76EBB456-FCFE-232E-CB16-E6BC9466E780}"/>
              </a:ext>
            </a:extLst>
          </p:cNvPr>
          <p:cNvSpPr txBox="1"/>
          <p:nvPr/>
        </p:nvSpPr>
        <p:spPr>
          <a:xfrm>
            <a:off x="1056900" y="2514768"/>
            <a:ext cx="8839200" cy="954107"/>
          </a:xfrm>
          <a:prstGeom prst="rect">
            <a:avLst/>
          </a:prstGeom>
          <a:noFill/>
        </p:spPr>
        <p:txBody>
          <a:bodyPr wrap="square" rtlCol="0">
            <a:spAutoFit/>
          </a:bodyPr>
          <a:lstStyle/>
          <a:p>
            <a:r>
              <a:rPr lang="en" sz="5600" dirty="0">
                <a:solidFill>
                  <a:schemeClr val="accent3"/>
                </a:solidFill>
                <a:latin typeface="DM Sans" pitchFamily="2" charset="77"/>
                <a:ea typeface="DM Sans"/>
                <a:cs typeface="DM Sans"/>
                <a:sym typeface="DM Sans"/>
              </a:rPr>
              <a:t>3 days </a:t>
            </a:r>
            <a:r>
              <a:rPr lang="en" sz="5600" dirty="0">
                <a:latin typeface="DM Sans" pitchFamily="2" charset="77"/>
                <a:ea typeface="DM Sans"/>
                <a:cs typeface="DM Sans"/>
                <a:sym typeface="DM Sans"/>
              </a:rPr>
              <a:t>to fix it,</a:t>
            </a:r>
            <a:endParaRPr lang="en-CA" sz="5600" dirty="0">
              <a:solidFill>
                <a:schemeClr val="accent1"/>
              </a:solidFill>
              <a:latin typeface="DM Sans" pitchFamily="2" charset="77"/>
              <a:ea typeface="DM Sans"/>
              <a:cs typeface="DM Sans"/>
              <a:sym typeface="DM Sans"/>
            </a:endParaRPr>
          </a:p>
        </p:txBody>
      </p:sp>
      <p:pic>
        <p:nvPicPr>
          <p:cNvPr id="3" name="Graphic 2" descr="Stopwatch 33% outline">
            <a:extLst>
              <a:ext uri="{FF2B5EF4-FFF2-40B4-BE49-F238E27FC236}">
                <a16:creationId xmlns:a16="http://schemas.microsoft.com/office/drawing/2014/main" id="{CDEF021B-4146-3705-B6CB-5E07D639BF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80874" y="198099"/>
            <a:ext cx="1661945" cy="1661945"/>
          </a:xfrm>
          <a:prstGeom prst="rect">
            <a:avLst/>
          </a:prstGeom>
        </p:spPr>
      </p:pic>
    </p:spTree>
    <p:extLst>
      <p:ext uri="{BB962C8B-B14F-4D97-AF65-F5344CB8AC3E}">
        <p14:creationId xmlns:p14="http://schemas.microsoft.com/office/powerpoint/2010/main" val="3859720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1" presetClass="exit" presetSubtype="0" fill="hold" nodeType="withEffect">
                                  <p:stCondLst>
                                    <p:cond delay="0"/>
                                  </p:stCondLst>
                                  <p:childTnLst>
                                    <p:set>
                                      <p:cBhvr>
                                        <p:cTn id="10" dur="1" fill="hold">
                                          <p:stCondLst>
                                            <p:cond delay="0"/>
                                          </p:stCondLst>
                                        </p:cTn>
                                        <p:tgtEl>
                                          <p:spTgt spid="3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36</a:t>
            </a:fld>
            <a:endParaRPr dirty="0"/>
          </a:p>
        </p:txBody>
      </p:sp>
      <p:sp>
        <p:nvSpPr>
          <p:cNvPr id="577" name="Google Shape;577;p69"/>
          <p:cNvSpPr txBox="1"/>
          <p:nvPr/>
        </p:nvSpPr>
        <p:spPr>
          <a:xfrm>
            <a:off x="1057025" y="1484400"/>
            <a:ext cx="10074900" cy="203642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600" dirty="0">
                <a:solidFill>
                  <a:schemeClr val="accent3"/>
                </a:solidFill>
                <a:latin typeface="DM Sans" pitchFamily="2" charset="77"/>
                <a:ea typeface="DM Sans"/>
                <a:cs typeface="DM Sans"/>
                <a:sym typeface="DM Sans"/>
              </a:rPr>
              <a:t>5 days</a:t>
            </a:r>
            <a:r>
              <a:rPr lang="en" sz="5600" dirty="0">
                <a:latin typeface="DM Sans" pitchFamily="2" charset="77"/>
                <a:ea typeface="DM Sans"/>
                <a:cs typeface="DM Sans"/>
                <a:sym typeface="DM Sans"/>
              </a:rPr>
              <a:t> to find the bug, </a:t>
            </a:r>
            <a:endParaRPr sz="5600" dirty="0">
              <a:latin typeface="DM Sans" pitchFamily="2" charset="77"/>
              <a:ea typeface="DM Sans"/>
              <a:cs typeface="DM Sans"/>
              <a:sym typeface="DM Sans"/>
            </a:endParaRPr>
          </a:p>
          <a:p>
            <a:pPr marL="0" lvl="0" indent="0" algn="l" rtl="0">
              <a:spcBef>
                <a:spcPts val="1000"/>
              </a:spcBef>
              <a:spcAft>
                <a:spcPts val="0"/>
              </a:spcAft>
              <a:buNone/>
            </a:pPr>
            <a:r>
              <a:rPr lang="en" sz="5600" dirty="0">
                <a:solidFill>
                  <a:schemeClr val="accent3"/>
                </a:solidFill>
                <a:latin typeface="DM Sans" pitchFamily="2" charset="77"/>
                <a:ea typeface="DM Sans"/>
                <a:cs typeface="DM Sans"/>
                <a:sym typeface="DM Sans"/>
              </a:rPr>
              <a:t>3 days </a:t>
            </a:r>
            <a:r>
              <a:rPr lang="en" sz="5600" dirty="0">
                <a:latin typeface="DM Sans" pitchFamily="2" charset="77"/>
                <a:ea typeface="DM Sans"/>
                <a:cs typeface="DM Sans"/>
                <a:sym typeface="DM Sans"/>
              </a:rPr>
              <a:t>to fix it,</a:t>
            </a:r>
            <a:endParaRPr lang="en-CA" sz="5600" dirty="0">
              <a:latin typeface="DM Sans" pitchFamily="2" charset="77"/>
              <a:ea typeface="DM Sans"/>
              <a:cs typeface="DM Sans"/>
              <a:sym typeface="DM Sans"/>
            </a:endParaRPr>
          </a:p>
        </p:txBody>
      </p:sp>
      <p:sp>
        <p:nvSpPr>
          <p:cNvPr id="578" name="Google Shape;578;p6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17C746AE-3213-AF1D-0291-7A782319E3B9}"/>
              </a:ext>
            </a:extLst>
          </p:cNvPr>
          <p:cNvSpPr txBox="1"/>
          <p:nvPr/>
        </p:nvSpPr>
        <p:spPr>
          <a:xfrm>
            <a:off x="1056900" y="3429000"/>
            <a:ext cx="10057561" cy="2677656"/>
          </a:xfrm>
          <a:prstGeom prst="rect">
            <a:avLst/>
          </a:prstGeom>
          <a:noFill/>
        </p:spPr>
        <p:txBody>
          <a:bodyPr wrap="none" rtlCol="0">
            <a:spAutoFit/>
          </a:bodyPr>
          <a:lstStyle/>
          <a:p>
            <a:r>
              <a:rPr lang="en" sz="5600" dirty="0">
                <a:latin typeface="DM Sans" pitchFamily="2" charset="77"/>
                <a:ea typeface="DM Sans"/>
                <a:cs typeface="DM Sans"/>
                <a:sym typeface="DM Sans"/>
              </a:rPr>
              <a:t>followed by </a:t>
            </a:r>
            <a:r>
              <a:rPr lang="en" sz="5600" dirty="0">
                <a:solidFill>
                  <a:schemeClr val="accent3"/>
                </a:solidFill>
                <a:latin typeface="DM Sans" pitchFamily="2" charset="77"/>
                <a:ea typeface="DM Sans"/>
                <a:cs typeface="DM Sans"/>
                <a:sym typeface="DM Sans"/>
              </a:rPr>
              <a:t>7 days </a:t>
            </a:r>
            <a:r>
              <a:rPr lang="en" sz="5600" dirty="0">
                <a:latin typeface="DM Sans" pitchFamily="2" charset="77"/>
                <a:ea typeface="DM Sans"/>
                <a:cs typeface="DM Sans"/>
                <a:sym typeface="DM Sans"/>
              </a:rPr>
              <a:t>of running </a:t>
            </a:r>
          </a:p>
          <a:p>
            <a:r>
              <a:rPr lang="en" sz="5600" dirty="0">
                <a:latin typeface="DM Sans" pitchFamily="2" charset="77"/>
                <a:ea typeface="DM Sans"/>
                <a:cs typeface="DM Sans"/>
                <a:sym typeface="DM Sans"/>
              </a:rPr>
              <a:t>backfills for </a:t>
            </a:r>
            <a:r>
              <a:rPr lang="en" sz="5600" dirty="0">
                <a:solidFill>
                  <a:schemeClr val="accent3"/>
                </a:solidFill>
                <a:latin typeface="DM Sans" pitchFamily="2" charset="77"/>
                <a:ea typeface="DM Sans"/>
                <a:cs typeface="DM Sans"/>
                <a:sym typeface="DM Sans"/>
              </a:rPr>
              <a:t>2 months </a:t>
            </a:r>
            <a:r>
              <a:rPr lang="en" sz="5600" dirty="0">
                <a:solidFill>
                  <a:schemeClr val="dk2"/>
                </a:solidFill>
                <a:latin typeface="DM Sans" pitchFamily="2" charset="77"/>
                <a:ea typeface="DM Sans"/>
                <a:cs typeface="DM Sans"/>
                <a:sym typeface="DM Sans"/>
              </a:rPr>
              <a:t>of data</a:t>
            </a:r>
            <a:endParaRPr lang="en-CA" sz="5600" dirty="0">
              <a:solidFill>
                <a:schemeClr val="accent1"/>
              </a:solidFill>
              <a:latin typeface="DM Sans" pitchFamily="2" charset="77"/>
              <a:ea typeface="DM Sans"/>
              <a:cs typeface="DM Sans"/>
              <a:sym typeface="DM Sans"/>
            </a:endParaRPr>
          </a:p>
          <a:p>
            <a:endParaRPr lang="en-US" sz="5600" dirty="0">
              <a:latin typeface="DM Mono" panose="020B0509040201040103" pitchFamily="49" charset="77"/>
            </a:endParaRPr>
          </a:p>
        </p:txBody>
      </p:sp>
      <p:pic>
        <p:nvPicPr>
          <p:cNvPr id="4" name="Graphic 3" descr="Stopwatch 75% outline">
            <a:extLst>
              <a:ext uri="{FF2B5EF4-FFF2-40B4-BE49-F238E27FC236}">
                <a16:creationId xmlns:a16="http://schemas.microsoft.com/office/drawing/2014/main" id="{A92F130B-9045-5D93-6508-F666F4A8D4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0873" y="198099"/>
            <a:ext cx="1661945" cy="1661945"/>
          </a:xfrm>
          <a:prstGeom prst="rect">
            <a:avLst/>
          </a:prstGeom>
        </p:spPr>
      </p:pic>
    </p:spTree>
    <p:extLst>
      <p:ext uri="{BB962C8B-B14F-4D97-AF65-F5344CB8AC3E}">
        <p14:creationId xmlns:p14="http://schemas.microsoft.com/office/powerpoint/2010/main" val="16186908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871"/>
        <p:cNvGrpSpPr/>
        <p:nvPr/>
      </p:nvGrpSpPr>
      <p:grpSpPr>
        <a:xfrm>
          <a:off x="0" y="0"/>
          <a:ext cx="0" cy="0"/>
          <a:chOff x="0" y="0"/>
          <a:chExt cx="0" cy="0"/>
        </a:xfrm>
      </p:grpSpPr>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37</a:t>
            </a:fld>
            <a:endParaRPr dirty="0"/>
          </a:p>
        </p:txBody>
      </p:sp>
      <p:pic>
        <p:nvPicPr>
          <p:cNvPr id="873" name="Google Shape;873;p79"/>
          <p:cNvPicPr preferRelativeResize="0"/>
          <p:nvPr/>
        </p:nvPicPr>
        <p:blipFill>
          <a:blip r:embed="rId3">
            <a:alphaModFix/>
          </a:blip>
          <a:stretch>
            <a:fillRect/>
          </a:stretch>
        </p:blipFill>
        <p:spPr>
          <a:xfrm>
            <a:off x="1099475" y="862925"/>
            <a:ext cx="14019599" cy="4668650"/>
          </a:xfrm>
          <a:prstGeom prst="rect">
            <a:avLst/>
          </a:prstGeom>
          <a:noFill/>
          <a:ln>
            <a:noFill/>
          </a:ln>
        </p:spPr>
      </p:pic>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12450874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620280" y="870335"/>
            <a:ext cx="1696856" cy="1690336"/>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38</a:t>
            </a:fld>
            <a:endParaRPr dirty="0"/>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4317136" y="454836"/>
            <a:ext cx="3554552" cy="830997"/>
          </a:xfrm>
          <a:prstGeom prst="rect">
            <a:avLst/>
          </a:prstGeom>
          <a:noFill/>
          <a:ln w="38100">
            <a:solidFill>
              <a:schemeClr val="bg2"/>
            </a:solidFill>
          </a:ln>
        </p:spPr>
        <p:txBody>
          <a:bodyPr wrap="square" rtlCol="0">
            <a:spAutoFit/>
          </a:bodyPr>
          <a:lstStyle/>
          <a:p>
            <a:pPr algn="ctr"/>
            <a:r>
              <a:rPr lang="en-US" sz="2400" dirty="0">
                <a:latin typeface="DM Sans" pitchFamily="2" charset="77"/>
              </a:rPr>
              <a:t>Automated Tests</a:t>
            </a:r>
          </a:p>
          <a:p>
            <a:pPr algn="ctr"/>
            <a:r>
              <a:rPr lang="en-US" sz="24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extLst>
              <p:ext uri="{D42A27DB-BD31-4B8C-83A1-F6EECF244321}">
                <p14:modId xmlns:p14="http://schemas.microsoft.com/office/powerpoint/2010/main" val="932668965"/>
              </p:ext>
            </p:extLst>
          </p:nvPr>
        </p:nvGraphicFramePr>
        <p:xfrm>
          <a:off x="448284" y="4124266"/>
          <a:ext cx="4343992" cy="1713606"/>
        </p:xfrm>
        <a:graphic>
          <a:graphicData uri="http://schemas.openxmlformats.org/drawingml/2006/table">
            <a:tbl>
              <a:tblPr firstRow="1" bandRow="1">
                <a:tableStyleId>{D7E440C0-9F9F-4B7A-B09E-0B7364B92A36}</a:tableStyleId>
              </a:tblPr>
              <a:tblGrid>
                <a:gridCol w="1085998">
                  <a:extLst>
                    <a:ext uri="{9D8B030D-6E8A-4147-A177-3AD203B41FA5}">
                      <a16:colId xmlns:a16="http://schemas.microsoft.com/office/drawing/2014/main" val="3153912135"/>
                    </a:ext>
                  </a:extLst>
                </a:gridCol>
                <a:gridCol w="1085998">
                  <a:extLst>
                    <a:ext uri="{9D8B030D-6E8A-4147-A177-3AD203B41FA5}">
                      <a16:colId xmlns:a16="http://schemas.microsoft.com/office/drawing/2014/main" val="2067168834"/>
                    </a:ext>
                  </a:extLst>
                </a:gridCol>
                <a:gridCol w="1085998">
                  <a:extLst>
                    <a:ext uri="{9D8B030D-6E8A-4147-A177-3AD203B41FA5}">
                      <a16:colId xmlns:a16="http://schemas.microsoft.com/office/drawing/2014/main" val="3520864782"/>
                    </a:ext>
                  </a:extLst>
                </a:gridCol>
                <a:gridCol w="1085998">
                  <a:extLst>
                    <a:ext uri="{9D8B030D-6E8A-4147-A177-3AD203B41FA5}">
                      <a16:colId xmlns:a16="http://schemas.microsoft.com/office/drawing/2014/main" val="1762378831"/>
                    </a:ext>
                  </a:extLst>
                </a:gridCol>
              </a:tblGrid>
              <a:tr h="0">
                <a:tc>
                  <a:txBody>
                    <a:bodyPr/>
                    <a:lstStyle/>
                    <a:p>
                      <a:r>
                        <a:rPr lang="en-US" sz="1600" b="0" i="0" dirty="0">
                          <a:solidFill>
                            <a:schemeClr val="bg2"/>
                          </a:solidFill>
                          <a:latin typeface="DM Sans" pitchFamily="2" charset="77"/>
                        </a:rPr>
                        <a:t>ID</a:t>
                      </a:r>
                    </a:p>
                  </a:txBody>
                  <a:tcPr marL="85341" marR="85341" marT="42671" marB="42671">
                    <a:solidFill>
                      <a:schemeClr val="accent6"/>
                    </a:solidFill>
                  </a:tcPr>
                </a:tc>
                <a:tc>
                  <a:txBody>
                    <a:bodyPr/>
                    <a:lstStyle/>
                    <a:p>
                      <a:r>
                        <a:rPr lang="en-US" sz="1600" b="0" i="0" dirty="0">
                          <a:solidFill>
                            <a:schemeClr val="bg2"/>
                          </a:solidFill>
                          <a:latin typeface="DM Sans" pitchFamily="2" charset="77"/>
                        </a:rPr>
                        <a:t>Name</a:t>
                      </a:r>
                    </a:p>
                  </a:txBody>
                  <a:tcPr marL="85341" marR="85341" marT="42671" marB="42671">
                    <a:solidFill>
                      <a:schemeClr val="accent6"/>
                    </a:solidFill>
                  </a:tcPr>
                </a:tc>
                <a:tc>
                  <a:txBody>
                    <a:bodyPr/>
                    <a:lstStyle/>
                    <a:p>
                      <a:r>
                        <a:rPr lang="en-US" sz="1600" b="0" i="0" dirty="0">
                          <a:solidFill>
                            <a:schemeClr val="bg2"/>
                          </a:solidFill>
                          <a:latin typeface="DM Sans" pitchFamily="2" charset="77"/>
                        </a:rPr>
                        <a:t>Age</a:t>
                      </a:r>
                    </a:p>
                  </a:txBody>
                  <a:tcPr marL="85341" marR="85341" marT="42671" marB="42671">
                    <a:solidFill>
                      <a:schemeClr val="accent6"/>
                    </a:solidFill>
                  </a:tcPr>
                </a:tc>
                <a:tc>
                  <a:txBody>
                    <a:bodyPr/>
                    <a:lstStyle/>
                    <a:p>
                      <a:r>
                        <a:rPr lang="en-US" sz="1600" b="0" i="0" dirty="0">
                          <a:solidFill>
                            <a:schemeClr val="bg2"/>
                          </a:solidFill>
                          <a:latin typeface="DM Sans" pitchFamily="2" charset="77"/>
                        </a:rPr>
                        <a:t>Eye color</a:t>
                      </a:r>
                    </a:p>
                  </a:txBody>
                  <a:tcPr marL="85341" marR="85341" marT="42671" marB="42671">
                    <a:solidFill>
                      <a:schemeClr val="accent6"/>
                    </a:solidFill>
                  </a:tcPr>
                </a:tc>
                <a:extLst>
                  <a:ext uri="{0D108BD9-81ED-4DB2-BD59-A6C34878D82A}">
                    <a16:rowId xmlns:a16="http://schemas.microsoft.com/office/drawing/2014/main" val="829607364"/>
                  </a:ext>
                </a:extLst>
              </a:tr>
              <a:tr h="346106">
                <a:tc>
                  <a:txBody>
                    <a:bodyPr/>
                    <a:lstStyle/>
                    <a:p>
                      <a:r>
                        <a:rPr lang="en-US" sz="1600" b="0" i="0" dirty="0">
                          <a:latin typeface="DM Sans" pitchFamily="2" charset="77"/>
                        </a:rPr>
                        <a:t>01452</a:t>
                      </a:r>
                    </a:p>
                  </a:txBody>
                  <a:tcPr marL="85341" marR="85341" marT="42671" marB="42671"/>
                </a:tc>
                <a:tc>
                  <a:txBody>
                    <a:bodyPr/>
                    <a:lstStyle/>
                    <a:p>
                      <a:r>
                        <a:rPr lang="en-US" sz="1600" b="0" i="0" dirty="0">
                          <a:latin typeface="DM Sans" pitchFamily="2" charset="77"/>
                        </a:rPr>
                        <a:t>Alan</a:t>
                      </a:r>
                    </a:p>
                  </a:txBody>
                  <a:tcPr marL="85341" marR="85341" marT="42671" marB="42671"/>
                </a:tc>
                <a:tc>
                  <a:txBody>
                    <a:bodyPr/>
                    <a:lstStyle/>
                    <a:p>
                      <a:r>
                        <a:rPr lang="en-US" sz="1600" b="0" i="0" dirty="0">
                          <a:latin typeface="DM Sans" pitchFamily="2" charset="77"/>
                        </a:rPr>
                        <a:t>452</a:t>
                      </a:r>
                    </a:p>
                  </a:txBody>
                  <a:tcPr marL="85341" marR="85341" marT="42671" marB="42671"/>
                </a:tc>
                <a:tc>
                  <a:txBody>
                    <a:bodyPr/>
                    <a:lstStyle/>
                    <a:p>
                      <a:r>
                        <a:rPr lang="en-US" sz="1600" b="0" i="0" dirty="0">
                          <a:latin typeface="DM Sans" pitchFamily="2" charset="77"/>
                        </a:rPr>
                        <a:t>blue</a:t>
                      </a:r>
                    </a:p>
                  </a:txBody>
                  <a:tcPr marL="85341" marR="85341" marT="42671" marB="42671"/>
                </a:tc>
                <a:extLst>
                  <a:ext uri="{0D108BD9-81ED-4DB2-BD59-A6C34878D82A}">
                    <a16:rowId xmlns:a16="http://schemas.microsoft.com/office/drawing/2014/main" val="3423060112"/>
                  </a:ext>
                </a:extLst>
              </a:tr>
              <a:tr h="346106">
                <a:tc>
                  <a:txBody>
                    <a:bodyPr/>
                    <a:lstStyle/>
                    <a:p>
                      <a:r>
                        <a:rPr lang="en-US" sz="1600" b="0" i="0" dirty="0">
                          <a:latin typeface="DM Sans" pitchFamily="2" charset="77"/>
                        </a:rPr>
                        <a:t>64521</a:t>
                      </a:r>
                    </a:p>
                  </a:txBody>
                  <a:tcPr marL="85341" marR="85341" marT="42671" marB="42671"/>
                </a:tc>
                <a:tc>
                  <a:txBody>
                    <a:bodyPr/>
                    <a:lstStyle/>
                    <a:p>
                      <a:r>
                        <a:rPr lang="en-US" sz="1600" b="0" i="0" dirty="0">
                          <a:latin typeface="DM Sans" pitchFamily="2" charset="77"/>
                        </a:rPr>
                        <a:t>NULL</a:t>
                      </a:r>
                    </a:p>
                  </a:txBody>
                  <a:tcPr marL="85341" marR="85341" marT="42671" marB="42671"/>
                </a:tc>
                <a:tc>
                  <a:txBody>
                    <a:bodyPr/>
                    <a:lstStyle/>
                    <a:p>
                      <a:r>
                        <a:rPr lang="en-US" sz="1600" b="0" i="0" dirty="0">
                          <a:latin typeface="DM Sans" pitchFamily="2" charset="77"/>
                        </a:rPr>
                        <a:t>29</a:t>
                      </a:r>
                    </a:p>
                  </a:txBody>
                  <a:tcPr marL="85341" marR="85341" marT="42671" marB="42671"/>
                </a:tc>
                <a:tc>
                  <a:txBody>
                    <a:bodyPr/>
                    <a:lstStyle/>
                    <a:p>
                      <a:r>
                        <a:rPr lang="en-US" sz="1600" b="0" i="0" dirty="0">
                          <a:latin typeface="DM Sans" pitchFamily="2" charset="77"/>
                        </a:rPr>
                        <a:t>green</a:t>
                      </a:r>
                    </a:p>
                  </a:txBody>
                  <a:tcPr marL="85341" marR="85341" marT="42671" marB="42671"/>
                </a:tc>
                <a:extLst>
                  <a:ext uri="{0D108BD9-81ED-4DB2-BD59-A6C34878D82A}">
                    <a16:rowId xmlns:a16="http://schemas.microsoft.com/office/drawing/2014/main" val="3020610891"/>
                  </a:ext>
                </a:extLst>
              </a:tr>
              <a:tr h="346106">
                <a:tc>
                  <a:txBody>
                    <a:bodyPr/>
                    <a:lstStyle/>
                    <a:p>
                      <a:r>
                        <a:rPr lang="en-US" sz="1600" b="0" i="0" dirty="0">
                          <a:latin typeface="DM Sans" pitchFamily="2" charset="77"/>
                        </a:rPr>
                        <a:t>49031</a:t>
                      </a:r>
                    </a:p>
                  </a:txBody>
                  <a:tcPr marL="85341" marR="85341" marT="42671" marB="42671"/>
                </a:tc>
                <a:tc>
                  <a:txBody>
                    <a:bodyPr/>
                    <a:lstStyle/>
                    <a:p>
                      <a:r>
                        <a:rPr lang="en-US" sz="1600" b="0" i="0" dirty="0">
                          <a:latin typeface="DM Sans" pitchFamily="2" charset="77"/>
                        </a:rPr>
                        <a:t>Margaret</a:t>
                      </a:r>
                    </a:p>
                  </a:txBody>
                  <a:tcPr marL="85341" marR="85341" marT="42671" marB="42671"/>
                </a:tc>
                <a:tc>
                  <a:txBody>
                    <a:bodyPr/>
                    <a:lstStyle/>
                    <a:p>
                      <a:r>
                        <a:rPr lang="en-US" sz="1600" b="0" i="0" dirty="0">
                          <a:latin typeface="DM Sans" pitchFamily="2" charset="77"/>
                        </a:rPr>
                        <a:t>45</a:t>
                      </a:r>
                    </a:p>
                  </a:txBody>
                  <a:tcPr marL="85341" marR="85341" marT="42671" marB="42671"/>
                </a:tc>
                <a:tc>
                  <a:txBody>
                    <a:bodyPr/>
                    <a:lstStyle/>
                    <a:p>
                      <a:r>
                        <a:rPr lang="en-US" sz="1600" b="0" i="0" dirty="0">
                          <a:latin typeface="DM Sans" pitchFamily="2" charset="77"/>
                        </a:rPr>
                        <a:t>brown</a:t>
                      </a:r>
                    </a:p>
                  </a:txBody>
                  <a:tcPr marL="85341" marR="85341" marT="42671" marB="42671"/>
                </a:tc>
                <a:extLst>
                  <a:ext uri="{0D108BD9-81ED-4DB2-BD59-A6C34878D82A}">
                    <a16:rowId xmlns:a16="http://schemas.microsoft.com/office/drawing/2014/main" val="2125337847"/>
                  </a:ext>
                </a:extLst>
              </a:tr>
              <a:tr h="346106">
                <a:tc>
                  <a:txBody>
                    <a:bodyPr/>
                    <a:lstStyle/>
                    <a:p>
                      <a:r>
                        <a:rPr lang="en-US" sz="1600" b="0" i="0" dirty="0">
                          <a:latin typeface="DM Sans" pitchFamily="2" charset="77"/>
                        </a:rPr>
                        <a:t>49031</a:t>
                      </a:r>
                    </a:p>
                  </a:txBody>
                  <a:tcPr marL="85341" marR="85341" marT="42671" marB="42671"/>
                </a:tc>
                <a:tc>
                  <a:txBody>
                    <a:bodyPr/>
                    <a:lstStyle/>
                    <a:p>
                      <a:r>
                        <a:rPr lang="en-US" sz="1600" b="0" i="0" dirty="0">
                          <a:latin typeface="DM Sans" pitchFamily="2" charset="77"/>
                        </a:rPr>
                        <a:t>Margaret</a:t>
                      </a:r>
                    </a:p>
                  </a:txBody>
                  <a:tcPr marL="85341" marR="85341" marT="42671" marB="42671"/>
                </a:tc>
                <a:tc>
                  <a:txBody>
                    <a:bodyPr/>
                    <a:lstStyle/>
                    <a:p>
                      <a:r>
                        <a:rPr lang="en-US" sz="1600" b="0" i="0" dirty="0">
                          <a:latin typeface="DM Sans" pitchFamily="2" charset="77"/>
                        </a:rPr>
                        <a:t>45</a:t>
                      </a:r>
                    </a:p>
                  </a:txBody>
                  <a:tcPr marL="85341" marR="85341" marT="42671" marB="42671"/>
                </a:tc>
                <a:tc>
                  <a:txBody>
                    <a:bodyPr/>
                    <a:lstStyle/>
                    <a:p>
                      <a:r>
                        <a:rPr lang="en-US" sz="1600" b="0" i="0" dirty="0">
                          <a:latin typeface="DM Sans" pitchFamily="2" charset="77"/>
                        </a:rPr>
                        <a:t>brown</a:t>
                      </a:r>
                    </a:p>
                  </a:txBody>
                  <a:tcPr marL="85341" marR="85341" marT="42671" marB="42671"/>
                </a:tc>
                <a:extLst>
                  <a:ext uri="{0D108BD9-81ED-4DB2-BD59-A6C34878D82A}">
                    <a16:rowId xmlns:a16="http://schemas.microsoft.com/office/drawing/2014/main" val="3417541705"/>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2118109" y="2560671"/>
            <a:ext cx="1004341" cy="830997"/>
          </a:xfrm>
          <a:prstGeom prst="rect">
            <a:avLst/>
          </a:prstGeom>
          <a:noFill/>
          <a:ln w="38100">
            <a:solidFill>
              <a:schemeClr val="accent5"/>
            </a:solidFill>
          </a:ln>
        </p:spPr>
        <p:txBody>
          <a:bodyPr wrap="square" rtlCol="0">
            <a:spAutoFit/>
          </a:bodyPr>
          <a:lstStyle/>
          <a:p>
            <a:r>
              <a:rPr lang="en-US" sz="2400" dirty="0">
                <a:latin typeface="DM Sans" pitchFamily="2" charset="77"/>
              </a:rPr>
              <a:t>Data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450248" y="5135355"/>
            <a:ext cx="1076998" cy="688872"/>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546605" y="4803906"/>
            <a:ext cx="1074851"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2621456" y="4463448"/>
            <a:ext cx="1071188"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238616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2" grpId="0" animBg="1"/>
      <p:bldP spid="3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cxnSp>
        <p:nvCxnSpPr>
          <p:cNvPr id="26" name="Curved Connector 25">
            <a:extLst>
              <a:ext uri="{FF2B5EF4-FFF2-40B4-BE49-F238E27FC236}">
                <a16:creationId xmlns:a16="http://schemas.microsoft.com/office/drawing/2014/main" id="{4004A64D-EFAA-36C4-01D9-C303854AB2AC}"/>
              </a:ext>
            </a:extLst>
          </p:cNvPr>
          <p:cNvCxnSpPr>
            <a:cxnSpLocks/>
            <a:stCxn id="2" idx="3"/>
            <a:endCxn id="25" idx="0"/>
          </p:cNvCxnSpPr>
          <p:nvPr/>
        </p:nvCxnSpPr>
        <p:spPr>
          <a:xfrm>
            <a:off x="7871688" y="870335"/>
            <a:ext cx="1423074" cy="1797723"/>
          </a:xfrm>
          <a:prstGeom prst="curved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620280" y="870335"/>
            <a:ext cx="1696856" cy="1690336"/>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39</a:t>
            </a:fld>
            <a:endParaRPr dirty="0"/>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4317136" y="454836"/>
            <a:ext cx="3554552" cy="830997"/>
          </a:xfrm>
          <a:prstGeom prst="rect">
            <a:avLst/>
          </a:prstGeom>
          <a:noFill/>
          <a:ln w="38100">
            <a:solidFill>
              <a:schemeClr val="bg2"/>
            </a:solidFill>
          </a:ln>
        </p:spPr>
        <p:txBody>
          <a:bodyPr wrap="square" rtlCol="0">
            <a:spAutoFit/>
          </a:bodyPr>
          <a:lstStyle/>
          <a:p>
            <a:pPr algn="ctr"/>
            <a:r>
              <a:rPr lang="en-US" sz="2400" dirty="0">
                <a:latin typeface="DM Sans" pitchFamily="2" charset="77"/>
              </a:rPr>
              <a:t>Automated Tests</a:t>
            </a:r>
          </a:p>
          <a:p>
            <a:pPr algn="ctr"/>
            <a:r>
              <a:rPr lang="en-US" sz="24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extLst>
              <p:ext uri="{D42A27DB-BD31-4B8C-83A1-F6EECF244321}">
                <p14:modId xmlns:p14="http://schemas.microsoft.com/office/powerpoint/2010/main" val="805963586"/>
              </p:ext>
            </p:extLst>
          </p:nvPr>
        </p:nvGraphicFramePr>
        <p:xfrm>
          <a:off x="448284" y="4124266"/>
          <a:ext cx="4343992" cy="1713606"/>
        </p:xfrm>
        <a:graphic>
          <a:graphicData uri="http://schemas.openxmlformats.org/drawingml/2006/table">
            <a:tbl>
              <a:tblPr firstRow="1" bandRow="1">
                <a:tableStyleId>{D7E440C0-9F9F-4B7A-B09E-0B7364B92A36}</a:tableStyleId>
              </a:tblPr>
              <a:tblGrid>
                <a:gridCol w="1085998">
                  <a:extLst>
                    <a:ext uri="{9D8B030D-6E8A-4147-A177-3AD203B41FA5}">
                      <a16:colId xmlns:a16="http://schemas.microsoft.com/office/drawing/2014/main" val="3153912135"/>
                    </a:ext>
                  </a:extLst>
                </a:gridCol>
                <a:gridCol w="1085998">
                  <a:extLst>
                    <a:ext uri="{9D8B030D-6E8A-4147-A177-3AD203B41FA5}">
                      <a16:colId xmlns:a16="http://schemas.microsoft.com/office/drawing/2014/main" val="2067168834"/>
                    </a:ext>
                  </a:extLst>
                </a:gridCol>
                <a:gridCol w="1085998">
                  <a:extLst>
                    <a:ext uri="{9D8B030D-6E8A-4147-A177-3AD203B41FA5}">
                      <a16:colId xmlns:a16="http://schemas.microsoft.com/office/drawing/2014/main" val="3520864782"/>
                    </a:ext>
                  </a:extLst>
                </a:gridCol>
                <a:gridCol w="1085998">
                  <a:extLst>
                    <a:ext uri="{9D8B030D-6E8A-4147-A177-3AD203B41FA5}">
                      <a16:colId xmlns:a16="http://schemas.microsoft.com/office/drawing/2014/main" val="1762378831"/>
                    </a:ext>
                  </a:extLst>
                </a:gridCol>
              </a:tblGrid>
              <a:tr h="0">
                <a:tc>
                  <a:txBody>
                    <a:bodyPr/>
                    <a:lstStyle/>
                    <a:p>
                      <a:r>
                        <a:rPr lang="en-US" sz="1600" b="0" i="0" dirty="0">
                          <a:solidFill>
                            <a:schemeClr val="bg2"/>
                          </a:solidFill>
                          <a:latin typeface="DM Sans" pitchFamily="2" charset="77"/>
                        </a:rPr>
                        <a:t>ID</a:t>
                      </a:r>
                    </a:p>
                  </a:txBody>
                  <a:tcPr marL="85341" marR="85341" marT="42671" marB="42671">
                    <a:solidFill>
                      <a:schemeClr val="accent6"/>
                    </a:solidFill>
                  </a:tcPr>
                </a:tc>
                <a:tc>
                  <a:txBody>
                    <a:bodyPr/>
                    <a:lstStyle/>
                    <a:p>
                      <a:r>
                        <a:rPr lang="en-US" sz="1600" b="0" i="0" dirty="0">
                          <a:solidFill>
                            <a:schemeClr val="bg2"/>
                          </a:solidFill>
                          <a:latin typeface="DM Sans" pitchFamily="2" charset="77"/>
                        </a:rPr>
                        <a:t>Name</a:t>
                      </a:r>
                    </a:p>
                  </a:txBody>
                  <a:tcPr marL="85341" marR="85341" marT="42671" marB="42671">
                    <a:solidFill>
                      <a:schemeClr val="accent6"/>
                    </a:solidFill>
                  </a:tcPr>
                </a:tc>
                <a:tc>
                  <a:txBody>
                    <a:bodyPr/>
                    <a:lstStyle/>
                    <a:p>
                      <a:r>
                        <a:rPr lang="en-US" sz="1600" b="0" i="0" dirty="0">
                          <a:solidFill>
                            <a:schemeClr val="bg2"/>
                          </a:solidFill>
                          <a:latin typeface="DM Sans" pitchFamily="2" charset="77"/>
                        </a:rPr>
                        <a:t>Age</a:t>
                      </a:r>
                    </a:p>
                  </a:txBody>
                  <a:tcPr marL="85341" marR="85341" marT="42671" marB="42671">
                    <a:solidFill>
                      <a:schemeClr val="accent6"/>
                    </a:solidFill>
                  </a:tcPr>
                </a:tc>
                <a:tc>
                  <a:txBody>
                    <a:bodyPr/>
                    <a:lstStyle/>
                    <a:p>
                      <a:r>
                        <a:rPr lang="en-US" sz="1600" b="0" i="0" dirty="0">
                          <a:solidFill>
                            <a:schemeClr val="bg2"/>
                          </a:solidFill>
                          <a:latin typeface="DM Sans" pitchFamily="2" charset="77"/>
                        </a:rPr>
                        <a:t>Eye color</a:t>
                      </a:r>
                    </a:p>
                  </a:txBody>
                  <a:tcPr marL="85341" marR="85341" marT="42671" marB="42671">
                    <a:solidFill>
                      <a:schemeClr val="accent6"/>
                    </a:solidFill>
                  </a:tcPr>
                </a:tc>
                <a:extLst>
                  <a:ext uri="{0D108BD9-81ED-4DB2-BD59-A6C34878D82A}">
                    <a16:rowId xmlns:a16="http://schemas.microsoft.com/office/drawing/2014/main" val="829607364"/>
                  </a:ext>
                </a:extLst>
              </a:tr>
              <a:tr h="346106">
                <a:tc>
                  <a:txBody>
                    <a:bodyPr/>
                    <a:lstStyle/>
                    <a:p>
                      <a:r>
                        <a:rPr lang="en-US" sz="1600" b="0" i="0" dirty="0">
                          <a:latin typeface="DM Sans" pitchFamily="2" charset="77"/>
                        </a:rPr>
                        <a:t>01452</a:t>
                      </a:r>
                    </a:p>
                  </a:txBody>
                  <a:tcPr marL="85341" marR="85341" marT="42671" marB="42671"/>
                </a:tc>
                <a:tc>
                  <a:txBody>
                    <a:bodyPr/>
                    <a:lstStyle/>
                    <a:p>
                      <a:r>
                        <a:rPr lang="en-US" sz="1600" b="0" i="0" dirty="0">
                          <a:latin typeface="DM Sans" pitchFamily="2" charset="77"/>
                        </a:rPr>
                        <a:t>Alan</a:t>
                      </a:r>
                    </a:p>
                  </a:txBody>
                  <a:tcPr marL="85341" marR="85341" marT="42671" marB="42671"/>
                </a:tc>
                <a:tc>
                  <a:txBody>
                    <a:bodyPr/>
                    <a:lstStyle/>
                    <a:p>
                      <a:r>
                        <a:rPr lang="en-US" sz="1600" b="0" i="0" dirty="0">
                          <a:latin typeface="DM Sans" pitchFamily="2" charset="77"/>
                        </a:rPr>
                        <a:t>452</a:t>
                      </a:r>
                    </a:p>
                  </a:txBody>
                  <a:tcPr marL="85341" marR="85341" marT="42671" marB="42671"/>
                </a:tc>
                <a:tc>
                  <a:txBody>
                    <a:bodyPr/>
                    <a:lstStyle/>
                    <a:p>
                      <a:r>
                        <a:rPr lang="en-US" sz="1600" b="0" i="0" dirty="0">
                          <a:latin typeface="DM Sans" pitchFamily="2" charset="77"/>
                        </a:rPr>
                        <a:t>blue</a:t>
                      </a:r>
                    </a:p>
                  </a:txBody>
                  <a:tcPr marL="85341" marR="85341" marT="42671" marB="42671"/>
                </a:tc>
                <a:extLst>
                  <a:ext uri="{0D108BD9-81ED-4DB2-BD59-A6C34878D82A}">
                    <a16:rowId xmlns:a16="http://schemas.microsoft.com/office/drawing/2014/main" val="3423060112"/>
                  </a:ext>
                </a:extLst>
              </a:tr>
              <a:tr h="346106">
                <a:tc>
                  <a:txBody>
                    <a:bodyPr/>
                    <a:lstStyle/>
                    <a:p>
                      <a:r>
                        <a:rPr lang="en-US" sz="1600" b="0" i="0" dirty="0">
                          <a:latin typeface="DM Sans" pitchFamily="2" charset="77"/>
                        </a:rPr>
                        <a:t>64521</a:t>
                      </a:r>
                    </a:p>
                  </a:txBody>
                  <a:tcPr marL="85341" marR="85341" marT="42671" marB="42671"/>
                </a:tc>
                <a:tc>
                  <a:txBody>
                    <a:bodyPr/>
                    <a:lstStyle/>
                    <a:p>
                      <a:r>
                        <a:rPr lang="en-US" sz="1600" b="0" i="0" dirty="0">
                          <a:latin typeface="DM Sans" pitchFamily="2" charset="77"/>
                        </a:rPr>
                        <a:t>NULL</a:t>
                      </a:r>
                    </a:p>
                  </a:txBody>
                  <a:tcPr marL="85341" marR="85341" marT="42671" marB="42671"/>
                </a:tc>
                <a:tc>
                  <a:txBody>
                    <a:bodyPr/>
                    <a:lstStyle/>
                    <a:p>
                      <a:r>
                        <a:rPr lang="en-US" sz="1600" b="0" i="0" dirty="0">
                          <a:latin typeface="DM Sans" pitchFamily="2" charset="77"/>
                        </a:rPr>
                        <a:t>29</a:t>
                      </a:r>
                    </a:p>
                  </a:txBody>
                  <a:tcPr marL="85341" marR="85341" marT="42671" marB="42671"/>
                </a:tc>
                <a:tc>
                  <a:txBody>
                    <a:bodyPr/>
                    <a:lstStyle/>
                    <a:p>
                      <a:r>
                        <a:rPr lang="en-US" sz="1600" b="0" i="0" dirty="0">
                          <a:latin typeface="DM Sans" pitchFamily="2" charset="77"/>
                        </a:rPr>
                        <a:t>green</a:t>
                      </a:r>
                    </a:p>
                  </a:txBody>
                  <a:tcPr marL="85341" marR="85341" marT="42671" marB="42671"/>
                </a:tc>
                <a:extLst>
                  <a:ext uri="{0D108BD9-81ED-4DB2-BD59-A6C34878D82A}">
                    <a16:rowId xmlns:a16="http://schemas.microsoft.com/office/drawing/2014/main" val="3020610891"/>
                  </a:ext>
                </a:extLst>
              </a:tr>
              <a:tr h="346106">
                <a:tc>
                  <a:txBody>
                    <a:bodyPr/>
                    <a:lstStyle/>
                    <a:p>
                      <a:r>
                        <a:rPr lang="en-US" sz="1600" b="0" i="0" dirty="0">
                          <a:latin typeface="DM Sans" pitchFamily="2" charset="77"/>
                        </a:rPr>
                        <a:t>49031</a:t>
                      </a:r>
                    </a:p>
                  </a:txBody>
                  <a:tcPr marL="85341" marR="85341" marT="42671" marB="42671"/>
                </a:tc>
                <a:tc>
                  <a:txBody>
                    <a:bodyPr/>
                    <a:lstStyle/>
                    <a:p>
                      <a:r>
                        <a:rPr lang="en-US" sz="1600" b="0" i="0" dirty="0">
                          <a:latin typeface="DM Sans" pitchFamily="2" charset="77"/>
                        </a:rPr>
                        <a:t>Margaret</a:t>
                      </a:r>
                    </a:p>
                  </a:txBody>
                  <a:tcPr marL="85341" marR="85341" marT="42671" marB="42671"/>
                </a:tc>
                <a:tc>
                  <a:txBody>
                    <a:bodyPr/>
                    <a:lstStyle/>
                    <a:p>
                      <a:r>
                        <a:rPr lang="en-US" sz="1600" b="0" i="0" dirty="0">
                          <a:latin typeface="DM Sans" pitchFamily="2" charset="77"/>
                        </a:rPr>
                        <a:t>45</a:t>
                      </a:r>
                    </a:p>
                  </a:txBody>
                  <a:tcPr marL="85341" marR="85341" marT="42671" marB="42671"/>
                </a:tc>
                <a:tc>
                  <a:txBody>
                    <a:bodyPr/>
                    <a:lstStyle/>
                    <a:p>
                      <a:r>
                        <a:rPr lang="en-US" sz="1600" b="0" i="0" dirty="0">
                          <a:latin typeface="DM Sans" pitchFamily="2" charset="77"/>
                        </a:rPr>
                        <a:t>brown</a:t>
                      </a:r>
                    </a:p>
                  </a:txBody>
                  <a:tcPr marL="85341" marR="85341" marT="42671" marB="42671"/>
                </a:tc>
                <a:extLst>
                  <a:ext uri="{0D108BD9-81ED-4DB2-BD59-A6C34878D82A}">
                    <a16:rowId xmlns:a16="http://schemas.microsoft.com/office/drawing/2014/main" val="2125337847"/>
                  </a:ext>
                </a:extLst>
              </a:tr>
              <a:tr h="346106">
                <a:tc>
                  <a:txBody>
                    <a:bodyPr/>
                    <a:lstStyle/>
                    <a:p>
                      <a:r>
                        <a:rPr lang="en-US" sz="1600" b="0" i="0" dirty="0">
                          <a:latin typeface="DM Sans" pitchFamily="2" charset="77"/>
                        </a:rPr>
                        <a:t>49031</a:t>
                      </a:r>
                    </a:p>
                  </a:txBody>
                  <a:tcPr marL="85341" marR="85341" marT="42671" marB="42671"/>
                </a:tc>
                <a:tc>
                  <a:txBody>
                    <a:bodyPr/>
                    <a:lstStyle/>
                    <a:p>
                      <a:r>
                        <a:rPr lang="en-US" sz="1600" b="0" i="0" dirty="0">
                          <a:latin typeface="DM Sans" pitchFamily="2" charset="77"/>
                        </a:rPr>
                        <a:t>Margaret</a:t>
                      </a:r>
                    </a:p>
                  </a:txBody>
                  <a:tcPr marL="85341" marR="85341" marT="42671" marB="42671"/>
                </a:tc>
                <a:tc>
                  <a:txBody>
                    <a:bodyPr/>
                    <a:lstStyle/>
                    <a:p>
                      <a:r>
                        <a:rPr lang="en-US" sz="1600" b="0" i="0" dirty="0">
                          <a:latin typeface="DM Sans" pitchFamily="2" charset="77"/>
                        </a:rPr>
                        <a:t>45</a:t>
                      </a:r>
                    </a:p>
                  </a:txBody>
                  <a:tcPr marL="85341" marR="85341" marT="42671" marB="42671"/>
                </a:tc>
                <a:tc>
                  <a:txBody>
                    <a:bodyPr/>
                    <a:lstStyle/>
                    <a:p>
                      <a:r>
                        <a:rPr lang="en-US" sz="1600" b="0" i="0" dirty="0">
                          <a:latin typeface="DM Sans" pitchFamily="2" charset="77"/>
                        </a:rPr>
                        <a:t>brown</a:t>
                      </a:r>
                    </a:p>
                  </a:txBody>
                  <a:tcPr marL="85341" marR="85341" marT="42671" marB="42671"/>
                </a:tc>
                <a:extLst>
                  <a:ext uri="{0D108BD9-81ED-4DB2-BD59-A6C34878D82A}">
                    <a16:rowId xmlns:a16="http://schemas.microsoft.com/office/drawing/2014/main" val="3417541705"/>
                  </a:ext>
                </a:extLst>
              </a:tr>
            </a:tbl>
          </a:graphicData>
        </a:graphic>
      </p:graphicFrame>
      <p:grpSp>
        <p:nvGrpSpPr>
          <p:cNvPr id="7" name="Google Shape;1073;p95">
            <a:extLst>
              <a:ext uri="{FF2B5EF4-FFF2-40B4-BE49-F238E27FC236}">
                <a16:creationId xmlns:a16="http://schemas.microsoft.com/office/drawing/2014/main" id="{73B4825E-4751-CC55-A285-64D7DCB3CA7B}"/>
              </a:ext>
            </a:extLst>
          </p:cNvPr>
          <p:cNvGrpSpPr/>
          <p:nvPr/>
        </p:nvGrpSpPr>
        <p:grpSpPr>
          <a:xfrm>
            <a:off x="8678683" y="4311025"/>
            <a:ext cx="1085758" cy="1074498"/>
            <a:chOff x="4629601" y="2780598"/>
            <a:chExt cx="2150002" cy="2127705"/>
          </a:xfrm>
        </p:grpSpPr>
        <p:pic>
          <p:nvPicPr>
            <p:cNvPr id="8" name="Google Shape;1074;p95">
              <a:extLst>
                <a:ext uri="{FF2B5EF4-FFF2-40B4-BE49-F238E27FC236}">
                  <a16:creationId xmlns:a16="http://schemas.microsoft.com/office/drawing/2014/main" id="{80D8707E-DD9F-0791-CDDE-B3A64AA6728F}"/>
                </a:ext>
              </a:extLst>
            </p:cNvPr>
            <p:cNvPicPr preferRelativeResize="0"/>
            <p:nvPr/>
          </p:nvPicPr>
          <p:blipFill>
            <a:blip r:embed="rId3">
              <a:alphaModFix/>
            </a:blip>
            <a:stretch>
              <a:fillRect/>
            </a:stretch>
          </p:blipFill>
          <p:spPr>
            <a:xfrm>
              <a:off x="5384976" y="3460900"/>
              <a:ext cx="639250" cy="767096"/>
            </a:xfrm>
            <a:prstGeom prst="rect">
              <a:avLst/>
            </a:prstGeom>
            <a:noFill/>
            <a:ln>
              <a:noFill/>
            </a:ln>
          </p:spPr>
        </p:pic>
        <p:sp>
          <p:nvSpPr>
            <p:cNvPr id="9" name="Google Shape;1075;p95">
              <a:extLst>
                <a:ext uri="{FF2B5EF4-FFF2-40B4-BE49-F238E27FC236}">
                  <a16:creationId xmlns:a16="http://schemas.microsoft.com/office/drawing/2014/main" id="{23918353-9283-8AC2-2E6D-3263B71A42E4}"/>
                </a:ext>
              </a:extLst>
            </p:cNvPr>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nvGrpSpPr>
            <p:cNvPr id="10" name="Google Shape;1076;p95">
              <a:extLst>
                <a:ext uri="{FF2B5EF4-FFF2-40B4-BE49-F238E27FC236}">
                  <a16:creationId xmlns:a16="http://schemas.microsoft.com/office/drawing/2014/main" id="{F7DCCE5C-B803-F79C-A6F0-13E4161371F8}"/>
                </a:ext>
              </a:extLst>
            </p:cNvPr>
            <p:cNvGrpSpPr/>
            <p:nvPr/>
          </p:nvGrpSpPr>
          <p:grpSpPr>
            <a:xfrm>
              <a:off x="4629601" y="2780598"/>
              <a:ext cx="2150002" cy="2127705"/>
              <a:chOff x="4374339" y="2714600"/>
              <a:chExt cx="1772613" cy="1748176"/>
            </a:xfrm>
          </p:grpSpPr>
          <p:sp>
            <p:nvSpPr>
              <p:cNvPr id="11" name="Google Shape;1077;p95">
                <a:extLst>
                  <a:ext uri="{FF2B5EF4-FFF2-40B4-BE49-F238E27FC236}">
                    <a16:creationId xmlns:a16="http://schemas.microsoft.com/office/drawing/2014/main" id="{E95626A4-3D05-261F-1979-CB5300DFDEC1}"/>
                  </a:ext>
                </a:extLst>
              </p:cNvPr>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2" name="Google Shape;1078;p95">
                <a:extLst>
                  <a:ext uri="{FF2B5EF4-FFF2-40B4-BE49-F238E27FC236}">
                    <a16:creationId xmlns:a16="http://schemas.microsoft.com/office/drawing/2014/main" id="{B4C81F41-10AF-0DA6-2FC7-A1EC8BE79E43}"/>
                  </a:ext>
                </a:extLst>
              </p:cNvPr>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 name="Google Shape;1079;p95">
                <a:extLst>
                  <a:ext uri="{FF2B5EF4-FFF2-40B4-BE49-F238E27FC236}">
                    <a16:creationId xmlns:a16="http://schemas.microsoft.com/office/drawing/2014/main" id="{7EADBDDD-D9ED-01FA-FACE-A986F533E4CE}"/>
                  </a:ext>
                </a:extLst>
              </p:cNvPr>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 name="Google Shape;1080;p95">
                <a:extLst>
                  <a:ext uri="{FF2B5EF4-FFF2-40B4-BE49-F238E27FC236}">
                    <a16:creationId xmlns:a16="http://schemas.microsoft.com/office/drawing/2014/main" id="{BF056028-A44E-28DB-D7FC-376263BB0F2A}"/>
                  </a:ext>
                </a:extLst>
              </p:cNvPr>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grpSp>
      <p:graphicFrame>
        <p:nvGraphicFramePr>
          <p:cNvPr id="6" name="Table 14">
            <a:extLst>
              <a:ext uri="{FF2B5EF4-FFF2-40B4-BE49-F238E27FC236}">
                <a16:creationId xmlns:a16="http://schemas.microsoft.com/office/drawing/2014/main" id="{67C557B3-00DD-187B-66C6-43DE816E7BFC}"/>
              </a:ext>
            </a:extLst>
          </p:cNvPr>
          <p:cNvGraphicFramePr>
            <a:graphicFrameLocks noGrp="1"/>
          </p:cNvGraphicFramePr>
          <p:nvPr>
            <p:extLst>
              <p:ext uri="{D42A27DB-BD31-4B8C-83A1-F6EECF244321}">
                <p14:modId xmlns:p14="http://schemas.microsoft.com/office/powerpoint/2010/main" val="626829735"/>
              </p:ext>
            </p:extLst>
          </p:nvPr>
        </p:nvGraphicFramePr>
        <p:xfrm>
          <a:off x="6553482" y="4124367"/>
          <a:ext cx="1556391" cy="1447800"/>
        </p:xfrm>
        <a:graphic>
          <a:graphicData uri="http://schemas.openxmlformats.org/drawingml/2006/table">
            <a:tbl>
              <a:tblPr firstRow="1">
                <a:tableStyleId>{D7E440C0-9F9F-4B7A-B09E-0B7364B92A36}</a:tableStyleId>
              </a:tblPr>
              <a:tblGrid>
                <a:gridCol w="1556391">
                  <a:extLst>
                    <a:ext uri="{9D8B030D-6E8A-4147-A177-3AD203B41FA5}">
                      <a16:colId xmlns:a16="http://schemas.microsoft.com/office/drawing/2014/main" val="3278155462"/>
                    </a:ext>
                  </a:extLst>
                </a:gridCol>
              </a:tblGrid>
              <a:tr h="370840">
                <a:tc>
                  <a:txBody>
                    <a:bodyPr/>
                    <a:lstStyle/>
                    <a:p>
                      <a:r>
                        <a:rPr lang="en-US" sz="1600" b="0" i="0" dirty="0">
                          <a:solidFill>
                            <a:schemeClr val="bg2"/>
                          </a:solidFill>
                          <a:latin typeface="DM Sans" pitchFamily="2" charset="77"/>
                        </a:rPr>
                        <a:t>City</a:t>
                      </a:r>
                    </a:p>
                  </a:txBody>
                  <a:tcPr>
                    <a:solidFill>
                      <a:schemeClr val="accent2"/>
                    </a:solidFill>
                  </a:tcPr>
                </a:tc>
                <a:extLst>
                  <a:ext uri="{0D108BD9-81ED-4DB2-BD59-A6C34878D82A}">
                    <a16:rowId xmlns:a16="http://schemas.microsoft.com/office/drawing/2014/main" val="889787297"/>
                  </a:ext>
                </a:extLst>
              </a:tr>
              <a:tr h="370840">
                <a:tc>
                  <a:txBody>
                    <a:bodyPr/>
                    <a:lstStyle/>
                    <a:p>
                      <a:r>
                        <a:rPr lang="en-US" sz="1600" b="0" i="0" dirty="0" err="1">
                          <a:latin typeface="DM Sans" pitchFamily="2" charset="77"/>
                        </a:rPr>
                        <a:t>Trono</a:t>
                      </a:r>
                      <a:endParaRPr lang="en-US" sz="1600" b="0" i="0" dirty="0">
                        <a:latin typeface="DM Sans" pitchFamily="2" charset="77"/>
                      </a:endParaRPr>
                    </a:p>
                  </a:txBody>
                  <a:tcPr/>
                </a:tc>
                <a:extLst>
                  <a:ext uri="{0D108BD9-81ED-4DB2-BD59-A6C34878D82A}">
                    <a16:rowId xmlns:a16="http://schemas.microsoft.com/office/drawing/2014/main" val="3962945806"/>
                  </a:ext>
                </a:extLst>
              </a:tr>
              <a:tr h="370840">
                <a:tc>
                  <a:txBody>
                    <a:bodyPr/>
                    <a:lstStyle/>
                    <a:p>
                      <a:r>
                        <a:rPr lang="en-US" sz="1600" b="0" i="0" dirty="0" err="1">
                          <a:latin typeface="DM Sans" pitchFamily="2" charset="77"/>
                        </a:rPr>
                        <a:t>Calgry</a:t>
                      </a:r>
                      <a:endParaRPr lang="en-US" sz="1600" b="0" i="0" dirty="0">
                        <a:latin typeface="DM Sans" pitchFamily="2" charset="77"/>
                      </a:endParaRPr>
                    </a:p>
                  </a:txBody>
                  <a:tcPr/>
                </a:tc>
                <a:extLst>
                  <a:ext uri="{0D108BD9-81ED-4DB2-BD59-A6C34878D82A}">
                    <a16:rowId xmlns:a16="http://schemas.microsoft.com/office/drawing/2014/main" val="1598786701"/>
                  </a:ext>
                </a:extLst>
              </a:tr>
              <a:tr h="0">
                <a:tc>
                  <a:txBody>
                    <a:bodyPr/>
                    <a:lstStyle/>
                    <a:p>
                      <a:r>
                        <a:rPr lang="en-US" sz="1600" b="0" i="0" dirty="0" err="1">
                          <a:latin typeface="DM Sans" pitchFamily="2" charset="77"/>
                        </a:rPr>
                        <a:t>Vancover</a:t>
                      </a:r>
                      <a:endParaRPr lang="en-US" sz="1600" dirty="0">
                        <a:latin typeface="DM Sans" pitchFamily="2" charset="77"/>
                      </a:endParaRPr>
                    </a:p>
                  </a:txBody>
                  <a:tcPr/>
                </a:tc>
                <a:extLst>
                  <a:ext uri="{0D108BD9-81ED-4DB2-BD59-A6C34878D82A}">
                    <a16:rowId xmlns:a16="http://schemas.microsoft.com/office/drawing/2014/main" val="2188610504"/>
                  </a:ext>
                </a:extLst>
              </a:tr>
            </a:tbl>
          </a:graphicData>
        </a:graphic>
      </p:graphicFrame>
      <p:graphicFrame>
        <p:nvGraphicFramePr>
          <p:cNvPr id="20" name="Table 14">
            <a:extLst>
              <a:ext uri="{FF2B5EF4-FFF2-40B4-BE49-F238E27FC236}">
                <a16:creationId xmlns:a16="http://schemas.microsoft.com/office/drawing/2014/main" id="{6CFF751C-AE4B-6FC9-DA8B-8EA4373F9B6E}"/>
              </a:ext>
            </a:extLst>
          </p:cNvPr>
          <p:cNvGraphicFramePr>
            <a:graphicFrameLocks noGrp="1"/>
          </p:cNvGraphicFramePr>
          <p:nvPr>
            <p:extLst>
              <p:ext uri="{D42A27DB-BD31-4B8C-83A1-F6EECF244321}">
                <p14:modId xmlns:p14="http://schemas.microsoft.com/office/powerpoint/2010/main" val="2439154062"/>
              </p:ext>
            </p:extLst>
          </p:nvPr>
        </p:nvGraphicFramePr>
        <p:xfrm>
          <a:off x="10333249" y="4124266"/>
          <a:ext cx="1556391" cy="1483360"/>
        </p:xfrm>
        <a:graphic>
          <a:graphicData uri="http://schemas.openxmlformats.org/drawingml/2006/table">
            <a:tbl>
              <a:tblPr firstRow="1" bandRow="1">
                <a:tableStyleId>{D7E440C0-9F9F-4B7A-B09E-0B7364B92A36}</a:tableStyleId>
              </a:tblPr>
              <a:tblGrid>
                <a:gridCol w="1556391">
                  <a:extLst>
                    <a:ext uri="{9D8B030D-6E8A-4147-A177-3AD203B41FA5}">
                      <a16:colId xmlns:a16="http://schemas.microsoft.com/office/drawing/2014/main" val="3278155462"/>
                    </a:ext>
                  </a:extLst>
                </a:gridCol>
              </a:tblGrid>
              <a:tr h="370840">
                <a:tc>
                  <a:txBody>
                    <a:bodyPr/>
                    <a:lstStyle/>
                    <a:p>
                      <a:r>
                        <a:rPr lang="en-US" sz="1600" b="0" i="0" dirty="0">
                          <a:solidFill>
                            <a:schemeClr val="bg2"/>
                          </a:solidFill>
                          <a:latin typeface="DM Sans" pitchFamily="2" charset="77"/>
                        </a:rPr>
                        <a:t>City</a:t>
                      </a:r>
                    </a:p>
                  </a:txBody>
                  <a:tcPr>
                    <a:solidFill>
                      <a:schemeClr val="accent2"/>
                    </a:solidFill>
                  </a:tcPr>
                </a:tc>
                <a:extLst>
                  <a:ext uri="{0D108BD9-81ED-4DB2-BD59-A6C34878D82A}">
                    <a16:rowId xmlns:a16="http://schemas.microsoft.com/office/drawing/2014/main" val="889787297"/>
                  </a:ext>
                </a:extLst>
              </a:tr>
              <a:tr h="370840">
                <a:tc>
                  <a:txBody>
                    <a:bodyPr/>
                    <a:lstStyle/>
                    <a:p>
                      <a:r>
                        <a:rPr lang="en-US" sz="1600" b="0" i="0" dirty="0">
                          <a:latin typeface="DM Sans" pitchFamily="2" charset="77"/>
                        </a:rPr>
                        <a:t>Toronto</a:t>
                      </a:r>
                    </a:p>
                  </a:txBody>
                  <a:tcPr/>
                </a:tc>
                <a:extLst>
                  <a:ext uri="{0D108BD9-81ED-4DB2-BD59-A6C34878D82A}">
                    <a16:rowId xmlns:a16="http://schemas.microsoft.com/office/drawing/2014/main" val="3962945806"/>
                  </a:ext>
                </a:extLst>
              </a:tr>
              <a:tr h="370840">
                <a:tc>
                  <a:txBody>
                    <a:bodyPr/>
                    <a:lstStyle/>
                    <a:p>
                      <a:r>
                        <a:rPr lang="en-US" sz="1600" b="0" i="0" dirty="0">
                          <a:latin typeface="DM Sans" pitchFamily="2" charset="77"/>
                        </a:rPr>
                        <a:t>Calgary</a:t>
                      </a:r>
                    </a:p>
                  </a:txBody>
                  <a:tcPr/>
                </a:tc>
                <a:extLst>
                  <a:ext uri="{0D108BD9-81ED-4DB2-BD59-A6C34878D82A}">
                    <a16:rowId xmlns:a16="http://schemas.microsoft.com/office/drawing/2014/main" val="1598786701"/>
                  </a:ext>
                </a:extLst>
              </a:tr>
              <a:tr h="370840">
                <a:tc>
                  <a:txBody>
                    <a:bodyPr/>
                    <a:lstStyle/>
                    <a:p>
                      <a:r>
                        <a:rPr lang="en-US" sz="1600" b="0" i="0" dirty="0">
                          <a:latin typeface="DM Sans" pitchFamily="2" charset="77"/>
                        </a:rPr>
                        <a:t>Vancouver</a:t>
                      </a:r>
                    </a:p>
                  </a:txBody>
                  <a:tcPr/>
                </a:tc>
                <a:extLst>
                  <a:ext uri="{0D108BD9-81ED-4DB2-BD59-A6C34878D82A}">
                    <a16:rowId xmlns:a16="http://schemas.microsoft.com/office/drawing/2014/main" val="2188610504"/>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2118109" y="2560671"/>
            <a:ext cx="1004341" cy="830997"/>
          </a:xfrm>
          <a:prstGeom prst="rect">
            <a:avLst/>
          </a:prstGeom>
          <a:noFill/>
          <a:ln w="38100">
            <a:solidFill>
              <a:schemeClr val="accent5"/>
            </a:solidFill>
          </a:ln>
        </p:spPr>
        <p:txBody>
          <a:bodyPr wrap="square" rtlCol="0">
            <a:spAutoFit/>
          </a:bodyPr>
          <a:lstStyle/>
          <a:p>
            <a:r>
              <a:rPr lang="en-US" sz="2400" dirty="0">
                <a:latin typeface="DM Sans" pitchFamily="2" charset="77"/>
              </a:rPr>
              <a:t>Data Tests</a:t>
            </a:r>
          </a:p>
        </p:txBody>
      </p:sp>
      <p:sp>
        <p:nvSpPr>
          <p:cNvPr id="25" name="TextBox 24">
            <a:extLst>
              <a:ext uri="{FF2B5EF4-FFF2-40B4-BE49-F238E27FC236}">
                <a16:creationId xmlns:a16="http://schemas.microsoft.com/office/drawing/2014/main" id="{251896F1-830C-2E0C-EACD-4ECBE235C49D}"/>
              </a:ext>
            </a:extLst>
          </p:cNvPr>
          <p:cNvSpPr txBox="1"/>
          <p:nvPr/>
        </p:nvSpPr>
        <p:spPr>
          <a:xfrm>
            <a:off x="8792591" y="2668058"/>
            <a:ext cx="1004341" cy="830997"/>
          </a:xfrm>
          <a:prstGeom prst="rect">
            <a:avLst/>
          </a:prstGeom>
          <a:noFill/>
          <a:ln w="38100">
            <a:solidFill>
              <a:schemeClr val="accent2"/>
            </a:solidFill>
          </a:ln>
        </p:spPr>
        <p:txBody>
          <a:bodyPr wrap="square" rtlCol="0">
            <a:spAutoFit/>
          </a:bodyPr>
          <a:lstStyle/>
          <a:p>
            <a:r>
              <a:rPr lang="en-US" sz="2400" dirty="0">
                <a:latin typeface="DM Sans" pitchFamily="2" charset="77"/>
              </a:rPr>
              <a:t>Logic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450248" y="5135355"/>
            <a:ext cx="1076998" cy="688872"/>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546605" y="4803906"/>
            <a:ext cx="1074851"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2621456" y="4463448"/>
            <a:ext cx="1071188"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9" name="Right Arrow 28">
            <a:extLst>
              <a:ext uri="{FF2B5EF4-FFF2-40B4-BE49-F238E27FC236}">
                <a16:creationId xmlns:a16="http://schemas.microsoft.com/office/drawing/2014/main" id="{9147F878-B5E6-2B9D-FE03-D33F986CF32C}"/>
              </a:ext>
            </a:extLst>
          </p:cNvPr>
          <p:cNvSpPr/>
          <p:nvPr/>
        </p:nvSpPr>
        <p:spPr>
          <a:xfrm>
            <a:off x="8260745" y="4864124"/>
            <a:ext cx="343334" cy="131702"/>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5" name="Right Arrow 34">
            <a:extLst>
              <a:ext uri="{FF2B5EF4-FFF2-40B4-BE49-F238E27FC236}">
                <a16:creationId xmlns:a16="http://schemas.microsoft.com/office/drawing/2014/main" id="{DADF85F9-5866-7819-DEA0-604391791B49}"/>
              </a:ext>
            </a:extLst>
          </p:cNvPr>
          <p:cNvSpPr/>
          <p:nvPr/>
        </p:nvSpPr>
        <p:spPr>
          <a:xfrm>
            <a:off x="9890116" y="4865946"/>
            <a:ext cx="343334" cy="131702"/>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54640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a:t>
            </a:fld>
            <a:endParaRPr dirty="0"/>
          </a:p>
        </p:txBody>
      </p:sp>
      <p:sp>
        <p:nvSpPr>
          <p:cNvPr id="496" name="Google Shape;496;p61"/>
          <p:cNvSpPr txBox="1"/>
          <p:nvPr/>
        </p:nvSpPr>
        <p:spPr>
          <a:xfrm>
            <a:off x="1198075" y="1813800"/>
            <a:ext cx="8655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Sans" pitchFamily="2" charset="77"/>
                <a:ea typeface="DM Sans"/>
                <a:cs typeface="DM Sans"/>
                <a:sym typeface="DM Sans"/>
              </a:rPr>
              <a:t>Extract</a:t>
            </a:r>
            <a:endParaRPr sz="16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Sans" pitchFamily="2" charset="77"/>
                <a:ea typeface="DM Sans"/>
                <a:cs typeface="DM Sans"/>
                <a:sym typeface="DM Sans"/>
              </a:rPr>
              <a:t>Load</a:t>
            </a:r>
            <a:endParaRPr sz="16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Sans" pitchFamily="2" charset="77"/>
                <a:ea typeface="DM Sans"/>
                <a:cs typeface="DM Sans"/>
                <a:sym typeface="DM Sans"/>
              </a:rPr>
              <a:t>Transform</a:t>
            </a:r>
            <a:endParaRPr sz="1600" dirty="0">
              <a:solidFill>
                <a:srgbClr val="FF9900"/>
              </a:solidFill>
              <a:latin typeface="DM Sans" pitchFamily="2"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434343"/>
                </a:solidFill>
                <a:latin typeface="Impact"/>
                <a:ea typeface="Impact"/>
                <a:cs typeface="Impact"/>
                <a:sym typeface="Impact"/>
              </a:rPr>
              <a:t>@</a:t>
            </a:r>
            <a:r>
              <a:rPr lang="en" sz="4000" dirty="0" err="1">
                <a:solidFill>
                  <a:srgbClr val="434343"/>
                </a:solidFill>
                <a:latin typeface="Impact"/>
                <a:ea typeface="Impact"/>
                <a:cs typeface="Impact"/>
                <a:sym typeface="Impact"/>
              </a:rPr>
              <a:t>jmasonlee</a:t>
            </a:r>
            <a:endParaRPr sz="4000" dirty="0">
              <a:solidFill>
                <a:srgbClr val="434343"/>
              </a:solidFill>
              <a:latin typeface="Impact"/>
              <a:ea typeface="Impact"/>
              <a:cs typeface="Impact"/>
              <a:sym typeface="Impact"/>
            </a:endParaRPr>
          </a:p>
        </p:txBody>
      </p:sp>
      <p:grpSp>
        <p:nvGrpSpPr>
          <p:cNvPr id="32" name="Google Shape;864;p78">
            <a:extLst>
              <a:ext uri="{FF2B5EF4-FFF2-40B4-BE49-F238E27FC236}">
                <a16:creationId xmlns:a16="http://schemas.microsoft.com/office/drawing/2014/main" id="{E0B19D1A-1544-2AB8-2555-BBC56C300BF3}"/>
              </a:ext>
            </a:extLst>
          </p:cNvPr>
          <p:cNvGrpSpPr/>
          <p:nvPr/>
        </p:nvGrpSpPr>
        <p:grpSpPr>
          <a:xfrm>
            <a:off x="1438813" y="4085238"/>
            <a:ext cx="517800" cy="517800"/>
            <a:chOff x="9069139" y="3565127"/>
            <a:chExt cx="517800" cy="517800"/>
          </a:xfrm>
        </p:grpSpPr>
        <p:sp>
          <p:nvSpPr>
            <p:cNvPr id="33" name="Google Shape;865;p78">
              <a:extLst>
                <a:ext uri="{FF2B5EF4-FFF2-40B4-BE49-F238E27FC236}">
                  <a16:creationId xmlns:a16="http://schemas.microsoft.com/office/drawing/2014/main" id="{79669BB7-3688-69D1-E441-07CCFD18E1FC}"/>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34" name="Google Shape;866;p78">
              <a:extLst>
                <a:ext uri="{FF2B5EF4-FFF2-40B4-BE49-F238E27FC236}">
                  <a16:creationId xmlns:a16="http://schemas.microsoft.com/office/drawing/2014/main" id="{99E9F2BC-1B64-9906-0452-2C7157A5258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41" name="Google Shape;864;p78">
            <a:extLst>
              <a:ext uri="{FF2B5EF4-FFF2-40B4-BE49-F238E27FC236}">
                <a16:creationId xmlns:a16="http://schemas.microsoft.com/office/drawing/2014/main" id="{B69C13ED-4C46-0CA0-092B-57043D1812FF}"/>
              </a:ext>
            </a:extLst>
          </p:cNvPr>
          <p:cNvGrpSpPr/>
          <p:nvPr/>
        </p:nvGrpSpPr>
        <p:grpSpPr>
          <a:xfrm>
            <a:off x="5548750" y="3870983"/>
            <a:ext cx="517800" cy="51780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8176324" y="3170100"/>
            <a:ext cx="517800" cy="51780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47" name="Google Shape;777;p76">
            <a:extLst>
              <a:ext uri="{FF2B5EF4-FFF2-40B4-BE49-F238E27FC236}">
                <a16:creationId xmlns:a16="http://schemas.microsoft.com/office/drawing/2014/main" id="{6F28E01C-A34E-AEC6-90D3-F513A21E6402}"/>
              </a:ext>
            </a:extLst>
          </p:cNvPr>
          <p:cNvGrpSpPr/>
          <p:nvPr/>
        </p:nvGrpSpPr>
        <p:grpSpPr>
          <a:xfrm>
            <a:off x="1410491" y="4067878"/>
            <a:ext cx="606368" cy="527478"/>
            <a:chOff x="9069139" y="3565127"/>
            <a:chExt cx="517800" cy="517800"/>
          </a:xfrm>
        </p:grpSpPr>
        <p:sp>
          <p:nvSpPr>
            <p:cNvPr id="48" name="Google Shape;778;p76">
              <a:extLst>
                <a:ext uri="{FF2B5EF4-FFF2-40B4-BE49-F238E27FC236}">
                  <a16:creationId xmlns:a16="http://schemas.microsoft.com/office/drawing/2014/main" id="{13D596B3-0FE6-3C6B-FC9E-88A5F4627030}"/>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9" name="Google Shape;779;p76">
              <a:extLst>
                <a:ext uri="{FF2B5EF4-FFF2-40B4-BE49-F238E27FC236}">
                  <a16:creationId xmlns:a16="http://schemas.microsoft.com/office/drawing/2014/main" id="{2F4418E6-1A1D-CF41-8498-BD80C3910AF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50" name="Google Shape;780;p76">
            <a:extLst>
              <a:ext uri="{FF2B5EF4-FFF2-40B4-BE49-F238E27FC236}">
                <a16:creationId xmlns:a16="http://schemas.microsoft.com/office/drawing/2014/main" id="{74FAB443-1A91-0C5E-0EFA-9056AA650CD7}"/>
              </a:ext>
            </a:extLst>
          </p:cNvPr>
          <p:cNvGrpSpPr/>
          <p:nvPr/>
        </p:nvGrpSpPr>
        <p:grpSpPr>
          <a:xfrm>
            <a:off x="1410491" y="4067878"/>
            <a:ext cx="606368" cy="527478"/>
            <a:chOff x="9069139" y="3565127"/>
            <a:chExt cx="517800" cy="517800"/>
          </a:xfrm>
          <a:solidFill>
            <a:srgbClr val="E80F1C"/>
          </a:solidFill>
        </p:grpSpPr>
        <p:sp>
          <p:nvSpPr>
            <p:cNvPr id="51" name="Google Shape;781;p76">
              <a:extLst>
                <a:ext uri="{FF2B5EF4-FFF2-40B4-BE49-F238E27FC236}">
                  <a16:creationId xmlns:a16="http://schemas.microsoft.com/office/drawing/2014/main" id="{8EFCBC42-8F33-21EA-A389-DD47667DDF1F}"/>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52" name="Google Shape;782;p76">
              <a:extLst>
                <a:ext uri="{FF2B5EF4-FFF2-40B4-BE49-F238E27FC236}">
                  <a16:creationId xmlns:a16="http://schemas.microsoft.com/office/drawing/2014/main" id="{A3E2F75C-FAAC-678A-80F7-87591D30DD01}"/>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53" name="Google Shape;783;p76">
            <a:extLst>
              <a:ext uri="{FF2B5EF4-FFF2-40B4-BE49-F238E27FC236}">
                <a16:creationId xmlns:a16="http://schemas.microsoft.com/office/drawing/2014/main" id="{C662062A-25EB-AB66-474B-EBEDF8CA3816}"/>
              </a:ext>
            </a:extLst>
          </p:cNvPr>
          <p:cNvGrpSpPr/>
          <p:nvPr/>
        </p:nvGrpSpPr>
        <p:grpSpPr>
          <a:xfrm>
            <a:off x="1402493" y="4018134"/>
            <a:ext cx="625166" cy="614978"/>
            <a:chOff x="7813889" y="2330318"/>
            <a:chExt cx="517800" cy="517800"/>
          </a:xfrm>
          <a:solidFill>
            <a:srgbClr val="12CB5A"/>
          </a:solidFill>
        </p:grpSpPr>
        <p:sp>
          <p:nvSpPr>
            <p:cNvPr id="54" name="Google Shape;784;p76">
              <a:extLst>
                <a:ext uri="{FF2B5EF4-FFF2-40B4-BE49-F238E27FC236}">
                  <a16:creationId xmlns:a16="http://schemas.microsoft.com/office/drawing/2014/main" id="{BDF6EA90-75CB-6E2B-91D1-65800C7AC413}"/>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55" name="Google Shape;785;p76">
              <a:extLst>
                <a:ext uri="{FF2B5EF4-FFF2-40B4-BE49-F238E27FC236}">
                  <a16:creationId xmlns:a16="http://schemas.microsoft.com/office/drawing/2014/main" id="{E6747304-0AA3-828A-F30C-362D7F1D163E}"/>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custDataLst>
      <p:tags r:id="rId1"/>
    </p:custDataLst>
    <p:extLst>
      <p:ext uri="{BB962C8B-B14F-4D97-AF65-F5344CB8AC3E}">
        <p14:creationId xmlns:p14="http://schemas.microsoft.com/office/powerpoint/2010/main" val="2401231547"/>
      </p:ext>
    </p:extLst>
  </p:cSld>
  <p:clrMapOvr>
    <a:masterClrMapping/>
  </p:clrMapOvr>
  <mc:AlternateContent xmlns:mc="http://schemas.openxmlformats.org/markup-compatibility/2006" xmlns:p14="http://schemas.microsoft.com/office/powerpoint/2010/main">
    <mc:Choice Requires="p14">
      <p:transition spd="slow" p14:dur="2000" advTm="17409"/>
    </mc:Choice>
    <mc:Fallback xmlns="">
      <p:transition spd="slow" advTm="174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Multi-Layered Tests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819397"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10788910"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4722314" y="1615534"/>
            <a:ext cx="2472438"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600" dirty="0">
                <a:latin typeface="DM Sans" pitchFamily="2"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1128156" y="1784811"/>
            <a:ext cx="3594158" cy="946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7194752" y="1784811"/>
            <a:ext cx="3594158" cy="768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413164" y="3895106"/>
            <a:ext cx="9108374" cy="1377538"/>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n w="0"/>
                <a:solidFill>
                  <a:schemeClr val="tx1"/>
                </a:solidFill>
                <a:latin typeface="DM Sans" pitchFamily="2" charset="77"/>
              </a:rPr>
              <a:t>Pipeline</a:t>
            </a:r>
          </a:p>
        </p:txBody>
      </p:sp>
      <p:sp>
        <p:nvSpPr>
          <p:cNvPr id="10" name="!!1">
            <a:extLst>
              <a:ext uri="{FF2B5EF4-FFF2-40B4-BE49-F238E27FC236}">
                <a16:creationId xmlns:a16="http://schemas.microsoft.com/office/drawing/2014/main" id="{7C6783E2-3BBA-801B-27F5-886C341658F9}"/>
              </a:ext>
            </a:extLst>
          </p:cNvPr>
          <p:cNvSpPr/>
          <p:nvPr/>
        </p:nvSpPr>
        <p:spPr>
          <a:xfrm>
            <a:off x="1413164" y="2908709"/>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5" name="!!2">
            <a:extLst>
              <a:ext uri="{FF2B5EF4-FFF2-40B4-BE49-F238E27FC236}">
                <a16:creationId xmlns:a16="http://schemas.microsoft.com/office/drawing/2014/main" id="{854405A1-E59C-F612-5D6A-B3314F6C0B57}"/>
              </a:ext>
            </a:extLst>
          </p:cNvPr>
          <p:cNvSpPr/>
          <p:nvPr/>
        </p:nvSpPr>
        <p:spPr>
          <a:xfrm>
            <a:off x="1429899" y="2906357"/>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6" name="!!3">
            <a:extLst>
              <a:ext uri="{FF2B5EF4-FFF2-40B4-BE49-F238E27FC236}">
                <a16:creationId xmlns:a16="http://schemas.microsoft.com/office/drawing/2014/main" id="{0E519BFC-E571-A039-DEB0-3F2C4F5D767D}"/>
              </a:ext>
            </a:extLst>
          </p:cNvPr>
          <p:cNvSpPr/>
          <p:nvPr/>
        </p:nvSpPr>
        <p:spPr>
          <a:xfrm>
            <a:off x="1395528" y="2899301"/>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7" name="!!4">
            <a:extLst>
              <a:ext uri="{FF2B5EF4-FFF2-40B4-BE49-F238E27FC236}">
                <a16:creationId xmlns:a16="http://schemas.microsoft.com/office/drawing/2014/main" id="{EA00E1C6-7417-BDFB-504D-7EBBD9424157}"/>
              </a:ext>
            </a:extLst>
          </p:cNvPr>
          <p:cNvSpPr/>
          <p:nvPr/>
        </p:nvSpPr>
        <p:spPr>
          <a:xfrm>
            <a:off x="1404347" y="2904005"/>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8" name="!!5">
            <a:extLst>
              <a:ext uri="{FF2B5EF4-FFF2-40B4-BE49-F238E27FC236}">
                <a16:creationId xmlns:a16="http://schemas.microsoft.com/office/drawing/2014/main" id="{836B1ECB-89FF-0FEB-FC65-44115F2B416E}"/>
              </a:ext>
            </a:extLst>
          </p:cNvPr>
          <p:cNvSpPr/>
          <p:nvPr/>
        </p:nvSpPr>
        <p:spPr>
          <a:xfrm>
            <a:off x="1429899" y="2900046"/>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DM Sans" pitchFamily="2" charset="77"/>
              </a:rPr>
              <a:t>Large Logic Test</a:t>
            </a:r>
          </a:p>
        </p:txBody>
      </p:sp>
    </p:spTree>
    <p:extLst>
      <p:ext uri="{BB962C8B-B14F-4D97-AF65-F5344CB8AC3E}">
        <p14:creationId xmlns:p14="http://schemas.microsoft.com/office/powerpoint/2010/main" val="1839393294"/>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809"/>
        <p:cNvGrpSpPr/>
        <p:nvPr/>
      </p:nvGrpSpPr>
      <p:grpSpPr>
        <a:xfrm>
          <a:off x="0" y="0"/>
          <a:ext cx="0" cy="0"/>
          <a:chOff x="0" y="0"/>
          <a:chExt cx="0" cy="0"/>
        </a:xfrm>
      </p:grpSpPr>
      <p:sp>
        <p:nvSpPr>
          <p:cNvPr id="810" name="Google Shape;810;p7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41</a:t>
            </a:fld>
            <a:endParaRPr dirty="0"/>
          </a:p>
        </p:txBody>
      </p:sp>
      <p:grpSp>
        <p:nvGrpSpPr>
          <p:cNvPr id="811" name="Google Shape;811;p77"/>
          <p:cNvGrpSpPr/>
          <p:nvPr/>
        </p:nvGrpSpPr>
        <p:grpSpPr>
          <a:xfrm>
            <a:off x="1206627" y="1847013"/>
            <a:ext cx="9643211" cy="4148689"/>
            <a:chOff x="1264714" y="1068250"/>
            <a:chExt cx="9643211" cy="4148689"/>
          </a:xfrm>
        </p:grpSpPr>
        <p:grpSp>
          <p:nvGrpSpPr>
            <p:cNvPr id="812" name="Google Shape;812;p77"/>
            <p:cNvGrpSpPr/>
            <p:nvPr/>
          </p:nvGrpSpPr>
          <p:grpSpPr>
            <a:xfrm>
              <a:off x="1264714" y="1068250"/>
              <a:ext cx="9504011" cy="1169700"/>
              <a:chOff x="1264714" y="1068250"/>
              <a:chExt cx="9504011" cy="1169700"/>
            </a:xfrm>
          </p:grpSpPr>
          <p:sp>
            <p:nvSpPr>
              <p:cNvPr id="813" name="Google Shape;813;p77"/>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Reproducible</a:t>
                </a:r>
                <a:endParaRPr sz="6400" dirty="0">
                  <a:solidFill>
                    <a:schemeClr val="accent3"/>
                  </a:solidFill>
                  <a:latin typeface="DM Mono" panose="020B0509040201040103" pitchFamily="49" charset="77"/>
                  <a:ea typeface="DM Sans"/>
                  <a:cs typeface="DM Sans"/>
                  <a:sym typeface="DM Sans"/>
                </a:endParaRPr>
              </a:p>
            </p:txBody>
          </p:sp>
          <p:sp>
            <p:nvSpPr>
              <p:cNvPr id="814" name="Google Shape;814;p77"/>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15" name="Google Shape;815;p77"/>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16" name="Google Shape;816;p77"/>
            <p:cNvGrpSpPr/>
            <p:nvPr/>
          </p:nvGrpSpPr>
          <p:grpSpPr>
            <a:xfrm>
              <a:off x="1264714" y="3062533"/>
              <a:ext cx="9643211" cy="2154406"/>
              <a:chOff x="1264714" y="3062533"/>
              <a:chExt cx="9643211" cy="2154406"/>
            </a:xfrm>
          </p:grpSpPr>
          <p:grpSp>
            <p:nvGrpSpPr>
              <p:cNvPr id="817" name="Google Shape;817;p77"/>
              <p:cNvGrpSpPr/>
              <p:nvPr/>
            </p:nvGrpSpPr>
            <p:grpSpPr>
              <a:xfrm>
                <a:off x="1264714" y="3388483"/>
                <a:ext cx="517800" cy="517800"/>
                <a:chOff x="9069139" y="3565127"/>
                <a:chExt cx="517800" cy="517800"/>
              </a:xfrm>
            </p:grpSpPr>
            <p:sp>
              <p:nvSpPr>
                <p:cNvPr id="818" name="Google Shape;818;p77"/>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19" name="Google Shape;819;p77"/>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820" name="Google Shape;820;p77"/>
              <p:cNvSpPr txBox="1"/>
              <p:nvPr/>
            </p:nvSpPr>
            <p:spPr>
              <a:xfrm>
                <a:off x="2485425" y="3062533"/>
                <a:ext cx="8422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Confidence Inspiring</a:t>
                </a:r>
                <a:endParaRPr dirty="0">
                  <a:latin typeface="DM Mono" panose="020B0509040201040103" pitchFamily="49" charset="77"/>
                </a:endParaRPr>
              </a:p>
            </p:txBody>
          </p:sp>
        </p:grpSp>
        <p:grpSp>
          <p:nvGrpSpPr>
            <p:cNvPr id="821" name="Google Shape;821;p77"/>
            <p:cNvGrpSpPr/>
            <p:nvPr/>
          </p:nvGrpSpPr>
          <p:grpSpPr>
            <a:xfrm>
              <a:off x="1264714" y="2065392"/>
              <a:ext cx="9643211" cy="1169700"/>
              <a:chOff x="1264714" y="2065392"/>
              <a:chExt cx="9643211" cy="1169700"/>
            </a:xfrm>
          </p:grpSpPr>
          <p:sp>
            <p:nvSpPr>
              <p:cNvPr id="822" name="Google Shape;822;p77"/>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23" name="Google Shape;823;p77"/>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824" name="Google Shape;824;p77"/>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Fast</a:t>
                </a:r>
                <a:endParaRPr dirty="0">
                  <a:latin typeface="DM Mono" panose="020B0509040201040103" pitchFamily="49" charset="77"/>
                </a:endParaRPr>
              </a:p>
            </p:txBody>
          </p:sp>
        </p:grpSp>
      </p:grpSp>
      <p:sp>
        <p:nvSpPr>
          <p:cNvPr id="825" name="Google Shape;825;p77"/>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Efficient tests are:</a:t>
            </a:r>
            <a:endParaRPr sz="6400" dirty="0">
              <a:solidFill>
                <a:schemeClr val="accent3"/>
              </a:solidFill>
              <a:latin typeface="DM Mono" panose="020B0509040201040103" pitchFamily="49" charset="77"/>
              <a:ea typeface="DM Sans"/>
              <a:cs typeface="DM Sans"/>
              <a:sym typeface="DM Sans"/>
            </a:endParaRPr>
          </a:p>
        </p:txBody>
      </p:sp>
      <p:sp>
        <p:nvSpPr>
          <p:cNvPr id="826" name="Google Shape;826;p77"/>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Easy to write</a:t>
            </a:r>
            <a:endParaRPr sz="6400" dirty="0">
              <a:solidFill>
                <a:schemeClr val="accent3"/>
              </a:solidFill>
              <a:latin typeface="DM Mono" panose="020B0509040201040103" pitchFamily="49" charset="77"/>
              <a:ea typeface="DM Sans"/>
              <a:cs typeface="DM Sans"/>
              <a:sym typeface="DM Sans"/>
            </a:endParaRPr>
          </a:p>
        </p:txBody>
      </p:sp>
      <p:grpSp>
        <p:nvGrpSpPr>
          <p:cNvPr id="827" name="Google Shape;827;p77"/>
          <p:cNvGrpSpPr/>
          <p:nvPr/>
        </p:nvGrpSpPr>
        <p:grpSpPr>
          <a:xfrm>
            <a:off x="1206614" y="5156325"/>
            <a:ext cx="517800" cy="517800"/>
            <a:chOff x="9069139" y="3565127"/>
            <a:chExt cx="517800" cy="517800"/>
          </a:xfrm>
        </p:grpSpPr>
        <p:sp>
          <p:nvSpPr>
            <p:cNvPr id="828" name="Google Shape;828;p77"/>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29" name="Google Shape;829;p77"/>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30" name="Google Shape;830;p77"/>
          <p:cNvGrpSpPr/>
          <p:nvPr/>
        </p:nvGrpSpPr>
        <p:grpSpPr>
          <a:xfrm>
            <a:off x="1198616" y="2164034"/>
            <a:ext cx="533852" cy="535146"/>
            <a:chOff x="7813889" y="2330318"/>
            <a:chExt cx="517800" cy="517800"/>
          </a:xfrm>
        </p:grpSpPr>
        <p:sp>
          <p:nvSpPr>
            <p:cNvPr id="831" name="Google Shape;831;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32" name="Google Shape;832;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33" name="Google Shape;833;p77"/>
          <p:cNvGrpSpPr/>
          <p:nvPr/>
        </p:nvGrpSpPr>
        <p:grpSpPr>
          <a:xfrm>
            <a:off x="1198616" y="4155247"/>
            <a:ext cx="533852" cy="535146"/>
            <a:chOff x="7813889" y="2330318"/>
            <a:chExt cx="517800" cy="517800"/>
          </a:xfrm>
        </p:grpSpPr>
        <p:sp>
          <p:nvSpPr>
            <p:cNvPr id="834" name="Google Shape;834;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35" name="Google Shape;835;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36" name="Google Shape;836;p77"/>
          <p:cNvGrpSpPr/>
          <p:nvPr/>
        </p:nvGrpSpPr>
        <p:grpSpPr>
          <a:xfrm>
            <a:off x="1198591" y="3154147"/>
            <a:ext cx="533852" cy="535146"/>
            <a:chOff x="7813889" y="2330318"/>
            <a:chExt cx="517800" cy="517800"/>
          </a:xfrm>
        </p:grpSpPr>
        <p:sp>
          <p:nvSpPr>
            <p:cNvPr id="837" name="Google Shape;837;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38" name="Google Shape;838;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39" name="Google Shape;839;p77"/>
          <p:cNvGrpSpPr/>
          <p:nvPr/>
        </p:nvGrpSpPr>
        <p:grpSpPr>
          <a:xfrm>
            <a:off x="1198616" y="5156334"/>
            <a:ext cx="533852" cy="535146"/>
            <a:chOff x="7813889" y="2330318"/>
            <a:chExt cx="517800" cy="517800"/>
          </a:xfrm>
        </p:grpSpPr>
        <p:sp>
          <p:nvSpPr>
            <p:cNvPr id="840" name="Google Shape;840;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41" name="Google Shape;841;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842" name="Google Shape;842;p77"/>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3592001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618"/>
        <p:cNvGrpSpPr/>
        <p:nvPr/>
      </p:nvGrpSpPr>
      <p:grpSpPr>
        <a:xfrm>
          <a:off x="0" y="0"/>
          <a:ext cx="0" cy="0"/>
          <a:chOff x="0" y="0"/>
          <a:chExt cx="0" cy="0"/>
        </a:xfrm>
      </p:grpSpPr>
      <p:sp>
        <p:nvSpPr>
          <p:cNvPr id="619" name="Google Shape;619;p7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42</a:t>
            </a:fld>
            <a:endParaRPr dirty="0"/>
          </a:p>
        </p:txBody>
      </p:sp>
      <p:grpSp>
        <p:nvGrpSpPr>
          <p:cNvPr id="620" name="Google Shape;620;p73"/>
          <p:cNvGrpSpPr/>
          <p:nvPr/>
        </p:nvGrpSpPr>
        <p:grpSpPr>
          <a:xfrm>
            <a:off x="1206627" y="1847013"/>
            <a:ext cx="9504011" cy="1169700"/>
            <a:chOff x="1264714" y="1068250"/>
            <a:chExt cx="9504011" cy="1169700"/>
          </a:xfrm>
        </p:grpSpPr>
        <p:sp>
          <p:nvSpPr>
            <p:cNvPr id="621" name="Google Shape;621;p73"/>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Reproducible</a:t>
              </a:r>
              <a:endParaRPr sz="6400" dirty="0">
                <a:solidFill>
                  <a:schemeClr val="accent3"/>
                </a:solidFill>
                <a:latin typeface="DM Mono" panose="020B0509040201040103" pitchFamily="49" charset="77"/>
                <a:ea typeface="DM Sans"/>
                <a:cs typeface="DM Sans"/>
                <a:sym typeface="DM Sans"/>
              </a:endParaRPr>
            </a:p>
          </p:txBody>
        </p:sp>
        <p:sp>
          <p:nvSpPr>
            <p:cNvPr id="622" name="Google Shape;622;p73"/>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23" name="Google Shape;623;p73"/>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24" name="Google Shape;624;p73"/>
          <p:cNvGrpSpPr/>
          <p:nvPr/>
        </p:nvGrpSpPr>
        <p:grpSpPr>
          <a:xfrm>
            <a:off x="1206627" y="3841296"/>
            <a:ext cx="9643211" cy="2154406"/>
            <a:chOff x="1264714" y="3062533"/>
            <a:chExt cx="9643211" cy="2154406"/>
          </a:xfrm>
        </p:grpSpPr>
        <p:grpSp>
          <p:nvGrpSpPr>
            <p:cNvPr id="625" name="Google Shape;625;p73"/>
            <p:cNvGrpSpPr/>
            <p:nvPr/>
          </p:nvGrpSpPr>
          <p:grpSpPr>
            <a:xfrm>
              <a:off x="1264714" y="3388483"/>
              <a:ext cx="517800" cy="517800"/>
              <a:chOff x="9069139" y="3565127"/>
              <a:chExt cx="517800" cy="517800"/>
            </a:xfrm>
          </p:grpSpPr>
          <p:sp>
            <p:nvSpPr>
              <p:cNvPr id="626" name="Google Shape;626;p73"/>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27" name="Google Shape;627;p73"/>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628" name="Google Shape;628;p73"/>
            <p:cNvSpPr txBox="1"/>
            <p:nvPr/>
          </p:nvSpPr>
          <p:spPr>
            <a:xfrm>
              <a:off x="2485425" y="3062533"/>
              <a:ext cx="8422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Confidence Inspiring</a:t>
              </a:r>
              <a:endParaRPr dirty="0">
                <a:latin typeface="DM Mono" panose="020B0509040201040103" pitchFamily="49" charset="77"/>
              </a:endParaRPr>
            </a:p>
          </p:txBody>
        </p:sp>
      </p:grpSp>
      <p:grpSp>
        <p:nvGrpSpPr>
          <p:cNvPr id="629" name="Google Shape;629;p73"/>
          <p:cNvGrpSpPr/>
          <p:nvPr/>
        </p:nvGrpSpPr>
        <p:grpSpPr>
          <a:xfrm>
            <a:off x="1206627" y="2844154"/>
            <a:ext cx="9643211" cy="1169700"/>
            <a:chOff x="1264714" y="2065392"/>
            <a:chExt cx="9643211" cy="1169700"/>
          </a:xfrm>
        </p:grpSpPr>
        <p:sp>
          <p:nvSpPr>
            <p:cNvPr id="630" name="Google Shape;630;p73"/>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31" name="Google Shape;631;p73"/>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32" name="Google Shape;632;p73"/>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Fast</a:t>
              </a:r>
              <a:endParaRPr dirty="0">
                <a:latin typeface="DM Mono" panose="020B0509040201040103" pitchFamily="49" charset="77"/>
              </a:endParaRPr>
            </a:p>
          </p:txBody>
        </p:sp>
      </p:grpSp>
      <p:sp>
        <p:nvSpPr>
          <p:cNvPr id="633" name="Google Shape;633;p73"/>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Automated tests are:</a:t>
            </a:r>
            <a:endParaRPr sz="6400" dirty="0">
              <a:solidFill>
                <a:schemeClr val="accent3"/>
              </a:solidFill>
              <a:latin typeface="DM Mono" panose="020B0509040201040103" pitchFamily="49" charset="77"/>
              <a:ea typeface="DM Sans"/>
              <a:cs typeface="DM Sans"/>
              <a:sym typeface="DM Sans"/>
            </a:endParaRPr>
          </a:p>
        </p:txBody>
      </p:sp>
      <p:sp>
        <p:nvSpPr>
          <p:cNvPr id="634" name="Google Shape;634;p73"/>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Easy to write</a:t>
            </a:r>
            <a:endParaRPr sz="6400" dirty="0">
              <a:solidFill>
                <a:schemeClr val="accent3"/>
              </a:solidFill>
              <a:latin typeface="DM Mono" panose="020B0509040201040103" pitchFamily="49" charset="77"/>
              <a:ea typeface="DM Sans"/>
              <a:cs typeface="DM Sans"/>
              <a:sym typeface="DM Sans"/>
            </a:endParaRPr>
          </a:p>
        </p:txBody>
      </p:sp>
      <p:sp>
        <p:nvSpPr>
          <p:cNvPr id="635" name="Google Shape;635;p73"/>
          <p:cNvSpPr/>
          <p:nvPr/>
        </p:nvSpPr>
        <p:spPr>
          <a:xfrm>
            <a:off x="1206614" y="5156325"/>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36" name="Google Shape;636;p73"/>
          <p:cNvSpPr txBox="1"/>
          <p:nvPr/>
        </p:nvSpPr>
        <p:spPr>
          <a:xfrm>
            <a:off x="1275025" y="5283399"/>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37" name="Google Shape;637;p73"/>
          <p:cNvSpPr/>
          <p:nvPr/>
        </p:nvSpPr>
        <p:spPr>
          <a:xfrm>
            <a:off x="1206614" y="5156325"/>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38" name="Google Shape;638;p73"/>
          <p:cNvSpPr txBox="1"/>
          <p:nvPr/>
        </p:nvSpPr>
        <p:spPr>
          <a:xfrm>
            <a:off x="1275025" y="5283399"/>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39" name="Google Shape;639;p73"/>
          <p:cNvSpPr/>
          <p:nvPr/>
        </p:nvSpPr>
        <p:spPr>
          <a:xfrm>
            <a:off x="1198616" y="5156334"/>
            <a:ext cx="533852" cy="535146"/>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40" name="Google Shape;640;p73"/>
          <p:cNvSpPr txBox="1"/>
          <p:nvPr/>
        </p:nvSpPr>
        <p:spPr>
          <a:xfrm>
            <a:off x="1269134" y="5292444"/>
            <a:ext cx="392811" cy="262922"/>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41" name="Google Shape;641;p73"/>
          <p:cNvSpPr/>
          <p:nvPr/>
        </p:nvSpPr>
        <p:spPr>
          <a:xfrm>
            <a:off x="1206589" y="415355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42" name="Google Shape;642;p73"/>
          <p:cNvSpPr txBox="1"/>
          <p:nvPr/>
        </p:nvSpPr>
        <p:spPr>
          <a:xfrm>
            <a:off x="1275000" y="4280624"/>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43" name="Google Shape;643;p73"/>
          <p:cNvSpPr/>
          <p:nvPr/>
        </p:nvSpPr>
        <p:spPr>
          <a:xfrm>
            <a:off x="1198591" y="4153559"/>
            <a:ext cx="533852" cy="535146"/>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44" name="Google Shape;644;p73"/>
          <p:cNvSpPr txBox="1"/>
          <p:nvPr/>
        </p:nvSpPr>
        <p:spPr>
          <a:xfrm>
            <a:off x="1269109" y="4289669"/>
            <a:ext cx="392811" cy="262922"/>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45" name="Google Shape;645;p73"/>
          <p:cNvSpPr/>
          <p:nvPr/>
        </p:nvSpPr>
        <p:spPr>
          <a:xfrm>
            <a:off x="1206564" y="3161438"/>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46" name="Google Shape;646;p73"/>
          <p:cNvSpPr txBox="1"/>
          <p:nvPr/>
        </p:nvSpPr>
        <p:spPr>
          <a:xfrm>
            <a:off x="1274975" y="328851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47" name="Google Shape;647;p73"/>
          <p:cNvSpPr/>
          <p:nvPr/>
        </p:nvSpPr>
        <p:spPr>
          <a:xfrm>
            <a:off x="1198566" y="3161447"/>
            <a:ext cx="533852" cy="535146"/>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48" name="Google Shape;648;p73"/>
          <p:cNvSpPr txBox="1"/>
          <p:nvPr/>
        </p:nvSpPr>
        <p:spPr>
          <a:xfrm>
            <a:off x="1269084" y="3297557"/>
            <a:ext cx="392811" cy="262922"/>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nvGrpSpPr>
          <p:cNvPr id="649" name="Google Shape;649;p73"/>
          <p:cNvGrpSpPr/>
          <p:nvPr/>
        </p:nvGrpSpPr>
        <p:grpSpPr>
          <a:xfrm>
            <a:off x="1206539" y="2164000"/>
            <a:ext cx="517800" cy="517800"/>
            <a:chOff x="9069139" y="3565127"/>
            <a:chExt cx="517800" cy="517800"/>
          </a:xfrm>
        </p:grpSpPr>
        <p:sp>
          <p:nvSpPr>
            <p:cNvPr id="650" name="Google Shape;650;p73"/>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51" name="Google Shape;651;p73"/>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52" name="Google Shape;652;p73"/>
          <p:cNvGrpSpPr/>
          <p:nvPr/>
        </p:nvGrpSpPr>
        <p:grpSpPr>
          <a:xfrm>
            <a:off x="1198541" y="2164009"/>
            <a:ext cx="533852" cy="535146"/>
            <a:chOff x="7813889" y="2330318"/>
            <a:chExt cx="517800" cy="517800"/>
          </a:xfrm>
        </p:grpSpPr>
        <p:sp>
          <p:nvSpPr>
            <p:cNvPr id="653" name="Google Shape;653;p73"/>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54" name="Google Shape;654;p73"/>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655" name="Google Shape;655;p73"/>
          <p:cNvSpPr/>
          <p:nvPr/>
        </p:nvSpPr>
        <p:spPr>
          <a:xfrm>
            <a:off x="839100" y="2920700"/>
            <a:ext cx="9871500" cy="31137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656" name="Google Shape;656;p73"/>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660"/>
        <p:cNvGrpSpPr/>
        <p:nvPr/>
      </p:nvGrpSpPr>
      <p:grpSpPr>
        <a:xfrm>
          <a:off x="0" y="0"/>
          <a:ext cx="0" cy="0"/>
          <a:chOff x="0" y="0"/>
          <a:chExt cx="0" cy="0"/>
        </a:xfrm>
      </p:grpSpPr>
      <p:sp>
        <p:nvSpPr>
          <p:cNvPr id="661" name="Google Shape;661;p7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43</a:t>
            </a:fld>
            <a:endParaRPr dirty="0"/>
          </a:p>
        </p:txBody>
      </p:sp>
      <p:grpSp>
        <p:nvGrpSpPr>
          <p:cNvPr id="662" name="Google Shape;662;p74"/>
          <p:cNvGrpSpPr/>
          <p:nvPr/>
        </p:nvGrpSpPr>
        <p:grpSpPr>
          <a:xfrm>
            <a:off x="1206627" y="1847013"/>
            <a:ext cx="9504011" cy="1169700"/>
            <a:chOff x="1264714" y="1068250"/>
            <a:chExt cx="9504011" cy="1169700"/>
          </a:xfrm>
        </p:grpSpPr>
        <p:sp>
          <p:nvSpPr>
            <p:cNvPr id="663" name="Google Shape;663;p74"/>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Reproducible</a:t>
              </a:r>
              <a:endParaRPr sz="6400" dirty="0">
                <a:solidFill>
                  <a:schemeClr val="accent3"/>
                </a:solidFill>
                <a:latin typeface="DM Mono" panose="020B0509040201040103" pitchFamily="49" charset="77"/>
                <a:ea typeface="DM Sans"/>
                <a:cs typeface="DM Sans"/>
                <a:sym typeface="DM Sans"/>
              </a:endParaRPr>
            </a:p>
          </p:txBody>
        </p:sp>
        <p:sp>
          <p:nvSpPr>
            <p:cNvPr id="664" name="Google Shape;664;p74"/>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65" name="Google Shape;665;p74"/>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66" name="Google Shape;666;p74"/>
          <p:cNvGrpSpPr/>
          <p:nvPr/>
        </p:nvGrpSpPr>
        <p:grpSpPr>
          <a:xfrm>
            <a:off x="1206627" y="3841296"/>
            <a:ext cx="9643211" cy="2154406"/>
            <a:chOff x="1264714" y="3062533"/>
            <a:chExt cx="9643211" cy="2154406"/>
          </a:xfrm>
        </p:grpSpPr>
        <p:grpSp>
          <p:nvGrpSpPr>
            <p:cNvPr id="667" name="Google Shape;667;p74"/>
            <p:cNvGrpSpPr/>
            <p:nvPr/>
          </p:nvGrpSpPr>
          <p:grpSpPr>
            <a:xfrm>
              <a:off x="1264714" y="3388483"/>
              <a:ext cx="517800" cy="517800"/>
              <a:chOff x="9069139" y="3565127"/>
              <a:chExt cx="517800" cy="517800"/>
            </a:xfrm>
          </p:grpSpPr>
          <p:sp>
            <p:nvSpPr>
              <p:cNvPr id="668" name="Google Shape;668;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69" name="Google Shape;669;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670" name="Google Shape;670;p74"/>
            <p:cNvSpPr txBox="1"/>
            <p:nvPr/>
          </p:nvSpPr>
          <p:spPr>
            <a:xfrm>
              <a:off x="2485425" y="3062533"/>
              <a:ext cx="8422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Confidence Inspiring</a:t>
              </a:r>
              <a:endParaRPr dirty="0">
                <a:latin typeface="DM Mono" panose="020B0509040201040103" pitchFamily="49" charset="77"/>
              </a:endParaRPr>
            </a:p>
          </p:txBody>
        </p:sp>
      </p:grpSp>
      <p:grpSp>
        <p:nvGrpSpPr>
          <p:cNvPr id="671" name="Google Shape;671;p74"/>
          <p:cNvGrpSpPr/>
          <p:nvPr/>
        </p:nvGrpSpPr>
        <p:grpSpPr>
          <a:xfrm>
            <a:off x="1206627" y="2844154"/>
            <a:ext cx="9643211" cy="1169700"/>
            <a:chOff x="1264714" y="2065392"/>
            <a:chExt cx="9643211" cy="1169700"/>
          </a:xfrm>
        </p:grpSpPr>
        <p:sp>
          <p:nvSpPr>
            <p:cNvPr id="672" name="Google Shape;672;p74"/>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73" name="Google Shape;673;p74"/>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74" name="Google Shape;674;p74"/>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Fast</a:t>
              </a:r>
              <a:endParaRPr dirty="0">
                <a:latin typeface="DM Mono" panose="020B0509040201040103" pitchFamily="49" charset="77"/>
              </a:endParaRPr>
            </a:p>
          </p:txBody>
        </p:sp>
      </p:grpSp>
      <p:sp>
        <p:nvSpPr>
          <p:cNvPr id="675" name="Google Shape;675;p74"/>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Automated tests are:</a:t>
            </a:r>
            <a:endParaRPr sz="6400" dirty="0">
              <a:solidFill>
                <a:schemeClr val="accent3"/>
              </a:solidFill>
              <a:latin typeface="DM Mono" panose="020B0509040201040103" pitchFamily="49" charset="77"/>
              <a:ea typeface="DM Sans"/>
              <a:cs typeface="DM Sans"/>
              <a:sym typeface="DM Sans"/>
            </a:endParaRPr>
          </a:p>
        </p:txBody>
      </p:sp>
      <p:sp>
        <p:nvSpPr>
          <p:cNvPr id="676" name="Google Shape;676;p74"/>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Easy to write</a:t>
            </a:r>
            <a:endParaRPr sz="6400" dirty="0">
              <a:solidFill>
                <a:schemeClr val="accent3"/>
              </a:solidFill>
              <a:latin typeface="DM Mono" panose="020B0509040201040103" pitchFamily="49" charset="77"/>
              <a:ea typeface="DM Sans"/>
              <a:cs typeface="DM Sans"/>
              <a:sym typeface="DM Sans"/>
            </a:endParaRPr>
          </a:p>
        </p:txBody>
      </p:sp>
      <p:grpSp>
        <p:nvGrpSpPr>
          <p:cNvPr id="677" name="Google Shape;677;p74"/>
          <p:cNvGrpSpPr/>
          <p:nvPr/>
        </p:nvGrpSpPr>
        <p:grpSpPr>
          <a:xfrm>
            <a:off x="1206614" y="5156325"/>
            <a:ext cx="517800" cy="517800"/>
            <a:chOff x="9069139" y="3565127"/>
            <a:chExt cx="517800" cy="517800"/>
          </a:xfrm>
        </p:grpSpPr>
        <p:sp>
          <p:nvSpPr>
            <p:cNvPr id="678" name="Google Shape;678;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79" name="Google Shape;679;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80" name="Google Shape;680;p74"/>
          <p:cNvGrpSpPr/>
          <p:nvPr/>
        </p:nvGrpSpPr>
        <p:grpSpPr>
          <a:xfrm>
            <a:off x="1206614" y="5156325"/>
            <a:ext cx="517800" cy="517800"/>
            <a:chOff x="9069139" y="3565127"/>
            <a:chExt cx="517800" cy="517800"/>
          </a:xfrm>
        </p:grpSpPr>
        <p:sp>
          <p:nvSpPr>
            <p:cNvPr id="681" name="Google Shape;681;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82" name="Google Shape;682;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83" name="Google Shape;683;p74"/>
          <p:cNvGrpSpPr/>
          <p:nvPr/>
        </p:nvGrpSpPr>
        <p:grpSpPr>
          <a:xfrm>
            <a:off x="1198616" y="5156334"/>
            <a:ext cx="533852" cy="535146"/>
            <a:chOff x="7813889" y="2330318"/>
            <a:chExt cx="517800" cy="517800"/>
          </a:xfrm>
        </p:grpSpPr>
        <p:sp>
          <p:nvSpPr>
            <p:cNvPr id="684" name="Google Shape;684;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85" name="Google Shape;685;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86" name="Google Shape;686;p74"/>
          <p:cNvGrpSpPr/>
          <p:nvPr/>
        </p:nvGrpSpPr>
        <p:grpSpPr>
          <a:xfrm>
            <a:off x="1206589" y="4153550"/>
            <a:ext cx="517800" cy="517800"/>
            <a:chOff x="9069139" y="3565127"/>
            <a:chExt cx="517800" cy="517800"/>
          </a:xfrm>
        </p:grpSpPr>
        <p:sp>
          <p:nvSpPr>
            <p:cNvPr id="687" name="Google Shape;687;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88" name="Google Shape;688;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89" name="Google Shape;689;p74"/>
          <p:cNvGrpSpPr/>
          <p:nvPr/>
        </p:nvGrpSpPr>
        <p:grpSpPr>
          <a:xfrm>
            <a:off x="1198591" y="4153559"/>
            <a:ext cx="533852" cy="535146"/>
            <a:chOff x="7813889" y="2330318"/>
            <a:chExt cx="517800" cy="517800"/>
          </a:xfrm>
        </p:grpSpPr>
        <p:sp>
          <p:nvSpPr>
            <p:cNvPr id="690" name="Google Shape;690;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91" name="Google Shape;691;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92" name="Google Shape;692;p74"/>
          <p:cNvGrpSpPr/>
          <p:nvPr/>
        </p:nvGrpSpPr>
        <p:grpSpPr>
          <a:xfrm>
            <a:off x="1206564" y="3161438"/>
            <a:ext cx="517800" cy="517800"/>
            <a:chOff x="9069139" y="3565127"/>
            <a:chExt cx="517800" cy="517800"/>
          </a:xfrm>
        </p:grpSpPr>
        <p:sp>
          <p:nvSpPr>
            <p:cNvPr id="693" name="Google Shape;693;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94" name="Google Shape;694;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95" name="Google Shape;695;p74"/>
          <p:cNvGrpSpPr/>
          <p:nvPr/>
        </p:nvGrpSpPr>
        <p:grpSpPr>
          <a:xfrm>
            <a:off x="1198566" y="3161447"/>
            <a:ext cx="533852" cy="535146"/>
            <a:chOff x="7813889" y="2330318"/>
            <a:chExt cx="517800" cy="517800"/>
          </a:xfrm>
        </p:grpSpPr>
        <p:sp>
          <p:nvSpPr>
            <p:cNvPr id="696" name="Google Shape;696;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97" name="Google Shape;697;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98" name="Google Shape;698;p74"/>
          <p:cNvGrpSpPr/>
          <p:nvPr/>
        </p:nvGrpSpPr>
        <p:grpSpPr>
          <a:xfrm>
            <a:off x="1206539" y="2164000"/>
            <a:ext cx="517800" cy="517800"/>
            <a:chOff x="9069139" y="3565127"/>
            <a:chExt cx="517800" cy="517800"/>
          </a:xfrm>
        </p:grpSpPr>
        <p:sp>
          <p:nvSpPr>
            <p:cNvPr id="699" name="Google Shape;699;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00" name="Google Shape;700;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01" name="Google Shape;701;p74"/>
          <p:cNvGrpSpPr/>
          <p:nvPr/>
        </p:nvGrpSpPr>
        <p:grpSpPr>
          <a:xfrm>
            <a:off x="1198541" y="2164009"/>
            <a:ext cx="533852" cy="535146"/>
            <a:chOff x="7813889" y="2330318"/>
            <a:chExt cx="517800" cy="517800"/>
          </a:xfrm>
        </p:grpSpPr>
        <p:sp>
          <p:nvSpPr>
            <p:cNvPr id="702" name="Google Shape;702;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03" name="Google Shape;703;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704" name="Google Shape;704;p74"/>
          <p:cNvSpPr/>
          <p:nvPr/>
        </p:nvSpPr>
        <p:spPr>
          <a:xfrm>
            <a:off x="839100" y="3937300"/>
            <a:ext cx="9871500" cy="20970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705" name="Google Shape;705;p74"/>
          <p:cNvSpPr/>
          <p:nvPr/>
        </p:nvSpPr>
        <p:spPr>
          <a:xfrm>
            <a:off x="976800" y="2042625"/>
            <a:ext cx="9871500" cy="9741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706" name="Google Shape;706;p74"/>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710"/>
        <p:cNvGrpSpPr/>
        <p:nvPr/>
      </p:nvGrpSpPr>
      <p:grpSpPr>
        <a:xfrm>
          <a:off x="0" y="0"/>
          <a:ext cx="0" cy="0"/>
          <a:chOff x="0" y="0"/>
          <a:chExt cx="0" cy="0"/>
        </a:xfrm>
      </p:grpSpPr>
      <p:sp>
        <p:nvSpPr>
          <p:cNvPr id="711" name="Google Shape;711;p7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44</a:t>
            </a:fld>
            <a:endParaRPr dirty="0"/>
          </a:p>
        </p:txBody>
      </p:sp>
      <p:grpSp>
        <p:nvGrpSpPr>
          <p:cNvPr id="712" name="Google Shape;712;p75"/>
          <p:cNvGrpSpPr/>
          <p:nvPr/>
        </p:nvGrpSpPr>
        <p:grpSpPr>
          <a:xfrm>
            <a:off x="1206627" y="1847013"/>
            <a:ext cx="9504011" cy="1169700"/>
            <a:chOff x="1264714" y="1068250"/>
            <a:chExt cx="9504011" cy="1169700"/>
          </a:xfrm>
        </p:grpSpPr>
        <p:sp>
          <p:nvSpPr>
            <p:cNvPr id="713" name="Google Shape;713;p75"/>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Reproducible</a:t>
              </a:r>
              <a:endParaRPr sz="6400" dirty="0">
                <a:solidFill>
                  <a:schemeClr val="accent3"/>
                </a:solidFill>
                <a:latin typeface="DM Mono" panose="020B0509040201040103" pitchFamily="49" charset="77"/>
                <a:ea typeface="DM Sans"/>
                <a:cs typeface="DM Sans"/>
                <a:sym typeface="DM Sans"/>
              </a:endParaRPr>
            </a:p>
          </p:txBody>
        </p:sp>
        <p:sp>
          <p:nvSpPr>
            <p:cNvPr id="714" name="Google Shape;714;p75"/>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15" name="Google Shape;715;p75"/>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16" name="Google Shape;716;p75"/>
          <p:cNvGrpSpPr/>
          <p:nvPr/>
        </p:nvGrpSpPr>
        <p:grpSpPr>
          <a:xfrm>
            <a:off x="1206627" y="3841296"/>
            <a:ext cx="9643211" cy="2154406"/>
            <a:chOff x="1264714" y="3062533"/>
            <a:chExt cx="9643211" cy="2154406"/>
          </a:xfrm>
        </p:grpSpPr>
        <p:grpSp>
          <p:nvGrpSpPr>
            <p:cNvPr id="717" name="Google Shape;717;p75"/>
            <p:cNvGrpSpPr/>
            <p:nvPr/>
          </p:nvGrpSpPr>
          <p:grpSpPr>
            <a:xfrm>
              <a:off x="1264714" y="3388483"/>
              <a:ext cx="517800" cy="517800"/>
              <a:chOff x="9069139" y="3565127"/>
              <a:chExt cx="517800" cy="517800"/>
            </a:xfrm>
          </p:grpSpPr>
          <p:sp>
            <p:nvSpPr>
              <p:cNvPr id="718" name="Google Shape;718;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19" name="Google Shape;719;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720" name="Google Shape;720;p75"/>
            <p:cNvSpPr txBox="1"/>
            <p:nvPr/>
          </p:nvSpPr>
          <p:spPr>
            <a:xfrm>
              <a:off x="2485425" y="3062533"/>
              <a:ext cx="8422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Confidence Inspiring</a:t>
              </a:r>
              <a:endParaRPr dirty="0">
                <a:latin typeface="DM Mono" panose="020B0509040201040103" pitchFamily="49" charset="77"/>
              </a:endParaRPr>
            </a:p>
          </p:txBody>
        </p:sp>
      </p:grpSp>
      <p:grpSp>
        <p:nvGrpSpPr>
          <p:cNvPr id="721" name="Google Shape;721;p75"/>
          <p:cNvGrpSpPr/>
          <p:nvPr/>
        </p:nvGrpSpPr>
        <p:grpSpPr>
          <a:xfrm>
            <a:off x="1206627" y="2844154"/>
            <a:ext cx="9643211" cy="1169700"/>
            <a:chOff x="1264714" y="2065392"/>
            <a:chExt cx="9643211" cy="1169700"/>
          </a:xfrm>
        </p:grpSpPr>
        <p:sp>
          <p:nvSpPr>
            <p:cNvPr id="722" name="Google Shape;722;p75"/>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23" name="Google Shape;723;p75"/>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724" name="Google Shape;724;p75"/>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Fast</a:t>
              </a:r>
              <a:endParaRPr dirty="0">
                <a:latin typeface="DM Mono" panose="020B0509040201040103" pitchFamily="49" charset="77"/>
              </a:endParaRPr>
            </a:p>
          </p:txBody>
        </p:sp>
      </p:grpSp>
      <p:sp>
        <p:nvSpPr>
          <p:cNvPr id="725" name="Google Shape;725;p75"/>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Automated tests are:</a:t>
            </a:r>
            <a:endParaRPr sz="6400" dirty="0">
              <a:solidFill>
                <a:schemeClr val="accent3"/>
              </a:solidFill>
              <a:latin typeface="DM Mono" panose="020B0509040201040103" pitchFamily="49" charset="77"/>
              <a:ea typeface="DM Sans"/>
              <a:cs typeface="DM Sans"/>
              <a:sym typeface="DM Sans"/>
            </a:endParaRPr>
          </a:p>
        </p:txBody>
      </p:sp>
      <p:sp>
        <p:nvSpPr>
          <p:cNvPr id="726" name="Google Shape;726;p75"/>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Easy to write</a:t>
            </a:r>
            <a:endParaRPr sz="6400" dirty="0">
              <a:solidFill>
                <a:schemeClr val="accent3"/>
              </a:solidFill>
              <a:latin typeface="DM Mono" panose="020B0509040201040103" pitchFamily="49" charset="77"/>
              <a:ea typeface="DM Sans"/>
              <a:cs typeface="DM Sans"/>
              <a:sym typeface="DM Sans"/>
            </a:endParaRPr>
          </a:p>
        </p:txBody>
      </p:sp>
      <p:grpSp>
        <p:nvGrpSpPr>
          <p:cNvPr id="727" name="Google Shape;727;p75"/>
          <p:cNvGrpSpPr/>
          <p:nvPr/>
        </p:nvGrpSpPr>
        <p:grpSpPr>
          <a:xfrm>
            <a:off x="1206614" y="5156325"/>
            <a:ext cx="517800" cy="517800"/>
            <a:chOff x="9069139" y="3565127"/>
            <a:chExt cx="517800" cy="517800"/>
          </a:xfrm>
        </p:grpSpPr>
        <p:sp>
          <p:nvSpPr>
            <p:cNvPr id="728" name="Google Shape;728;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29" name="Google Shape;729;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30" name="Google Shape;730;p75"/>
          <p:cNvGrpSpPr/>
          <p:nvPr/>
        </p:nvGrpSpPr>
        <p:grpSpPr>
          <a:xfrm>
            <a:off x="1206614" y="5156325"/>
            <a:ext cx="517800" cy="517800"/>
            <a:chOff x="9069139" y="3565127"/>
            <a:chExt cx="517800" cy="517800"/>
          </a:xfrm>
        </p:grpSpPr>
        <p:sp>
          <p:nvSpPr>
            <p:cNvPr id="731" name="Google Shape;731;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32" name="Google Shape;732;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33" name="Google Shape;733;p75"/>
          <p:cNvGrpSpPr/>
          <p:nvPr/>
        </p:nvGrpSpPr>
        <p:grpSpPr>
          <a:xfrm>
            <a:off x="1198616" y="5156334"/>
            <a:ext cx="533852" cy="535146"/>
            <a:chOff x="7813889" y="2330318"/>
            <a:chExt cx="517800" cy="517800"/>
          </a:xfrm>
        </p:grpSpPr>
        <p:sp>
          <p:nvSpPr>
            <p:cNvPr id="734" name="Google Shape;734;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35" name="Google Shape;735;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36" name="Google Shape;736;p75"/>
          <p:cNvGrpSpPr/>
          <p:nvPr/>
        </p:nvGrpSpPr>
        <p:grpSpPr>
          <a:xfrm>
            <a:off x="1206589" y="4153550"/>
            <a:ext cx="517800" cy="517800"/>
            <a:chOff x="9069139" y="3565127"/>
            <a:chExt cx="517800" cy="517800"/>
          </a:xfrm>
        </p:grpSpPr>
        <p:sp>
          <p:nvSpPr>
            <p:cNvPr id="737" name="Google Shape;737;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38" name="Google Shape;738;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39" name="Google Shape;739;p75"/>
          <p:cNvGrpSpPr/>
          <p:nvPr/>
        </p:nvGrpSpPr>
        <p:grpSpPr>
          <a:xfrm>
            <a:off x="1198591" y="4153559"/>
            <a:ext cx="533852" cy="535146"/>
            <a:chOff x="7813889" y="2330318"/>
            <a:chExt cx="517800" cy="517800"/>
          </a:xfrm>
        </p:grpSpPr>
        <p:sp>
          <p:nvSpPr>
            <p:cNvPr id="740" name="Google Shape;740;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41" name="Google Shape;741;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42" name="Google Shape;742;p75"/>
          <p:cNvGrpSpPr/>
          <p:nvPr/>
        </p:nvGrpSpPr>
        <p:grpSpPr>
          <a:xfrm>
            <a:off x="1206564" y="3161438"/>
            <a:ext cx="517800" cy="517800"/>
            <a:chOff x="9069139" y="3565127"/>
            <a:chExt cx="517800" cy="517800"/>
          </a:xfrm>
        </p:grpSpPr>
        <p:sp>
          <p:nvSpPr>
            <p:cNvPr id="743" name="Google Shape;743;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44" name="Google Shape;744;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45" name="Google Shape;745;p75"/>
          <p:cNvGrpSpPr/>
          <p:nvPr/>
        </p:nvGrpSpPr>
        <p:grpSpPr>
          <a:xfrm>
            <a:off x="1198566" y="3161447"/>
            <a:ext cx="533852" cy="535146"/>
            <a:chOff x="7813889" y="2330318"/>
            <a:chExt cx="517800" cy="517800"/>
          </a:xfrm>
        </p:grpSpPr>
        <p:sp>
          <p:nvSpPr>
            <p:cNvPr id="746" name="Google Shape;746;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47" name="Google Shape;747;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48" name="Google Shape;748;p75"/>
          <p:cNvGrpSpPr/>
          <p:nvPr/>
        </p:nvGrpSpPr>
        <p:grpSpPr>
          <a:xfrm>
            <a:off x="1206539" y="2164000"/>
            <a:ext cx="517800" cy="517800"/>
            <a:chOff x="9069139" y="3565127"/>
            <a:chExt cx="517800" cy="517800"/>
          </a:xfrm>
        </p:grpSpPr>
        <p:sp>
          <p:nvSpPr>
            <p:cNvPr id="749" name="Google Shape;749;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50" name="Google Shape;750;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51" name="Google Shape;751;p75"/>
          <p:cNvGrpSpPr/>
          <p:nvPr/>
        </p:nvGrpSpPr>
        <p:grpSpPr>
          <a:xfrm>
            <a:off x="1198541" y="2164009"/>
            <a:ext cx="533852" cy="535146"/>
            <a:chOff x="7813889" y="2330318"/>
            <a:chExt cx="517800" cy="517800"/>
          </a:xfrm>
        </p:grpSpPr>
        <p:sp>
          <p:nvSpPr>
            <p:cNvPr id="752" name="Google Shape;752;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53" name="Google Shape;753;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754" name="Google Shape;754;p75"/>
          <p:cNvSpPr/>
          <p:nvPr/>
        </p:nvSpPr>
        <p:spPr>
          <a:xfrm>
            <a:off x="839100" y="5011000"/>
            <a:ext cx="9871500" cy="10233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755" name="Google Shape;755;p75"/>
          <p:cNvSpPr/>
          <p:nvPr/>
        </p:nvSpPr>
        <p:spPr>
          <a:xfrm>
            <a:off x="976800" y="2042625"/>
            <a:ext cx="9871500" cy="17988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756" name="Google Shape;756;p75"/>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760"/>
        <p:cNvGrpSpPr/>
        <p:nvPr/>
      </p:nvGrpSpPr>
      <p:grpSpPr>
        <a:xfrm>
          <a:off x="0" y="0"/>
          <a:ext cx="0" cy="0"/>
          <a:chOff x="0" y="0"/>
          <a:chExt cx="0" cy="0"/>
        </a:xfrm>
      </p:grpSpPr>
      <p:sp>
        <p:nvSpPr>
          <p:cNvPr id="761" name="Google Shape;761;p7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45</a:t>
            </a:fld>
            <a:endParaRPr dirty="0"/>
          </a:p>
        </p:txBody>
      </p:sp>
      <p:grpSp>
        <p:nvGrpSpPr>
          <p:cNvPr id="762" name="Google Shape;762;p76"/>
          <p:cNvGrpSpPr/>
          <p:nvPr/>
        </p:nvGrpSpPr>
        <p:grpSpPr>
          <a:xfrm>
            <a:off x="1206627" y="1847013"/>
            <a:ext cx="9504011" cy="1169700"/>
            <a:chOff x="1264714" y="1068250"/>
            <a:chExt cx="9504011" cy="1169700"/>
          </a:xfrm>
        </p:grpSpPr>
        <p:sp>
          <p:nvSpPr>
            <p:cNvPr id="763" name="Google Shape;763;p76"/>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Reproducible</a:t>
              </a:r>
              <a:endParaRPr sz="6400" dirty="0">
                <a:solidFill>
                  <a:schemeClr val="accent3"/>
                </a:solidFill>
                <a:latin typeface="DM Mono" panose="020B0509040201040103" pitchFamily="49" charset="77"/>
                <a:ea typeface="DM Sans"/>
                <a:cs typeface="DM Sans"/>
                <a:sym typeface="DM Sans"/>
              </a:endParaRPr>
            </a:p>
          </p:txBody>
        </p:sp>
        <p:sp>
          <p:nvSpPr>
            <p:cNvPr id="764" name="Google Shape;764;p76"/>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65" name="Google Shape;765;p76"/>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66" name="Google Shape;766;p76"/>
          <p:cNvGrpSpPr/>
          <p:nvPr/>
        </p:nvGrpSpPr>
        <p:grpSpPr>
          <a:xfrm>
            <a:off x="1206627" y="3841296"/>
            <a:ext cx="9643211" cy="2154406"/>
            <a:chOff x="1264714" y="3062533"/>
            <a:chExt cx="9643211" cy="2154406"/>
          </a:xfrm>
        </p:grpSpPr>
        <p:grpSp>
          <p:nvGrpSpPr>
            <p:cNvPr id="767" name="Google Shape;767;p76"/>
            <p:cNvGrpSpPr/>
            <p:nvPr/>
          </p:nvGrpSpPr>
          <p:grpSpPr>
            <a:xfrm>
              <a:off x="1264714" y="3388483"/>
              <a:ext cx="517800" cy="517800"/>
              <a:chOff x="9069139" y="3565127"/>
              <a:chExt cx="517800" cy="517800"/>
            </a:xfrm>
          </p:grpSpPr>
          <p:sp>
            <p:nvSpPr>
              <p:cNvPr id="768" name="Google Shape;768;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69" name="Google Shape;769;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770" name="Google Shape;770;p76"/>
            <p:cNvSpPr txBox="1"/>
            <p:nvPr/>
          </p:nvSpPr>
          <p:spPr>
            <a:xfrm>
              <a:off x="2485425" y="3062533"/>
              <a:ext cx="8422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Confidence Inspiring</a:t>
              </a:r>
              <a:endParaRPr dirty="0">
                <a:latin typeface="DM Mono" panose="020B0509040201040103" pitchFamily="49" charset="77"/>
              </a:endParaRPr>
            </a:p>
          </p:txBody>
        </p:sp>
      </p:grpSp>
      <p:grpSp>
        <p:nvGrpSpPr>
          <p:cNvPr id="771" name="Google Shape;771;p76"/>
          <p:cNvGrpSpPr/>
          <p:nvPr/>
        </p:nvGrpSpPr>
        <p:grpSpPr>
          <a:xfrm>
            <a:off x="1206627" y="2844154"/>
            <a:ext cx="9643211" cy="1169700"/>
            <a:chOff x="1264714" y="2065392"/>
            <a:chExt cx="9643211" cy="1169700"/>
          </a:xfrm>
        </p:grpSpPr>
        <p:sp>
          <p:nvSpPr>
            <p:cNvPr id="772" name="Google Shape;772;p76"/>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73" name="Google Shape;773;p76"/>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774" name="Google Shape;774;p76"/>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Fast</a:t>
              </a:r>
              <a:endParaRPr dirty="0">
                <a:latin typeface="DM Mono" panose="020B0509040201040103" pitchFamily="49" charset="77"/>
              </a:endParaRPr>
            </a:p>
          </p:txBody>
        </p:sp>
      </p:grpSp>
      <p:sp>
        <p:nvSpPr>
          <p:cNvPr id="775" name="Google Shape;775;p76"/>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Automated tests are:</a:t>
            </a:r>
            <a:endParaRPr sz="6400" dirty="0">
              <a:solidFill>
                <a:schemeClr val="accent3"/>
              </a:solidFill>
              <a:latin typeface="DM Mono" panose="020B0509040201040103" pitchFamily="49" charset="77"/>
              <a:ea typeface="DM Sans"/>
              <a:cs typeface="DM Sans"/>
              <a:sym typeface="DM Sans"/>
            </a:endParaRPr>
          </a:p>
        </p:txBody>
      </p:sp>
      <p:sp>
        <p:nvSpPr>
          <p:cNvPr id="776" name="Google Shape;776;p76"/>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Easy to write</a:t>
            </a:r>
            <a:endParaRPr sz="6400" dirty="0">
              <a:solidFill>
                <a:schemeClr val="accent3"/>
              </a:solidFill>
              <a:latin typeface="DM Mono" panose="020B0509040201040103" pitchFamily="49" charset="77"/>
              <a:ea typeface="DM Sans"/>
              <a:cs typeface="DM Sans"/>
              <a:sym typeface="DM Sans"/>
            </a:endParaRPr>
          </a:p>
        </p:txBody>
      </p:sp>
      <p:grpSp>
        <p:nvGrpSpPr>
          <p:cNvPr id="777" name="Google Shape;777;p76"/>
          <p:cNvGrpSpPr/>
          <p:nvPr/>
        </p:nvGrpSpPr>
        <p:grpSpPr>
          <a:xfrm>
            <a:off x="1206614" y="5156325"/>
            <a:ext cx="517800" cy="517800"/>
            <a:chOff x="9069139" y="3565127"/>
            <a:chExt cx="517800" cy="517800"/>
          </a:xfrm>
        </p:grpSpPr>
        <p:sp>
          <p:nvSpPr>
            <p:cNvPr id="778" name="Google Shape;778;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79" name="Google Shape;779;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80" name="Google Shape;780;p76"/>
          <p:cNvGrpSpPr/>
          <p:nvPr/>
        </p:nvGrpSpPr>
        <p:grpSpPr>
          <a:xfrm>
            <a:off x="1206614" y="5156325"/>
            <a:ext cx="517800" cy="517800"/>
            <a:chOff x="9069139" y="3565127"/>
            <a:chExt cx="517800" cy="517800"/>
          </a:xfrm>
        </p:grpSpPr>
        <p:sp>
          <p:nvSpPr>
            <p:cNvPr id="781" name="Google Shape;781;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82" name="Google Shape;782;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83" name="Google Shape;783;p76"/>
          <p:cNvGrpSpPr/>
          <p:nvPr/>
        </p:nvGrpSpPr>
        <p:grpSpPr>
          <a:xfrm>
            <a:off x="1198616" y="5156334"/>
            <a:ext cx="533852" cy="535146"/>
            <a:chOff x="7813889" y="2330318"/>
            <a:chExt cx="517800" cy="517800"/>
          </a:xfrm>
        </p:grpSpPr>
        <p:sp>
          <p:nvSpPr>
            <p:cNvPr id="784" name="Google Shape;784;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85" name="Google Shape;785;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86" name="Google Shape;786;p76"/>
          <p:cNvGrpSpPr/>
          <p:nvPr/>
        </p:nvGrpSpPr>
        <p:grpSpPr>
          <a:xfrm>
            <a:off x="1206589" y="4153550"/>
            <a:ext cx="517800" cy="517800"/>
            <a:chOff x="9069139" y="3565127"/>
            <a:chExt cx="517800" cy="517800"/>
          </a:xfrm>
        </p:grpSpPr>
        <p:sp>
          <p:nvSpPr>
            <p:cNvPr id="787" name="Google Shape;787;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88" name="Google Shape;788;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89" name="Google Shape;789;p76"/>
          <p:cNvGrpSpPr/>
          <p:nvPr/>
        </p:nvGrpSpPr>
        <p:grpSpPr>
          <a:xfrm>
            <a:off x="1198591" y="4153559"/>
            <a:ext cx="533852" cy="535146"/>
            <a:chOff x="7813889" y="2330318"/>
            <a:chExt cx="517800" cy="517800"/>
          </a:xfrm>
        </p:grpSpPr>
        <p:sp>
          <p:nvSpPr>
            <p:cNvPr id="790" name="Google Shape;790;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91" name="Google Shape;791;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92" name="Google Shape;792;p76"/>
          <p:cNvGrpSpPr/>
          <p:nvPr/>
        </p:nvGrpSpPr>
        <p:grpSpPr>
          <a:xfrm>
            <a:off x="1206564" y="3161438"/>
            <a:ext cx="517800" cy="517800"/>
            <a:chOff x="9069139" y="3565127"/>
            <a:chExt cx="517800" cy="517800"/>
          </a:xfrm>
        </p:grpSpPr>
        <p:sp>
          <p:nvSpPr>
            <p:cNvPr id="793" name="Google Shape;793;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94" name="Google Shape;794;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95" name="Google Shape;795;p76"/>
          <p:cNvGrpSpPr/>
          <p:nvPr/>
        </p:nvGrpSpPr>
        <p:grpSpPr>
          <a:xfrm>
            <a:off x="1198566" y="3161447"/>
            <a:ext cx="533852" cy="535146"/>
            <a:chOff x="7813889" y="2330318"/>
            <a:chExt cx="517800" cy="517800"/>
          </a:xfrm>
        </p:grpSpPr>
        <p:sp>
          <p:nvSpPr>
            <p:cNvPr id="796" name="Google Shape;796;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97" name="Google Shape;797;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98" name="Google Shape;798;p76"/>
          <p:cNvGrpSpPr/>
          <p:nvPr/>
        </p:nvGrpSpPr>
        <p:grpSpPr>
          <a:xfrm>
            <a:off x="1206539" y="2164000"/>
            <a:ext cx="517800" cy="517800"/>
            <a:chOff x="9069139" y="3565127"/>
            <a:chExt cx="517800" cy="517800"/>
          </a:xfrm>
        </p:grpSpPr>
        <p:sp>
          <p:nvSpPr>
            <p:cNvPr id="799" name="Google Shape;799;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00" name="Google Shape;800;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01" name="Google Shape;801;p76"/>
          <p:cNvGrpSpPr/>
          <p:nvPr/>
        </p:nvGrpSpPr>
        <p:grpSpPr>
          <a:xfrm>
            <a:off x="1198541" y="2164009"/>
            <a:ext cx="533852" cy="535146"/>
            <a:chOff x="7813889" y="2330318"/>
            <a:chExt cx="517800" cy="517800"/>
          </a:xfrm>
        </p:grpSpPr>
        <p:sp>
          <p:nvSpPr>
            <p:cNvPr id="802" name="Google Shape;802;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03" name="Google Shape;803;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804" name="Google Shape;804;p76"/>
          <p:cNvSpPr/>
          <p:nvPr/>
        </p:nvSpPr>
        <p:spPr>
          <a:xfrm>
            <a:off x="976800" y="2042625"/>
            <a:ext cx="9871500" cy="29685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05" name="Google Shape;805;p76"/>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846"/>
        <p:cNvGrpSpPr/>
        <p:nvPr/>
      </p:nvGrpSpPr>
      <p:grpSpPr>
        <a:xfrm>
          <a:off x="0" y="0"/>
          <a:ext cx="0" cy="0"/>
          <a:chOff x="0" y="0"/>
          <a:chExt cx="0" cy="0"/>
        </a:xfrm>
      </p:grpSpPr>
      <p:sp>
        <p:nvSpPr>
          <p:cNvPr id="847" name="Google Shape;847;p7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46</a:t>
            </a:fld>
            <a:endParaRPr dirty="0"/>
          </a:p>
        </p:txBody>
      </p:sp>
      <p:grpSp>
        <p:nvGrpSpPr>
          <p:cNvPr id="848" name="Google Shape;848;p78"/>
          <p:cNvGrpSpPr/>
          <p:nvPr/>
        </p:nvGrpSpPr>
        <p:grpSpPr>
          <a:xfrm>
            <a:off x="1206627" y="1847013"/>
            <a:ext cx="9643211" cy="4148689"/>
            <a:chOff x="1264714" y="1068250"/>
            <a:chExt cx="9643211" cy="4148689"/>
          </a:xfrm>
        </p:grpSpPr>
        <p:grpSp>
          <p:nvGrpSpPr>
            <p:cNvPr id="849" name="Google Shape;849;p78"/>
            <p:cNvGrpSpPr/>
            <p:nvPr/>
          </p:nvGrpSpPr>
          <p:grpSpPr>
            <a:xfrm>
              <a:off x="1264714" y="1068250"/>
              <a:ext cx="9504011" cy="1169700"/>
              <a:chOff x="1264714" y="1068250"/>
              <a:chExt cx="9504011" cy="1169700"/>
            </a:xfrm>
          </p:grpSpPr>
          <p:sp>
            <p:nvSpPr>
              <p:cNvPr id="850" name="Google Shape;850;p78"/>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Reproducible</a:t>
                </a:r>
                <a:endParaRPr sz="6400" dirty="0">
                  <a:solidFill>
                    <a:schemeClr val="accent3"/>
                  </a:solidFill>
                  <a:latin typeface="DM Mono" panose="020B0509040201040103" pitchFamily="49" charset="77"/>
                  <a:ea typeface="DM Sans"/>
                  <a:cs typeface="DM Sans"/>
                  <a:sym typeface="DM Sans"/>
                </a:endParaRPr>
              </a:p>
            </p:txBody>
          </p:sp>
          <p:sp>
            <p:nvSpPr>
              <p:cNvPr id="851" name="Google Shape;851;p78"/>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52" name="Google Shape;852;p78"/>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53" name="Google Shape;853;p78"/>
            <p:cNvGrpSpPr/>
            <p:nvPr/>
          </p:nvGrpSpPr>
          <p:grpSpPr>
            <a:xfrm>
              <a:off x="1264714" y="3062533"/>
              <a:ext cx="9643211" cy="2154406"/>
              <a:chOff x="1264714" y="3062533"/>
              <a:chExt cx="9643211" cy="2154406"/>
            </a:xfrm>
          </p:grpSpPr>
          <p:grpSp>
            <p:nvGrpSpPr>
              <p:cNvPr id="854" name="Google Shape;854;p78"/>
              <p:cNvGrpSpPr/>
              <p:nvPr/>
            </p:nvGrpSpPr>
            <p:grpSpPr>
              <a:xfrm>
                <a:off x="1264714" y="3388483"/>
                <a:ext cx="517800" cy="517800"/>
                <a:chOff x="9069139" y="3565127"/>
                <a:chExt cx="517800" cy="517800"/>
              </a:xfrm>
            </p:grpSpPr>
            <p:sp>
              <p:nvSpPr>
                <p:cNvPr id="855" name="Google Shape;855;p78"/>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56" name="Google Shape;856;p78"/>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857" name="Google Shape;857;p78"/>
              <p:cNvSpPr txBox="1"/>
              <p:nvPr/>
            </p:nvSpPr>
            <p:spPr>
              <a:xfrm>
                <a:off x="2485425" y="3062533"/>
                <a:ext cx="8422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Confidence Inspiring</a:t>
                </a:r>
                <a:endParaRPr dirty="0">
                  <a:latin typeface="DM Mono" panose="020B0509040201040103" pitchFamily="49" charset="77"/>
                </a:endParaRPr>
              </a:p>
            </p:txBody>
          </p:sp>
        </p:grpSp>
        <p:grpSp>
          <p:nvGrpSpPr>
            <p:cNvPr id="858" name="Google Shape;858;p78"/>
            <p:cNvGrpSpPr/>
            <p:nvPr/>
          </p:nvGrpSpPr>
          <p:grpSpPr>
            <a:xfrm>
              <a:off x="1264714" y="2065392"/>
              <a:ext cx="9643211" cy="1169700"/>
              <a:chOff x="1264714" y="2065392"/>
              <a:chExt cx="9643211" cy="1169700"/>
            </a:xfrm>
          </p:grpSpPr>
          <p:sp>
            <p:nvSpPr>
              <p:cNvPr id="859" name="Google Shape;859;p78"/>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60" name="Google Shape;860;p78"/>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861" name="Google Shape;861;p78"/>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Fast</a:t>
                </a:r>
                <a:endParaRPr dirty="0">
                  <a:latin typeface="DM Mono" panose="020B0509040201040103" pitchFamily="49" charset="77"/>
                </a:endParaRPr>
              </a:p>
            </p:txBody>
          </p:sp>
        </p:grpSp>
      </p:grpSp>
      <p:sp>
        <p:nvSpPr>
          <p:cNvPr id="862" name="Google Shape;862;p78"/>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Our tests are:</a:t>
            </a:r>
            <a:endParaRPr sz="6400" dirty="0">
              <a:solidFill>
                <a:schemeClr val="accent3"/>
              </a:solidFill>
              <a:latin typeface="DM Mono" panose="020B0509040201040103" pitchFamily="49" charset="77"/>
              <a:ea typeface="DM Sans"/>
              <a:cs typeface="DM Sans"/>
              <a:sym typeface="DM Sans"/>
            </a:endParaRPr>
          </a:p>
        </p:txBody>
      </p:sp>
      <p:sp>
        <p:nvSpPr>
          <p:cNvPr id="863" name="Google Shape;863;p78"/>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Easy to write</a:t>
            </a:r>
            <a:endParaRPr sz="6400" dirty="0">
              <a:solidFill>
                <a:schemeClr val="accent3"/>
              </a:solidFill>
              <a:latin typeface="DM Mono" panose="020B0509040201040103" pitchFamily="49" charset="77"/>
              <a:ea typeface="DM Sans"/>
              <a:cs typeface="DM Sans"/>
              <a:sym typeface="DM Sans"/>
            </a:endParaRPr>
          </a:p>
        </p:txBody>
      </p:sp>
      <p:grpSp>
        <p:nvGrpSpPr>
          <p:cNvPr id="864" name="Google Shape;864;p78"/>
          <p:cNvGrpSpPr/>
          <p:nvPr/>
        </p:nvGrpSpPr>
        <p:grpSpPr>
          <a:xfrm>
            <a:off x="1206614" y="5156325"/>
            <a:ext cx="517800" cy="517800"/>
            <a:chOff x="9069139" y="3565127"/>
            <a:chExt cx="517800" cy="517800"/>
          </a:xfrm>
        </p:grpSpPr>
        <p:sp>
          <p:nvSpPr>
            <p:cNvPr id="865" name="Google Shape;865;p78"/>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66" name="Google Shape;866;p78"/>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867" name="Google Shape;867;p78"/>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47</a:t>
            </a:fld>
            <a:endParaRPr dirty="0"/>
          </a:p>
        </p:txBody>
      </p:sp>
      <p:sp>
        <p:nvSpPr>
          <p:cNvPr id="1095" name="Google Shape;1095;p96"/>
          <p:cNvSpPr txBox="1"/>
          <p:nvPr/>
        </p:nvSpPr>
        <p:spPr>
          <a:xfrm>
            <a:off x="4021225" y="1213675"/>
            <a:ext cx="395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0" y="893"/>
            <a:ext cx="12188825" cy="6856214"/>
          </a:xfrm>
          <a:prstGeom prst="rect">
            <a:avLst/>
          </a:prstGeom>
        </p:spPr>
      </p:pic>
      <p:pic>
        <p:nvPicPr>
          <p:cNvPr id="1026" name="!!face" descr="Iroh (Avatar) | Heroes Wiki | Fandom">
            <a:extLst>
              <a:ext uri="{FF2B5EF4-FFF2-40B4-BE49-F238E27FC236}">
                <a16:creationId xmlns:a16="http://schemas.microsoft.com/office/drawing/2014/main" id="{F5C55427-B3BB-F0D1-C7C8-F3685B6D20D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691209" y="0"/>
            <a:ext cx="38576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1099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48</a:t>
            </a:fld>
            <a:endParaRPr dirty="0"/>
          </a:p>
        </p:txBody>
      </p:sp>
      <p:sp>
        <p:nvSpPr>
          <p:cNvPr id="1095" name="Google Shape;1095;p96"/>
          <p:cNvSpPr txBox="1"/>
          <p:nvPr/>
        </p:nvSpPr>
        <p:spPr>
          <a:xfrm>
            <a:off x="4021225" y="1213675"/>
            <a:ext cx="395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0" y="893"/>
            <a:ext cx="12188825" cy="6856214"/>
          </a:xfrm>
          <a:prstGeom prst="rect">
            <a:avLst/>
          </a:prstGeom>
        </p:spPr>
      </p:pic>
      <p:pic>
        <p:nvPicPr>
          <p:cNvPr id="5" name="!!face" descr="A person's face on a black background&#10;&#10;Description automatically generated with medium confidence">
            <a:extLst>
              <a:ext uri="{FF2B5EF4-FFF2-40B4-BE49-F238E27FC236}">
                <a16:creationId xmlns:a16="http://schemas.microsoft.com/office/drawing/2014/main" id="{C5A1C6A1-550C-7D59-914C-5D8DE1E2E4F2}"/>
              </a:ext>
            </a:extLst>
          </p:cNvPr>
          <p:cNvPicPr>
            <a:picLocks noChangeAspect="1"/>
          </p:cNvPicPr>
          <p:nvPr/>
        </p:nvPicPr>
        <p:blipFill>
          <a:blip r:embed="rId4"/>
          <a:stretch>
            <a:fillRect/>
          </a:stretch>
        </p:blipFill>
        <p:spPr>
          <a:xfrm>
            <a:off x="6447820" y="-127257"/>
            <a:ext cx="7574472" cy="5170840"/>
          </a:xfrm>
          <a:prstGeom prst="rect">
            <a:avLst/>
          </a:prstGeom>
        </p:spPr>
      </p:pic>
    </p:spTree>
    <p:extLst>
      <p:ext uri="{BB962C8B-B14F-4D97-AF65-F5344CB8AC3E}">
        <p14:creationId xmlns:p14="http://schemas.microsoft.com/office/powerpoint/2010/main" val="4904783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49</a:t>
            </a:fld>
            <a:endParaRPr dirty="0"/>
          </a:p>
        </p:txBody>
      </p:sp>
      <p:sp>
        <p:nvSpPr>
          <p:cNvPr id="1095" name="Google Shape;1095;p96"/>
          <p:cNvSpPr txBox="1"/>
          <p:nvPr/>
        </p:nvSpPr>
        <p:spPr>
          <a:xfrm>
            <a:off x="4021225" y="1213675"/>
            <a:ext cx="395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0" y="893"/>
            <a:ext cx="12188825" cy="6856214"/>
          </a:xfrm>
          <a:prstGeom prst="rect">
            <a:avLst/>
          </a:prstGeom>
        </p:spPr>
      </p:pic>
      <p:pic>
        <p:nvPicPr>
          <p:cNvPr id="5" name="!!face" descr="A person's face on a black background&#10;&#10;Description automatically generated with medium confidence">
            <a:extLst>
              <a:ext uri="{FF2B5EF4-FFF2-40B4-BE49-F238E27FC236}">
                <a16:creationId xmlns:a16="http://schemas.microsoft.com/office/drawing/2014/main" id="{C5A1C6A1-550C-7D59-914C-5D8DE1E2E4F2}"/>
              </a:ext>
            </a:extLst>
          </p:cNvPr>
          <p:cNvPicPr>
            <a:picLocks noChangeAspect="1"/>
          </p:cNvPicPr>
          <p:nvPr/>
        </p:nvPicPr>
        <p:blipFill>
          <a:blip r:embed="rId4"/>
          <a:stretch>
            <a:fillRect/>
          </a:stretch>
        </p:blipFill>
        <p:spPr>
          <a:xfrm>
            <a:off x="6447820" y="-127257"/>
            <a:ext cx="7574472" cy="5170840"/>
          </a:xfrm>
          <a:prstGeom prst="rect">
            <a:avLst/>
          </a:prstGeom>
        </p:spPr>
      </p:pic>
      <p:sp>
        <p:nvSpPr>
          <p:cNvPr id="6" name="Google Shape;1104;p97">
            <a:extLst>
              <a:ext uri="{FF2B5EF4-FFF2-40B4-BE49-F238E27FC236}">
                <a16:creationId xmlns:a16="http://schemas.microsoft.com/office/drawing/2014/main" id="{128F2050-8306-F1F7-2665-30053F240600}"/>
              </a:ext>
            </a:extLst>
          </p:cNvPr>
          <p:cNvSpPr txBox="1"/>
          <p:nvPr/>
        </p:nvSpPr>
        <p:spPr>
          <a:xfrm>
            <a:off x="438700" y="1858950"/>
            <a:ext cx="7048200" cy="314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b="1" dirty="0">
                <a:solidFill>
                  <a:srgbClr val="202124"/>
                </a:solidFill>
                <a:latin typeface="Nothing You Could Do"/>
                <a:ea typeface="Nothing You Could Do"/>
                <a:cs typeface="Nothing You Could Do"/>
                <a:sym typeface="Nothing You Could Do"/>
              </a:rPr>
              <a:t>"What bug are you trying to catch?"</a:t>
            </a:r>
            <a:endParaRPr sz="6400" b="1" dirty="0">
              <a:latin typeface="Nothing You Could Do"/>
              <a:ea typeface="Nothing You Could Do"/>
              <a:cs typeface="Nothing You Could Do"/>
              <a:sym typeface="Nothing You Could Do"/>
            </a:endParaRPr>
          </a:p>
        </p:txBody>
      </p:sp>
    </p:spTree>
    <p:extLst>
      <p:ext uri="{BB962C8B-B14F-4D97-AF65-F5344CB8AC3E}">
        <p14:creationId xmlns:p14="http://schemas.microsoft.com/office/powerpoint/2010/main" val="39746547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a:t>
            </a:fld>
            <a:endParaRPr dirty="0"/>
          </a:p>
        </p:txBody>
      </p:sp>
      <p:sp>
        <p:nvSpPr>
          <p:cNvPr id="496" name="Google Shape;496;p61"/>
          <p:cNvSpPr txBox="1"/>
          <p:nvPr/>
        </p:nvSpPr>
        <p:spPr>
          <a:xfrm>
            <a:off x="1198075" y="1813800"/>
            <a:ext cx="8655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Sans" pitchFamily="2" charset="77"/>
                <a:ea typeface="DM Sans"/>
                <a:cs typeface="DM Sans"/>
                <a:sym typeface="DM Sans"/>
              </a:rPr>
              <a:t>Extract</a:t>
            </a:r>
            <a:endParaRPr sz="16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Sans" pitchFamily="2" charset="77"/>
                <a:ea typeface="DM Sans"/>
                <a:cs typeface="DM Sans"/>
                <a:sym typeface="DM Sans"/>
              </a:rPr>
              <a:t>Load</a:t>
            </a:r>
            <a:endParaRPr sz="16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Sans" pitchFamily="2" charset="77"/>
                <a:ea typeface="DM Sans"/>
                <a:cs typeface="DM Sans"/>
                <a:sym typeface="DM Sans"/>
              </a:rPr>
              <a:t>Transform</a:t>
            </a:r>
            <a:endParaRPr sz="1600" dirty="0">
              <a:solidFill>
                <a:srgbClr val="FF9900"/>
              </a:solidFill>
              <a:latin typeface="DM Sans" pitchFamily="2"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5548750" y="3870983"/>
            <a:ext cx="517800" cy="51780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8176324" y="3170100"/>
            <a:ext cx="517800" cy="51780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5488435" y="3826689"/>
            <a:ext cx="625166" cy="614978"/>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custDataLst>
      <p:tags r:id="rId1"/>
    </p:custDataLst>
    <p:extLst>
      <p:ext uri="{BB962C8B-B14F-4D97-AF65-F5344CB8AC3E}">
        <p14:creationId xmlns:p14="http://schemas.microsoft.com/office/powerpoint/2010/main" val="757613791"/>
      </p:ext>
    </p:extLst>
  </p:cSld>
  <p:clrMapOvr>
    <a:masterClrMapping/>
  </p:clrMapOvr>
  <mc:AlternateContent xmlns:mc="http://schemas.openxmlformats.org/markup-compatibility/2006" xmlns:p14="http://schemas.microsoft.com/office/powerpoint/2010/main">
    <mc:Choice Requires="p14">
      <p:transition spd="slow" p14:dur="2000" advTm="2035"/>
    </mc:Choice>
    <mc:Fallback xmlns="">
      <p:transition spd="slow" advTm="20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50</a:t>
            </a:fld>
            <a:endParaRPr dirty="0"/>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def </a:t>
            </a:r>
            <a:r>
              <a:rPr lang="en" sz="1600" dirty="0" err="1">
                <a:solidFill>
                  <a:srgbClr val="00627A"/>
                </a:solidFill>
                <a:latin typeface="DM Mono" panose="020B0509040201040103" pitchFamily="49" charset="77"/>
                <a:ea typeface="Courier New"/>
                <a:cs typeface="Courier New"/>
                <a:sym typeface="Courier New"/>
              </a:rPr>
              <a:t>test_will_do_the_right_thing</a:t>
            </a:r>
            <a:r>
              <a:rPr lang="en" sz="1600" dirty="0">
                <a:solidFill>
                  <a:srgbClr val="080808"/>
                </a:solidFill>
                <a:latin typeface="DM Mono" panose="020B0509040201040103" pitchFamily="49" charset="77"/>
                <a:ea typeface="Courier New"/>
                <a:cs typeface="Courier New"/>
                <a:sym typeface="Courier New"/>
              </a:rPr>
              <a:t>(spark: </a:t>
            </a:r>
            <a:r>
              <a:rPr lang="en" sz="1600" dirty="0" err="1">
                <a:latin typeface="DM Mono" panose="020B0509040201040103" pitchFamily="49" charset="77"/>
                <a:ea typeface="Courier New"/>
                <a:cs typeface="Courier New"/>
                <a:sym typeface="Courier New"/>
              </a:rPr>
              <a:t>SparkSession</a:t>
            </a:r>
            <a:r>
              <a:rPr lang="en" sz="1600" dirty="0">
                <a:solidFill>
                  <a:srgbClr val="080808"/>
                </a:solidFill>
                <a:latin typeface="DM Mono" panose="020B0509040201040103" pitchFamily="49" charset="77"/>
                <a:ea typeface="Courier New"/>
                <a:cs typeface="Courier New"/>
                <a:sym typeface="Courier New"/>
              </a:rPr>
              <a:t>) -&gt; </a:t>
            </a:r>
            <a:r>
              <a:rPr lang="en" sz="1600" dirty="0">
                <a:solidFill>
                  <a:srgbClr val="0033B3"/>
                </a:solidFill>
                <a:latin typeface="DM Mono" panose="020B0509040201040103" pitchFamily="49" charset="77"/>
                <a:ea typeface="Courier New"/>
                <a:cs typeface="Courier New"/>
                <a:sym typeface="Courier New"/>
              </a:rPr>
              <a:t>None</a:t>
            </a:r>
            <a:r>
              <a:rPr lang="en" sz="1600" dirty="0">
                <a:solidFill>
                  <a:srgbClr val="080808"/>
                </a:solidFill>
                <a:latin typeface="DM Mono" panose="020B0509040201040103" pitchFamily="49" charset="77"/>
                <a:ea typeface="Courier New"/>
                <a:cs typeface="Courier New"/>
                <a:sym typeface="Courier New"/>
              </a:rPr>
              <a:t>:</a:t>
            </a: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browser_reviews.json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checkin.json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tips.json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business.json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mobile_reviews.json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  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51</a:t>
            </a:fld>
            <a:endParaRPr dirty="0"/>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def </a:t>
            </a:r>
            <a:r>
              <a:rPr lang="en" sz="1600" dirty="0" err="1">
                <a:solidFill>
                  <a:srgbClr val="00627A"/>
                </a:solidFill>
                <a:latin typeface="DM Mono" panose="020B0509040201040103" pitchFamily="49" charset="77"/>
                <a:ea typeface="Courier New"/>
                <a:cs typeface="Courier New"/>
                <a:sym typeface="Courier New"/>
              </a:rPr>
              <a:t>test_will_do_the_right_thing</a:t>
            </a:r>
            <a:r>
              <a:rPr lang="en" sz="1600" dirty="0">
                <a:solidFill>
                  <a:srgbClr val="080808"/>
                </a:solidFill>
                <a:latin typeface="DM Mono" panose="020B0509040201040103" pitchFamily="49" charset="77"/>
                <a:ea typeface="Courier New"/>
                <a:cs typeface="Courier New"/>
                <a:sym typeface="Courier New"/>
              </a:rPr>
              <a:t>(spark: </a:t>
            </a:r>
            <a:r>
              <a:rPr lang="en" sz="1600" dirty="0" err="1">
                <a:latin typeface="DM Mono" panose="020B0509040201040103" pitchFamily="49" charset="77"/>
                <a:ea typeface="Courier New"/>
                <a:cs typeface="Courier New"/>
                <a:sym typeface="Courier New"/>
              </a:rPr>
              <a:t>SparkSession</a:t>
            </a:r>
            <a:r>
              <a:rPr lang="en" sz="1600" dirty="0">
                <a:solidFill>
                  <a:srgbClr val="080808"/>
                </a:solidFill>
                <a:latin typeface="DM Mono" panose="020B0509040201040103" pitchFamily="49" charset="77"/>
                <a:ea typeface="Courier New"/>
                <a:cs typeface="Courier New"/>
                <a:sym typeface="Courier New"/>
              </a:rPr>
              <a:t>) -&gt; </a:t>
            </a:r>
            <a:r>
              <a:rPr lang="en" sz="1600" dirty="0">
                <a:solidFill>
                  <a:srgbClr val="0033B3"/>
                </a:solidFill>
                <a:latin typeface="DM Mono" panose="020B0509040201040103" pitchFamily="49" charset="77"/>
                <a:ea typeface="Courier New"/>
                <a:cs typeface="Courier New"/>
                <a:sym typeface="Courier New"/>
              </a:rPr>
              <a:t>None</a:t>
            </a:r>
            <a:r>
              <a:rPr lang="en" sz="1600" dirty="0">
                <a:solidFill>
                  <a:srgbClr val="080808"/>
                </a:solidFill>
                <a:latin typeface="DM Mono" panose="020B0509040201040103" pitchFamily="49" charset="77"/>
                <a:ea typeface="Courier New"/>
                <a:cs typeface="Courier New"/>
                <a:sym typeface="Courier New"/>
              </a:rPr>
              <a:t>:</a:t>
            </a: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browser_reviews.json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checkin.json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tips.json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business.json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mobile_reviews.json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  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8B4546CC-7912-82EC-4536-AF8FEF487715}"/>
              </a:ext>
            </a:extLst>
          </p:cNvPr>
          <p:cNvSpPr/>
          <p:nvPr/>
        </p:nvSpPr>
        <p:spPr>
          <a:xfrm>
            <a:off x="713195" y="1451061"/>
            <a:ext cx="10348424" cy="132600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20491643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636776" y="-11850912"/>
            <a:ext cx="10655113" cy="33916977"/>
          </a:xfrm>
          <a:prstGeom prst="rect">
            <a:avLst/>
          </a:prstGeom>
          <a:solidFill>
            <a:schemeClr val="bg1"/>
          </a:solidFill>
        </p:spPr>
        <p:txBody>
          <a:bodyPr wrap="square">
            <a:spAutoFit/>
          </a:bodyPr>
          <a:lstStyle/>
          <a:p>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"XQfwVwDr-v0ZS3_CbbE5Xw"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"mh_-eMZ6K5RLWhZyISBhwA"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3.0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a:t>
            </a:r>
            <a:r>
              <a:rPr lang="en-CA" dirty="0">
                <a:solidFill>
                  <a:srgbClr val="0037A6"/>
                </a:solidFill>
                <a:latin typeface="DM Mono" panose="020B0509040201040103" pitchFamily="49" charset="77"/>
              </a:rPr>
              <a:t>\n\</a:t>
            </a:r>
            <a:r>
              <a:rPr lang="en-CA" dirty="0" err="1">
                <a:solidFill>
                  <a:srgbClr val="0037A6"/>
                </a:solidFill>
                <a:latin typeface="DM Mono" panose="020B0509040201040103" pitchFamily="49" charset="77"/>
              </a:rPr>
              <a:t>n</a:t>
            </a:r>
            <a:r>
              <a:rPr lang="en-CA" dirty="0" err="1">
                <a:solidFill>
                  <a:srgbClr val="067D17"/>
                </a:solidFill>
                <a:latin typeface="DM Mono" panose="020B0509040201040103" pitchFamily="49" charset="77"/>
              </a:rPr>
              <a:t>The</a:t>
            </a:r>
            <a:r>
              <a:rPr lang="en-CA" dirty="0">
                <a:solidFill>
                  <a:srgbClr val="067D17"/>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"2018-07-07 22:09:11"</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"7ATYjTIgM3jUlt4UM3IypQ"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"OyoGAe7OKpv6SyGZT5g77Q"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"qkRM_2X51Yqxk3btlwAQIg"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5.0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Ive</a:t>
            </a:r>
            <a:r>
              <a:rPr lang="en-CA" dirty="0">
                <a:solidFill>
                  <a:srgbClr val="067D17"/>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a:t>
            </a:r>
            <a:r>
              <a:rPr lang="en-CA" dirty="0">
                <a:solidFill>
                  <a:srgbClr val="0037A6"/>
                </a:solidFill>
                <a:latin typeface="DM Mono" panose="020B0509040201040103" pitchFamily="49" charset="77"/>
              </a:rPr>
              <a:t>\n\</a:t>
            </a:r>
            <a:r>
              <a:rPr lang="en-CA" dirty="0" err="1">
                <a:solidFill>
                  <a:srgbClr val="0037A6"/>
                </a:solidFill>
                <a:latin typeface="DM Mono" panose="020B0509040201040103" pitchFamily="49" charset="77"/>
              </a:rPr>
              <a:t>n</a:t>
            </a:r>
            <a:r>
              <a:rPr lang="en-CA" dirty="0" err="1">
                <a:solidFill>
                  <a:srgbClr val="067D17"/>
                </a:solidFill>
                <a:latin typeface="DM Mono" panose="020B0509040201040103" pitchFamily="49" charset="77"/>
              </a:rPr>
              <a:t>For</a:t>
            </a:r>
            <a:r>
              <a:rPr lang="en-CA" dirty="0">
                <a:solidFill>
                  <a:srgbClr val="067D17"/>
                </a:solidFill>
                <a:latin typeface="DM Mono" panose="020B0509040201040103" pitchFamily="49" charset="77"/>
              </a:rPr>
              <a:t> anyone who struggles to fit workouts in, the online scheduling system makes it easy to plan ahead (and </a:t>
            </a:r>
            <a:r>
              <a:rPr lang="en-CA" dirty="0" err="1">
                <a:solidFill>
                  <a:srgbClr val="067D17"/>
                </a:solidFill>
                <a:latin typeface="DM Mono" panose="020B0509040201040103" pitchFamily="49" charset="77"/>
              </a:rPr>
              <a:t>theres</a:t>
            </a:r>
            <a:r>
              <a:rPr lang="en-CA" dirty="0">
                <a:solidFill>
                  <a:srgbClr val="067D17"/>
                </a:solidFill>
                <a:latin typeface="DM Mono" panose="020B0509040201040103" pitchFamily="49" charset="77"/>
              </a:rPr>
              <a:t> no need to line up way in advanced like many gyms make you do).</a:t>
            </a:r>
            <a:r>
              <a:rPr lang="en-CA" dirty="0">
                <a:solidFill>
                  <a:srgbClr val="0037A6"/>
                </a:solidFill>
                <a:latin typeface="DM Mono" panose="020B0509040201040103" pitchFamily="49" charset="77"/>
              </a:rPr>
              <a:t>\n\</a:t>
            </a:r>
            <a:r>
              <a:rPr lang="en-CA" dirty="0" err="1">
                <a:solidFill>
                  <a:srgbClr val="0037A6"/>
                </a:solidFill>
                <a:latin typeface="DM Mono" panose="020B0509040201040103" pitchFamily="49" charset="77"/>
              </a:rPr>
              <a:t>n</a:t>
            </a:r>
            <a:r>
              <a:rPr lang="en-CA" dirty="0" err="1">
                <a:solidFill>
                  <a:srgbClr val="067D17"/>
                </a:solidFill>
                <a:latin typeface="DM Mono" panose="020B0509040201040103" pitchFamily="49" charset="77"/>
              </a:rPr>
              <a:t>There</a:t>
            </a:r>
            <a:r>
              <a:rPr lang="en-CA" dirty="0">
                <a:solidFill>
                  <a:srgbClr val="067D17"/>
                </a:solidFill>
                <a:latin typeface="DM Mono" panose="020B0509040201040103" pitchFamily="49" charset="77"/>
              </a:rPr>
              <a:t> is no way I can write this review without giving Russell, the owner of Body Cycle, a shout out. </a:t>
            </a:r>
            <a:r>
              <a:rPr lang="en-CA" dirty="0" err="1">
                <a:solidFill>
                  <a:srgbClr val="067D17"/>
                </a:solidFill>
                <a:latin typeface="DM Mono" panose="020B0509040201040103" pitchFamily="49" charset="77"/>
              </a:rPr>
              <a:t>Russells</a:t>
            </a:r>
            <a:r>
              <a:rPr lang="en-CA" dirty="0">
                <a:solidFill>
                  <a:srgbClr val="067D17"/>
                </a:solidFill>
                <a:latin typeface="DM Mono" panose="020B0509040201040103" pitchFamily="49" charset="77"/>
              </a:rPr>
              <a:t> passion for fitness and cycling is so evident, as is his desire for all of his clients to succeed. He is always dropping in to classes to check in</a:t>
            </a:r>
            <a:r>
              <a:rPr lang="en-CA" dirty="0">
                <a:solidFill>
                  <a:srgbClr val="0037A6"/>
                </a:solidFill>
                <a:latin typeface="DM Mono" panose="020B0509040201040103" pitchFamily="49" charset="77"/>
              </a:rPr>
              <a:t>\/</a:t>
            </a:r>
            <a:r>
              <a:rPr lang="en-CA" dirty="0">
                <a:solidFill>
                  <a:srgbClr val="067D17"/>
                </a:solidFill>
                <a:latin typeface="DM Mono" panose="020B0509040201040103" pitchFamily="49" charset="77"/>
              </a:rPr>
              <a:t>provide encouragement, and is open to ideas and recommendations from anyone. Russell always wears a smile on his face, even when </a:t>
            </a:r>
            <a:r>
              <a:rPr lang="en-CA" dirty="0" err="1">
                <a:solidFill>
                  <a:srgbClr val="067D17"/>
                </a:solidFill>
                <a:latin typeface="DM Mono" panose="020B0509040201040103" pitchFamily="49" charset="77"/>
              </a:rPr>
              <a:t>hes</a:t>
            </a:r>
            <a:r>
              <a:rPr lang="en-CA" dirty="0">
                <a:solidFill>
                  <a:srgbClr val="067D17"/>
                </a:solidFill>
                <a:latin typeface="DM Mono" panose="020B0509040201040103" pitchFamily="49" charset="77"/>
              </a:rPr>
              <a:t> kicking your butt in class!"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"2022-04-14 13:18:32"</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"YjUWPpI6HXG530lwP-fb2A"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"8g_iMtfSiwikVnbP2etR0A"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3.0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"2022-04-14 16:23:50"</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"kxX2SOes4o-D3ZQBkiMRfA"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"_7bHUi9Uuf5__HHc_Q8guQ"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5.0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"Wow!  Yummy, different,  delicious.   Our favorite is the lamb curry and korma.  With 10 different kinds of naan!!!  </a:t>
            </a:r>
            <a:r>
              <a:rPr lang="en-CA" dirty="0" err="1">
                <a:solidFill>
                  <a:srgbClr val="067D17"/>
                </a:solidFill>
                <a:latin typeface="DM Mono" panose="020B0509040201040103" pitchFamily="49" charset="77"/>
              </a:rPr>
              <a:t>Dont</a:t>
            </a:r>
            <a:r>
              <a:rPr lang="en-CA" dirty="0">
                <a:solidFill>
                  <a:srgbClr val="067D17"/>
                </a:solidFill>
                <a:latin typeface="DM Mono" panose="020B0509040201040103" pitchFamily="49" charset="77"/>
              </a:rPr>
              <a:t> let the outside deter you (because we almost changed our minds)...go in and try something new!   </a:t>
            </a:r>
            <a:r>
              <a:rPr lang="en-CA" dirty="0" err="1">
                <a:solidFill>
                  <a:srgbClr val="067D17"/>
                </a:solidFill>
                <a:latin typeface="DM Mono" panose="020B0509040201040103" pitchFamily="49" charset="77"/>
              </a:rPr>
              <a:t>Youll</a:t>
            </a:r>
            <a:r>
              <a:rPr lang="en-CA" dirty="0">
                <a:solidFill>
                  <a:srgbClr val="067D17"/>
                </a:solidFill>
                <a:latin typeface="DM Mono" panose="020B0509040201040103" pitchFamily="49" charset="77"/>
              </a:rPr>
              <a:t> be glad you did!"</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"2021-01-04 00:01:03"</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"e4Vwtrqf-wpJfwesgvdgxQ"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"bcjbaE6dDog4jkNY91ncLQ"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tUFrWirKiKi_TAnsVWINQQ</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4.0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"Cute interior and owner (?) gave us tour of upcoming patio</a:t>
            </a:r>
            <a:r>
              <a:rPr lang="en-CA" dirty="0">
                <a:solidFill>
                  <a:srgbClr val="0037A6"/>
                </a:solidFill>
                <a:latin typeface="DM Mono" panose="020B0509040201040103" pitchFamily="49" charset="77"/>
              </a:rPr>
              <a:t>\/</a:t>
            </a:r>
            <a:r>
              <a:rPr lang="en-CA" dirty="0">
                <a:solidFill>
                  <a:srgbClr val="067D17"/>
                </a:solidFill>
                <a:latin typeface="DM Mono" panose="020B0509040201040103" pitchFamily="49" charset="77"/>
              </a:rPr>
              <a:t>rooftop area which will be great on beautiful days like today. Cheese curds were very good and very filling. Really like that sandwiches come w salad, </a:t>
            </a:r>
            <a:r>
              <a:rPr lang="en-CA" dirty="0" err="1">
                <a:solidFill>
                  <a:srgbClr val="067D17"/>
                </a:solidFill>
                <a:latin typeface="DM Mono" panose="020B0509040201040103" pitchFamily="49" charset="77"/>
              </a:rPr>
              <a:t>esp</a:t>
            </a:r>
            <a:r>
              <a:rPr lang="en-CA" dirty="0">
                <a:solidFill>
                  <a:srgbClr val="067D17"/>
                </a:solidFill>
                <a:latin typeface="DM Mono" panose="020B0509040201040103" pitchFamily="49" charset="77"/>
              </a:rPr>
              <a:t> after eating too many curds! Had the onion, gruyere, tomato sandwich. </a:t>
            </a:r>
            <a:r>
              <a:rPr lang="en-CA" dirty="0" err="1">
                <a:solidFill>
                  <a:srgbClr val="067D17"/>
                </a:solidFill>
                <a:latin typeface="DM Mono" panose="020B0509040201040103" pitchFamily="49" charset="77"/>
              </a:rPr>
              <a:t>Wasnt</a:t>
            </a:r>
            <a:r>
              <a:rPr lang="en-CA" dirty="0">
                <a:solidFill>
                  <a:srgbClr val="067D17"/>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"2017-01-14 20:54:15"</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"kxX2SOes4o-D3ZQBkiMRfA"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"_7bHUi9Uuf5__HHc_Q8guQ"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"mpf3x-BjTdTEA3yCZrAYPw"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5.0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"Wow!  Yummy, different,  delicious.   Our favorite is the lamb curry and korma.  With 10 different kinds of naan!!!  </a:t>
            </a:r>
            <a:r>
              <a:rPr lang="en-CA" dirty="0" err="1">
                <a:solidFill>
                  <a:srgbClr val="067D17"/>
                </a:solidFill>
                <a:latin typeface="DM Mono" panose="020B0509040201040103" pitchFamily="49" charset="77"/>
              </a:rPr>
              <a:t>Dont</a:t>
            </a:r>
            <a:r>
              <a:rPr lang="en-CA" dirty="0">
                <a:solidFill>
                  <a:srgbClr val="067D17"/>
                </a:solidFill>
                <a:latin typeface="DM Mono" panose="020B0509040201040103" pitchFamily="49" charset="77"/>
              </a:rPr>
              <a:t> let the outside deter you (because we almost changed our minds)...go in and try something new!   </a:t>
            </a:r>
            <a:r>
              <a:rPr lang="en-CA" dirty="0" err="1">
                <a:solidFill>
                  <a:srgbClr val="067D17"/>
                </a:solidFill>
                <a:latin typeface="DM Mono" panose="020B0509040201040103" pitchFamily="49" charset="77"/>
              </a:rPr>
              <a:t>Youll</a:t>
            </a:r>
            <a:r>
              <a:rPr lang="en-CA" dirty="0">
                <a:solidFill>
                  <a:srgbClr val="067D17"/>
                </a:solidFill>
                <a:latin typeface="DM Mono" panose="020B0509040201040103" pitchFamily="49" charset="77"/>
              </a:rPr>
              <a:t> be glad you did!"</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"2022-04-14 00:01:03"</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"r3zeYsv1XFBRA4dJpL78cw"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"mWMc6_wTdE0EUBKIGXDVfA"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5.0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"Loved this tour! I grabbed a </a:t>
            </a:r>
            <a:r>
              <a:rPr lang="en-CA" dirty="0" err="1">
                <a:solidFill>
                  <a:srgbClr val="067D17"/>
                </a:solidFill>
                <a:latin typeface="DM Mono" panose="020B0509040201040103" pitchFamily="49" charset="77"/>
              </a:rPr>
              <a:t>groupon</a:t>
            </a:r>
            <a:r>
              <a:rPr lang="en-CA" dirty="0">
                <a:solidFill>
                  <a:srgbClr val="067D17"/>
                </a:solidFill>
                <a:latin typeface="DM Mono" panose="020B0509040201040103" pitchFamily="49" charset="77"/>
              </a:rPr>
              <a:t> and the price was great. It was the perfect way to explore New Orleans for someone </a:t>
            </a:r>
            <a:r>
              <a:rPr lang="en-CA" dirty="0" err="1">
                <a:solidFill>
                  <a:srgbClr val="067D17"/>
                </a:solidFill>
                <a:latin typeface="DM Mono" panose="020B0509040201040103" pitchFamily="49" charset="77"/>
              </a:rPr>
              <a:t>whod</a:t>
            </a:r>
            <a:r>
              <a:rPr lang="en-CA" dirty="0">
                <a:solidFill>
                  <a:srgbClr val="067D17"/>
                </a:solidFill>
                <a:latin typeface="DM Mono" panose="020B0509040201040103" pitchFamily="49" charset="77"/>
              </a:rPr>
              <a:t> never been there before and </a:t>
            </a:r>
            <a:r>
              <a:rPr lang="en-CA" dirty="0" err="1">
                <a:solidFill>
                  <a:srgbClr val="067D17"/>
                </a:solidFill>
                <a:latin typeface="DM Mono" panose="020B0509040201040103" pitchFamily="49" charset="77"/>
              </a:rPr>
              <a:t>didnt</a:t>
            </a:r>
            <a:r>
              <a:rPr lang="en-CA" dirty="0">
                <a:solidFill>
                  <a:srgbClr val="067D17"/>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dirty="0" err="1">
                <a:solidFill>
                  <a:srgbClr val="067D17"/>
                </a:solidFill>
                <a:latin typeface="DM Mono" panose="020B0509040201040103" pitchFamily="49" charset="77"/>
              </a:rPr>
              <a:t>Youll</a:t>
            </a:r>
            <a:r>
              <a:rPr lang="en-CA" dirty="0">
                <a:solidFill>
                  <a:srgbClr val="067D17"/>
                </a:solidFill>
                <a:latin typeface="DM Mono" panose="020B0509040201040103" pitchFamily="49" charset="77"/>
              </a:rPr>
              <a:t> meet up in front of a grocery store (seems strange at first, but its not terribly hard to find, and </a:t>
            </a:r>
            <a:r>
              <a:rPr lang="en-CA" dirty="0" err="1">
                <a:solidFill>
                  <a:srgbClr val="067D17"/>
                </a:solidFill>
                <a:latin typeface="DM Mono" panose="020B0509040201040103" pitchFamily="49" charset="77"/>
              </a:rPr>
              <a:t>itll</a:t>
            </a:r>
            <a:r>
              <a:rPr lang="en-CA" dirty="0">
                <a:solidFill>
                  <a:srgbClr val="067D17"/>
                </a:solidFill>
                <a:latin typeface="DM Mono" panose="020B0509040201040103" pitchFamily="49" charset="77"/>
              </a:rPr>
              <a:t> give you a chance to get some water), and </a:t>
            </a:r>
            <a:r>
              <a:rPr lang="en-CA" dirty="0" err="1">
                <a:solidFill>
                  <a:srgbClr val="067D17"/>
                </a:solidFill>
                <a:latin typeface="DM Mono" panose="020B0509040201040103" pitchFamily="49" charset="77"/>
              </a:rPr>
              <a:t>youll</a:t>
            </a:r>
            <a:r>
              <a:rPr lang="en-CA" dirty="0">
                <a:solidFill>
                  <a:srgbClr val="067D17"/>
                </a:solidFill>
                <a:latin typeface="DM Mono" panose="020B0509040201040103" pitchFamily="49" charset="77"/>
              </a:rPr>
              <a:t> stop at a visitor center part way through the tour for a bathroom break if needed. This tour was one of my favorite parts of my trip!"</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"2021-01-03 23:21:18"</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"LHSTtnW3YHCeUkRDGyJOyw"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"yfFzsLmaWF2d4Sr0UNbBgg"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"_ZeMknuYdlQcUqng_Im3yg"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5.0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"2021-08-07 02:29:16"</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"B5XSoSG3SfvQGtKEGQ1tSQ"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wSTuiTk-sKNdcFyprzZAjg</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"k0hlBqXX-Bt0vf1op7Jr1w"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3.0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dirty="0" err="1">
                <a:solidFill>
                  <a:srgbClr val="067D17"/>
                </a:solidFill>
                <a:latin typeface="DM Mono" panose="020B0509040201040103" pitchFamily="49" charset="77"/>
              </a:rPr>
              <a:t>thats</a:t>
            </a:r>
            <a:r>
              <a:rPr lang="en-CA" dirty="0">
                <a:solidFill>
                  <a:srgbClr val="067D17"/>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"2022-04-14 22:46:33"</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"gebiRewfieSdtt17PTW6Zg"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"59MxRhNVhU9MYndMkz0wtw"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"pUycOfUwM8vqX7KjRRhUEA"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3.0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"Had a party of 6 here for hibachi. Our waitress brought our separate sushi orders on one plate so we </a:t>
            </a:r>
            <a:r>
              <a:rPr lang="en-CA" dirty="0" err="1">
                <a:solidFill>
                  <a:srgbClr val="067D17"/>
                </a:solidFill>
                <a:latin typeface="DM Mono" panose="020B0509040201040103" pitchFamily="49" charset="77"/>
              </a:rPr>
              <a:t>couldnt</a:t>
            </a:r>
            <a:r>
              <a:rPr lang="en-CA" dirty="0">
                <a:solidFill>
                  <a:srgbClr val="067D17"/>
                </a:solidFill>
                <a:latin typeface="DM Mono" panose="020B0509040201040103" pitchFamily="49" charset="77"/>
              </a:rPr>
              <a:t> really tell </a:t>
            </a:r>
            <a:r>
              <a:rPr lang="en-CA" dirty="0" err="1">
                <a:solidFill>
                  <a:srgbClr val="067D17"/>
                </a:solidFill>
                <a:latin typeface="DM Mono" panose="020B0509040201040103" pitchFamily="49" charset="77"/>
              </a:rPr>
              <a:t>whos</a:t>
            </a:r>
            <a:r>
              <a:rPr lang="en-CA" dirty="0">
                <a:solidFill>
                  <a:srgbClr val="067D17"/>
                </a:solidFill>
                <a:latin typeface="DM Mono" panose="020B0509040201040103" pitchFamily="49" charset="77"/>
              </a:rPr>
              <a:t> was </a:t>
            </a:r>
            <a:r>
              <a:rPr lang="en-CA" dirty="0" err="1">
                <a:solidFill>
                  <a:srgbClr val="067D17"/>
                </a:solidFill>
                <a:latin typeface="DM Mono" panose="020B0509040201040103" pitchFamily="49" charset="77"/>
              </a:rPr>
              <a:t>whos</a:t>
            </a:r>
            <a:r>
              <a:rPr lang="en-CA" dirty="0">
                <a:solidFill>
                  <a:srgbClr val="067D17"/>
                </a:solidFill>
                <a:latin typeface="DM Mono" panose="020B0509040201040103" pitchFamily="49" charset="77"/>
              </a:rPr>
              <a:t> and forgot several items on an order. I understand making mistakes but the </a:t>
            </a:r>
            <a:r>
              <a:rPr lang="en-CA" dirty="0" err="1">
                <a:solidFill>
                  <a:srgbClr val="067D17"/>
                </a:solidFill>
                <a:latin typeface="DM Mono" panose="020B0509040201040103" pitchFamily="49" charset="77"/>
              </a:rPr>
              <a:t>restaraunt</a:t>
            </a:r>
            <a:r>
              <a:rPr lang="en-CA" dirty="0">
                <a:solidFill>
                  <a:srgbClr val="067D17"/>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dirty="0" err="1">
                <a:solidFill>
                  <a:srgbClr val="067D17"/>
                </a:solidFill>
                <a:latin typeface="DM Mono" panose="020B0509040201040103" pitchFamily="49" charset="77"/>
              </a:rPr>
              <a:t>im</a:t>
            </a:r>
            <a:r>
              <a:rPr lang="en-CA" dirty="0">
                <a:solidFill>
                  <a:srgbClr val="067D17"/>
                </a:solidFill>
                <a:latin typeface="DM Mono" panose="020B0509040201040103" pitchFamily="49" charset="77"/>
              </a:rPr>
              <a:t> hoping it was just an off night here. But for the money I </a:t>
            </a:r>
            <a:r>
              <a:rPr lang="en-CA" dirty="0" err="1">
                <a:solidFill>
                  <a:srgbClr val="067D17"/>
                </a:solidFill>
                <a:latin typeface="DM Mono" panose="020B0509040201040103" pitchFamily="49" charset="77"/>
              </a:rPr>
              <a:t>wouldnt</a:t>
            </a:r>
            <a:r>
              <a:rPr lang="en-CA" dirty="0">
                <a:solidFill>
                  <a:srgbClr val="067D17"/>
                </a:solidFill>
                <a:latin typeface="DM Mono" panose="020B0509040201040103" pitchFamily="49" charset="77"/>
              </a:rPr>
              <a:t> go back."</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"2016-07-25 07:31:06"</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a:t>
            </a:r>
            <a:endParaRPr lang="en-US"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4183176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53</a:t>
            </a:fld>
            <a:endParaRPr dirty="0"/>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def </a:t>
            </a:r>
            <a:r>
              <a:rPr lang="en" sz="1600" dirty="0" err="1">
                <a:solidFill>
                  <a:srgbClr val="00627A"/>
                </a:solidFill>
                <a:latin typeface="DM Mono" panose="020B0509040201040103" pitchFamily="49" charset="77"/>
                <a:ea typeface="Courier New"/>
                <a:cs typeface="Courier New"/>
                <a:sym typeface="Courier New"/>
              </a:rPr>
              <a:t>test_will_do_the_right_thing</a:t>
            </a:r>
            <a:r>
              <a:rPr lang="en" sz="1600" dirty="0">
                <a:solidFill>
                  <a:srgbClr val="080808"/>
                </a:solidFill>
                <a:latin typeface="DM Mono" panose="020B0509040201040103" pitchFamily="49" charset="77"/>
                <a:ea typeface="Courier New"/>
                <a:cs typeface="Courier New"/>
                <a:sym typeface="Courier New"/>
              </a:rPr>
              <a:t>(spark: </a:t>
            </a:r>
            <a:r>
              <a:rPr lang="en" sz="1600" dirty="0" err="1">
                <a:latin typeface="DM Mono" panose="020B0509040201040103" pitchFamily="49" charset="77"/>
                <a:ea typeface="Courier New"/>
                <a:cs typeface="Courier New"/>
                <a:sym typeface="Courier New"/>
              </a:rPr>
              <a:t>SparkSession</a:t>
            </a:r>
            <a:r>
              <a:rPr lang="en" sz="1600" dirty="0">
                <a:solidFill>
                  <a:srgbClr val="080808"/>
                </a:solidFill>
                <a:latin typeface="DM Mono" panose="020B0509040201040103" pitchFamily="49" charset="77"/>
                <a:ea typeface="Courier New"/>
                <a:cs typeface="Courier New"/>
                <a:sym typeface="Courier New"/>
              </a:rPr>
              <a:t>) -&gt; </a:t>
            </a:r>
            <a:r>
              <a:rPr lang="en" sz="1600" dirty="0">
                <a:solidFill>
                  <a:srgbClr val="0033B3"/>
                </a:solidFill>
                <a:latin typeface="DM Mono" panose="020B0509040201040103" pitchFamily="49" charset="77"/>
                <a:ea typeface="Courier New"/>
                <a:cs typeface="Courier New"/>
                <a:sym typeface="Courier New"/>
              </a:rPr>
              <a:t>None</a:t>
            </a:r>
            <a:r>
              <a:rPr lang="en" sz="1600" dirty="0">
                <a:solidFill>
                  <a:srgbClr val="080808"/>
                </a:solidFill>
                <a:latin typeface="DM Mono" panose="020B0509040201040103" pitchFamily="49" charset="77"/>
                <a:ea typeface="Courier New"/>
                <a:cs typeface="Courier New"/>
                <a:sym typeface="Courier New"/>
              </a:rPr>
              <a:t>:</a:t>
            </a: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browser_reviews.json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checkin.json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tips.json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business.json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mobile_reviews.json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  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
        <p:nvSpPr>
          <p:cNvPr id="2" name="Rectangle 1">
            <a:extLst>
              <a:ext uri="{FF2B5EF4-FFF2-40B4-BE49-F238E27FC236}">
                <a16:creationId xmlns:a16="http://schemas.microsoft.com/office/drawing/2014/main" id="{271D1987-3BCA-49AE-9AF5-4AFC3DC81532}"/>
              </a:ext>
            </a:extLst>
          </p:cNvPr>
          <p:cNvSpPr/>
          <p:nvPr/>
        </p:nvSpPr>
        <p:spPr>
          <a:xfrm>
            <a:off x="749245" y="2824843"/>
            <a:ext cx="10348424" cy="22860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7685834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54</a:t>
            </a:fld>
            <a:endParaRPr dirty="0"/>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def </a:t>
            </a:r>
            <a:r>
              <a:rPr lang="en" sz="1600" dirty="0" err="1">
                <a:solidFill>
                  <a:srgbClr val="00627A"/>
                </a:solidFill>
                <a:latin typeface="DM Mono" panose="020B0509040201040103" pitchFamily="49" charset="77"/>
                <a:ea typeface="Courier New"/>
                <a:cs typeface="Courier New"/>
                <a:sym typeface="Courier New"/>
              </a:rPr>
              <a:t>test_will_do_the_right_thing</a:t>
            </a:r>
            <a:r>
              <a:rPr lang="en" sz="1600" dirty="0">
                <a:solidFill>
                  <a:srgbClr val="080808"/>
                </a:solidFill>
                <a:latin typeface="DM Mono" panose="020B0509040201040103" pitchFamily="49" charset="77"/>
                <a:ea typeface="Courier New"/>
                <a:cs typeface="Courier New"/>
                <a:sym typeface="Courier New"/>
              </a:rPr>
              <a:t>(spark: </a:t>
            </a:r>
            <a:r>
              <a:rPr lang="en" sz="1600" dirty="0" err="1">
                <a:latin typeface="DM Mono" panose="020B0509040201040103" pitchFamily="49" charset="77"/>
                <a:ea typeface="Courier New"/>
                <a:cs typeface="Courier New"/>
                <a:sym typeface="Courier New"/>
              </a:rPr>
              <a:t>SparkSession</a:t>
            </a:r>
            <a:r>
              <a:rPr lang="en" sz="1600" dirty="0">
                <a:solidFill>
                  <a:srgbClr val="080808"/>
                </a:solidFill>
                <a:latin typeface="DM Mono" panose="020B0509040201040103" pitchFamily="49" charset="77"/>
                <a:ea typeface="Courier New"/>
                <a:cs typeface="Courier New"/>
                <a:sym typeface="Courier New"/>
              </a:rPr>
              <a:t>) -&gt; </a:t>
            </a:r>
            <a:r>
              <a:rPr lang="en" sz="1600" dirty="0">
                <a:solidFill>
                  <a:srgbClr val="0033B3"/>
                </a:solidFill>
                <a:latin typeface="DM Mono" panose="020B0509040201040103" pitchFamily="49" charset="77"/>
                <a:ea typeface="Courier New"/>
                <a:cs typeface="Courier New"/>
                <a:sym typeface="Courier New"/>
              </a:rPr>
              <a:t>None</a:t>
            </a:r>
            <a:r>
              <a:rPr lang="en" sz="1600" dirty="0">
                <a:solidFill>
                  <a:srgbClr val="080808"/>
                </a:solidFill>
                <a:latin typeface="DM Mono" panose="020B0509040201040103" pitchFamily="49" charset="77"/>
                <a:ea typeface="Courier New"/>
                <a:cs typeface="Courier New"/>
                <a:sym typeface="Courier New"/>
              </a:rPr>
              <a:t>:</a:t>
            </a: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browser_reviews.json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checkin.json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tips.json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business.json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mobile_reviews.json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  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3E29ED29-478A-53E3-899F-C0BC49EE8E06}"/>
              </a:ext>
            </a:extLst>
          </p:cNvPr>
          <p:cNvSpPr/>
          <p:nvPr/>
        </p:nvSpPr>
        <p:spPr>
          <a:xfrm>
            <a:off x="713195" y="5182527"/>
            <a:ext cx="10348424" cy="53884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9097049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55</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766856" y="359229"/>
            <a:ext cx="10655113" cy="19515364"/>
          </a:xfrm>
          <a:prstGeom prst="rect">
            <a:avLst/>
          </a:prstGeom>
          <a:solidFill>
            <a:schemeClr val="bg1"/>
          </a:solidFill>
        </p:spPr>
        <p:txBody>
          <a:bodyPr wrap="square">
            <a:spAutoFit/>
          </a:bodyPr>
          <a:lstStyle/>
          <a:p>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"CF33F8-E6oudUQ46HnavjQ"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"MTSW4McQd7CbVtyjqoe9mw"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"St </a:t>
            </a:r>
            <a:r>
              <a:rPr lang="en-CA" dirty="0" err="1">
                <a:solidFill>
                  <a:srgbClr val="067D17"/>
                </a:solidFill>
                <a:latin typeface="DM Mono" panose="020B0509040201040103" pitchFamily="49" charset="77"/>
              </a:rPr>
              <a:t>Honore</a:t>
            </a:r>
            <a:r>
              <a:rPr lang="en-CA" dirty="0">
                <a:solidFill>
                  <a:srgbClr val="067D17"/>
                </a:solidFill>
                <a:latin typeface="DM Mono" panose="020B0509040201040103" pitchFamily="49" charset="77"/>
              </a:rPr>
              <a:t> Pastries"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14</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"Abby </a:t>
            </a:r>
            <a:r>
              <a:rPr lang="en-CA" dirty="0" err="1">
                <a:solidFill>
                  <a:srgbClr val="067D17"/>
                </a:solidFill>
                <a:latin typeface="DM Mono" panose="020B0509040201040103" pitchFamily="49" charset="77"/>
              </a:rPr>
              <a:t>Rappoport</a:t>
            </a:r>
            <a:r>
              <a:rPr lang="en-CA" dirty="0">
                <a:solidFill>
                  <a:srgbClr val="067D17"/>
                </a:solidFill>
                <a:latin typeface="DM Mono" panose="020B0509040201040103" pitchFamily="49" charset="77"/>
              </a:rPr>
              <a:t>, LAC, CMQ"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6</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"k0hlBqXX-Bt0vf1op7Jr1w"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Tsevi's</a:t>
            </a:r>
            <a:r>
              <a:rPr lang="en-CA" dirty="0">
                <a:solidFill>
                  <a:srgbClr val="067D17"/>
                </a:solidFill>
                <a:latin typeface="DM Mono" panose="020B0509040201040103" pitchFamily="49" charset="77"/>
              </a:rPr>
              <a:t> Pub And Grill"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"mWMc6_wTdE0EUBKIGXDVfA"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"Perkiomen Valley Brewery"</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"mpf3x-BjTdTEA3yCZrAYPw"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"The UPS Store"</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"n_0UpQx1hsNbnPUSlodU8w"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"Famous Footwear"</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"qkRM_2X51Yqxk3btlwAQIg"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"Temple Beth-El"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tUFrWirKiKi_TAnsVWINQQ</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"Target"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b="1" dirty="0" err="1">
                <a:solidFill>
                  <a:schemeClr val="tx1"/>
                </a:solidFill>
              </a:rPr>
              <a:t>expected.json</a:t>
            </a:r>
            <a:endParaRPr sz="2400" dirty="0">
              <a:solidFill>
                <a:schemeClr val="tx1"/>
              </a:solidFill>
            </a:endParaRPr>
          </a:p>
        </p:txBody>
      </p:sp>
    </p:spTree>
    <p:extLst>
      <p:ext uri="{BB962C8B-B14F-4D97-AF65-F5344CB8AC3E}">
        <p14:creationId xmlns:p14="http://schemas.microsoft.com/office/powerpoint/2010/main" val="16464928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766854" y="-3648282"/>
            <a:ext cx="10655113" cy="19515364"/>
          </a:xfrm>
          <a:prstGeom prst="rect">
            <a:avLst/>
          </a:prstGeom>
          <a:solidFill>
            <a:schemeClr val="bg1"/>
          </a:solidFill>
        </p:spPr>
        <p:txBody>
          <a:bodyPr wrap="square">
            <a:spAutoFit/>
          </a:bodyPr>
          <a:lstStyle/>
          <a:p>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"CF33F8-E6oudUQ46HnavjQ"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"MTSW4McQd7CbVtyjqoe9mw"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"St </a:t>
            </a:r>
            <a:r>
              <a:rPr lang="en-CA" dirty="0" err="1">
                <a:solidFill>
                  <a:srgbClr val="067D17"/>
                </a:solidFill>
                <a:latin typeface="DM Mono" panose="020B0509040201040103" pitchFamily="49" charset="77"/>
              </a:rPr>
              <a:t>Honore</a:t>
            </a:r>
            <a:r>
              <a:rPr lang="en-CA" dirty="0">
                <a:solidFill>
                  <a:srgbClr val="067D17"/>
                </a:solidFill>
                <a:latin typeface="DM Mono" panose="020B0509040201040103" pitchFamily="49" charset="77"/>
              </a:rPr>
              <a:t> Pastries"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14</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"Abby </a:t>
            </a:r>
            <a:r>
              <a:rPr lang="en-CA" dirty="0" err="1">
                <a:solidFill>
                  <a:srgbClr val="067D17"/>
                </a:solidFill>
                <a:latin typeface="DM Mono" panose="020B0509040201040103" pitchFamily="49" charset="77"/>
              </a:rPr>
              <a:t>Rappoport</a:t>
            </a:r>
            <a:r>
              <a:rPr lang="en-CA" dirty="0">
                <a:solidFill>
                  <a:srgbClr val="067D17"/>
                </a:solidFill>
                <a:latin typeface="DM Mono" panose="020B0509040201040103" pitchFamily="49" charset="77"/>
              </a:rPr>
              <a:t>, LAC, CMQ"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6</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"k0hlBqXX-Bt0vf1op7Jr1w"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Tsevi's</a:t>
            </a:r>
            <a:r>
              <a:rPr lang="en-CA" dirty="0">
                <a:solidFill>
                  <a:srgbClr val="067D17"/>
                </a:solidFill>
                <a:latin typeface="DM Mono" panose="020B0509040201040103" pitchFamily="49" charset="77"/>
              </a:rPr>
              <a:t> Pub And Grill"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"mWMc6_wTdE0EUBKIGXDVfA"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"Perkiomen Valley Brewery"</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"mpf3x-BjTdTEA3yCZrAYPw"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"The UPS Store"</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"n_0UpQx1hsNbnPUSlodU8w"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"Famous Footwear"</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"qkRM_2X51Yqxk3btlwAQIg"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"Temple Beth-El"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tUFrWirKiKi_TAnsVWINQQ</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"Target"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19218401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57</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766856" y="-9562141"/>
            <a:ext cx="10655113" cy="19515364"/>
          </a:xfrm>
          <a:prstGeom prst="rect">
            <a:avLst/>
          </a:prstGeom>
          <a:solidFill>
            <a:schemeClr val="bg1"/>
          </a:solidFill>
        </p:spPr>
        <p:txBody>
          <a:bodyPr wrap="square">
            <a:spAutoFit/>
          </a:bodyPr>
          <a:lstStyle/>
          <a:p>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"CF33F8-E6oudUQ46HnavjQ"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"MTSW4McQd7CbVtyjqoe9mw"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"St </a:t>
            </a:r>
            <a:r>
              <a:rPr lang="en-CA" dirty="0" err="1">
                <a:solidFill>
                  <a:srgbClr val="067D17"/>
                </a:solidFill>
                <a:latin typeface="DM Mono" panose="020B0509040201040103" pitchFamily="49" charset="77"/>
              </a:rPr>
              <a:t>Honore</a:t>
            </a:r>
            <a:r>
              <a:rPr lang="en-CA" dirty="0">
                <a:solidFill>
                  <a:srgbClr val="067D17"/>
                </a:solidFill>
                <a:latin typeface="DM Mono" panose="020B0509040201040103" pitchFamily="49" charset="77"/>
              </a:rPr>
              <a:t> Pastries"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14</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"Abby </a:t>
            </a:r>
            <a:r>
              <a:rPr lang="en-CA" dirty="0" err="1">
                <a:solidFill>
                  <a:srgbClr val="067D17"/>
                </a:solidFill>
                <a:latin typeface="DM Mono" panose="020B0509040201040103" pitchFamily="49" charset="77"/>
              </a:rPr>
              <a:t>Rappoport</a:t>
            </a:r>
            <a:r>
              <a:rPr lang="en-CA" dirty="0">
                <a:solidFill>
                  <a:srgbClr val="067D17"/>
                </a:solidFill>
                <a:latin typeface="DM Mono" panose="020B0509040201040103" pitchFamily="49" charset="77"/>
              </a:rPr>
              <a:t>, LAC, CMQ"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6</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"k0hlBqXX-Bt0vf1op7Jr1w"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Tsevi's</a:t>
            </a:r>
            <a:r>
              <a:rPr lang="en-CA" dirty="0">
                <a:solidFill>
                  <a:srgbClr val="067D17"/>
                </a:solidFill>
                <a:latin typeface="DM Mono" panose="020B0509040201040103" pitchFamily="49" charset="77"/>
              </a:rPr>
              <a:t> Pub And Grill"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"mWMc6_wTdE0EUBKIGXDVfA"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"Perkiomen Valley Brewery"</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"mpf3x-BjTdTEA3yCZrAYPw"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"The UPS Store"</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"n_0UpQx1hsNbnPUSlodU8w"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"Famous Footwear"</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"qkRM_2X51Yqxk3btlwAQIg"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"Temple Beth-El"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tUFrWirKiKi_TAnsVWINQQ</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"Target"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23774573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58</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766856" y="-13240164"/>
            <a:ext cx="10655113" cy="19515364"/>
          </a:xfrm>
          <a:prstGeom prst="rect">
            <a:avLst/>
          </a:prstGeom>
          <a:solidFill>
            <a:schemeClr val="bg1"/>
          </a:solidFill>
        </p:spPr>
        <p:txBody>
          <a:bodyPr wrap="square">
            <a:spAutoFit/>
          </a:bodyPr>
          <a:lstStyle/>
          <a:p>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"CF33F8-E6oudUQ46HnavjQ"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"MTSW4McQd7CbVtyjqoe9mw"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"St </a:t>
            </a:r>
            <a:r>
              <a:rPr lang="en-CA" dirty="0" err="1">
                <a:solidFill>
                  <a:srgbClr val="067D17"/>
                </a:solidFill>
                <a:latin typeface="DM Mono" panose="020B0509040201040103" pitchFamily="49" charset="77"/>
              </a:rPr>
              <a:t>Honore</a:t>
            </a:r>
            <a:r>
              <a:rPr lang="en-CA" dirty="0">
                <a:solidFill>
                  <a:srgbClr val="067D17"/>
                </a:solidFill>
                <a:latin typeface="DM Mono" panose="020B0509040201040103" pitchFamily="49" charset="77"/>
              </a:rPr>
              <a:t> Pastries"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14</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"Abby </a:t>
            </a:r>
            <a:r>
              <a:rPr lang="en-CA" dirty="0" err="1">
                <a:solidFill>
                  <a:srgbClr val="067D17"/>
                </a:solidFill>
                <a:latin typeface="DM Mono" panose="020B0509040201040103" pitchFamily="49" charset="77"/>
              </a:rPr>
              <a:t>Rappoport</a:t>
            </a:r>
            <a:r>
              <a:rPr lang="en-CA" dirty="0">
                <a:solidFill>
                  <a:srgbClr val="067D17"/>
                </a:solidFill>
                <a:latin typeface="DM Mono" panose="020B0509040201040103" pitchFamily="49" charset="77"/>
              </a:rPr>
              <a:t>, LAC, CMQ"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6</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"k0hlBqXX-Bt0vf1op7Jr1w"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Tsevi's</a:t>
            </a:r>
            <a:r>
              <a:rPr lang="en-CA" dirty="0">
                <a:solidFill>
                  <a:srgbClr val="067D17"/>
                </a:solidFill>
                <a:latin typeface="DM Mono" panose="020B0509040201040103" pitchFamily="49" charset="77"/>
              </a:rPr>
              <a:t> Pub And Grill"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"mWMc6_wTdE0EUBKIGXDVfA"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"Perkiomen Valley Brewery"</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"mpf3x-BjTdTEA3yCZrAYPw"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"The UPS Store"</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"n_0UpQx1hsNbnPUSlodU8w"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"Famous Footwear"</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"qkRM_2X51Yqxk3btlwAQIg"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"Temple Beth-El"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tUFrWirKiKi_TAnsVWINQQ</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"Target"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38832959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59</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766856" y="-13240164"/>
            <a:ext cx="10655113" cy="19515364"/>
          </a:xfrm>
          <a:prstGeom prst="rect">
            <a:avLst/>
          </a:prstGeom>
          <a:solidFill>
            <a:schemeClr val="bg1"/>
          </a:solidFill>
        </p:spPr>
        <p:txBody>
          <a:bodyPr wrap="square">
            <a:spAutoFit/>
          </a:bodyPr>
          <a:lstStyle/>
          <a:p>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"CF33F8-E6oudUQ46HnavjQ"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"MTSW4McQd7CbVtyjqoe9mw"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"St </a:t>
            </a:r>
            <a:r>
              <a:rPr lang="en-CA" dirty="0" err="1">
                <a:solidFill>
                  <a:srgbClr val="067D17"/>
                </a:solidFill>
                <a:latin typeface="DM Mono" panose="020B0509040201040103" pitchFamily="49" charset="77"/>
              </a:rPr>
              <a:t>Honore</a:t>
            </a:r>
            <a:r>
              <a:rPr lang="en-CA" dirty="0">
                <a:solidFill>
                  <a:srgbClr val="067D17"/>
                </a:solidFill>
                <a:latin typeface="DM Mono" panose="020B0509040201040103" pitchFamily="49" charset="77"/>
              </a:rPr>
              <a:t> Pastries"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14</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"Abby </a:t>
            </a:r>
            <a:r>
              <a:rPr lang="en-CA" dirty="0" err="1">
                <a:solidFill>
                  <a:srgbClr val="067D17"/>
                </a:solidFill>
                <a:latin typeface="DM Mono" panose="020B0509040201040103" pitchFamily="49" charset="77"/>
              </a:rPr>
              <a:t>Rappoport</a:t>
            </a:r>
            <a:r>
              <a:rPr lang="en-CA" dirty="0">
                <a:solidFill>
                  <a:srgbClr val="067D17"/>
                </a:solidFill>
                <a:latin typeface="DM Mono" panose="020B0509040201040103" pitchFamily="49" charset="77"/>
              </a:rPr>
              <a:t>, LAC, CMQ"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6</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"k0hlBqXX-Bt0vf1op7Jr1w"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Tsevi's</a:t>
            </a:r>
            <a:r>
              <a:rPr lang="en-CA" dirty="0">
                <a:solidFill>
                  <a:srgbClr val="067D17"/>
                </a:solidFill>
                <a:latin typeface="DM Mono" panose="020B0509040201040103" pitchFamily="49" charset="77"/>
              </a:rPr>
              <a:t> Pub And Grill"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"mWMc6_wTdE0EUBKIGXDVfA"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"Perkiomen Valley Brewery"</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"mpf3x-BjTdTEA3yCZrAYPw"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"The UPS Store"</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"n_0UpQx1hsNbnPUSlodU8w"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"Famous Footwear"</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"qkRM_2X51Yqxk3btlwAQIg"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"Temple Beth-El"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tUFrWirKiKi_TAnsVWINQQ</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"Target"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1428708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They’re </a:t>
            </a:r>
            <a:r>
              <a:rPr lang="en" dirty="0" err="1"/>
              <a:t>Hoppin</a:t>
            </a:r>
            <a:r>
              <a:rPr lang="en" dirty="0"/>
              <a:t>’</a:t>
            </a:r>
            <a:endParaRPr dirty="0"/>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a:t>
            </a:fld>
            <a:endParaRPr dirty="0"/>
          </a:p>
        </p:txBody>
      </p:sp>
      <p:sp>
        <p:nvSpPr>
          <p:cNvPr id="496" name="Google Shape;496;p61"/>
          <p:cNvSpPr txBox="1"/>
          <p:nvPr/>
        </p:nvSpPr>
        <p:spPr>
          <a:xfrm>
            <a:off x="1198075" y="1813800"/>
            <a:ext cx="865500"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Extract</a:t>
            </a:r>
            <a:endParaRPr sz="1600" dirty="0">
              <a:solidFill>
                <a:schemeClr val="accent4"/>
              </a:solidFill>
              <a:latin typeface="DM Mono" panose="020B0509040201040103" pitchFamily="49"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Load</a:t>
            </a:r>
            <a:endParaRPr sz="1600" dirty="0">
              <a:solidFill>
                <a:schemeClr val="accent2"/>
              </a:solidFill>
              <a:latin typeface="DM Mono" panose="020B0509040201040103" pitchFamily="49"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Transform</a:t>
            </a:r>
            <a:endParaRPr sz="1600" dirty="0">
              <a:solidFill>
                <a:srgbClr val="FF9900"/>
              </a:solidFill>
              <a:latin typeface="DM Mono" panose="020B0509040201040103" pitchFamily="49"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5548750" y="3870983"/>
            <a:ext cx="517800" cy="51780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8176324" y="3170100"/>
            <a:ext cx="517800" cy="51780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5488435" y="3826689"/>
            <a:ext cx="625166" cy="614978"/>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96693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982"/>
        <p:cNvGrpSpPr/>
        <p:nvPr/>
      </p:nvGrpSpPr>
      <p:grpSpPr>
        <a:xfrm>
          <a:off x="0" y="0"/>
          <a:ext cx="0" cy="0"/>
          <a:chOff x="0" y="0"/>
          <a:chExt cx="0" cy="0"/>
        </a:xfrm>
      </p:grpSpPr>
      <p:sp>
        <p:nvSpPr>
          <p:cNvPr id="983" name="Google Shape;983;p8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60</a:t>
            </a:fld>
            <a:endParaRPr dirty="0"/>
          </a:p>
        </p:txBody>
      </p:sp>
      <p:sp>
        <p:nvSpPr>
          <p:cNvPr id="984" name="Google Shape;984;p89"/>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Large Outputs</a:t>
            </a:r>
            <a:endParaRPr dirty="0"/>
          </a:p>
        </p:txBody>
      </p:sp>
      <p:pic>
        <p:nvPicPr>
          <p:cNvPr id="986" name="Google Shape;986;p89"/>
          <p:cNvPicPr preferRelativeResize="0"/>
          <p:nvPr/>
        </p:nvPicPr>
        <p:blipFill>
          <a:blip r:embed="rId3">
            <a:alphaModFix/>
          </a:blip>
          <a:stretch>
            <a:fillRect/>
          </a:stretch>
        </p:blipFill>
        <p:spPr>
          <a:xfrm>
            <a:off x="764825" y="1780537"/>
            <a:ext cx="10659299" cy="4031338"/>
          </a:xfrm>
          <a:prstGeom prst="rect">
            <a:avLst/>
          </a:prstGeom>
          <a:noFill/>
          <a:ln>
            <a:noFill/>
          </a:ln>
        </p:spPr>
      </p:pic>
      <p:sp>
        <p:nvSpPr>
          <p:cNvPr id="987" name="Google Shape;987;p89"/>
          <p:cNvSpPr txBox="1"/>
          <p:nvPr/>
        </p:nvSpPr>
        <p:spPr>
          <a:xfrm>
            <a:off x="685650"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Old values</a:t>
            </a:r>
            <a:endParaRPr dirty="0">
              <a:latin typeface="DM Mono" panose="020B0509040201040103" pitchFamily="49" charset="77"/>
              <a:ea typeface="DM Sans"/>
              <a:cs typeface="DM Sans"/>
              <a:sym typeface="DM Sans"/>
            </a:endParaRPr>
          </a:p>
        </p:txBody>
      </p:sp>
      <p:sp>
        <p:nvSpPr>
          <p:cNvPr id="988" name="Google Shape;988;p89"/>
          <p:cNvSpPr txBox="1"/>
          <p:nvPr/>
        </p:nvSpPr>
        <p:spPr>
          <a:xfrm>
            <a:off x="6789075"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New values</a:t>
            </a:r>
            <a:endParaRPr dirty="0">
              <a:latin typeface="DM Mono" panose="020B0509040201040103" pitchFamily="49" charset="77"/>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992"/>
        <p:cNvGrpSpPr/>
        <p:nvPr/>
      </p:nvGrpSpPr>
      <p:grpSpPr>
        <a:xfrm>
          <a:off x="0" y="0"/>
          <a:ext cx="0" cy="0"/>
          <a:chOff x="0" y="0"/>
          <a:chExt cx="0" cy="0"/>
        </a:xfrm>
      </p:grpSpPr>
      <p:sp>
        <p:nvSpPr>
          <p:cNvPr id="993" name="Google Shape;993;p9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61</a:t>
            </a:fld>
            <a:endParaRPr dirty="0"/>
          </a:p>
        </p:txBody>
      </p:sp>
      <p:sp>
        <p:nvSpPr>
          <p:cNvPr id="994" name="Google Shape;994;p90"/>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Large Outputs</a:t>
            </a:r>
            <a:endParaRPr dirty="0"/>
          </a:p>
        </p:txBody>
      </p:sp>
      <p:pic>
        <p:nvPicPr>
          <p:cNvPr id="996" name="Google Shape;996;p90"/>
          <p:cNvPicPr preferRelativeResize="0"/>
          <p:nvPr/>
        </p:nvPicPr>
        <p:blipFill>
          <a:blip r:embed="rId3">
            <a:alphaModFix/>
          </a:blip>
          <a:stretch>
            <a:fillRect/>
          </a:stretch>
        </p:blipFill>
        <p:spPr>
          <a:xfrm>
            <a:off x="764825" y="1780537"/>
            <a:ext cx="10659299" cy="4031338"/>
          </a:xfrm>
          <a:prstGeom prst="rect">
            <a:avLst/>
          </a:prstGeom>
          <a:noFill/>
          <a:ln>
            <a:noFill/>
          </a:ln>
        </p:spPr>
      </p:pic>
      <p:sp>
        <p:nvSpPr>
          <p:cNvPr id="997" name="Google Shape;997;p90"/>
          <p:cNvSpPr txBox="1"/>
          <p:nvPr/>
        </p:nvSpPr>
        <p:spPr>
          <a:xfrm>
            <a:off x="685650"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Old values</a:t>
            </a:r>
            <a:endParaRPr dirty="0">
              <a:latin typeface="DM Mono" panose="020B0509040201040103" pitchFamily="49" charset="77"/>
              <a:ea typeface="DM Sans"/>
              <a:cs typeface="DM Sans"/>
              <a:sym typeface="DM Sans"/>
            </a:endParaRPr>
          </a:p>
        </p:txBody>
      </p:sp>
      <p:sp>
        <p:nvSpPr>
          <p:cNvPr id="998" name="Google Shape;998;p90"/>
          <p:cNvSpPr txBox="1"/>
          <p:nvPr/>
        </p:nvSpPr>
        <p:spPr>
          <a:xfrm>
            <a:off x="6789075"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New values</a:t>
            </a:r>
            <a:endParaRPr dirty="0">
              <a:latin typeface="DM Mono" panose="020B0509040201040103" pitchFamily="49" charset="77"/>
              <a:ea typeface="DM Sans"/>
              <a:cs typeface="DM Sans"/>
              <a:sym typeface="DM Sans"/>
            </a:endParaRPr>
          </a:p>
        </p:txBody>
      </p:sp>
      <p:sp>
        <p:nvSpPr>
          <p:cNvPr id="999" name="Google Shape;999;p90"/>
          <p:cNvSpPr/>
          <p:nvPr/>
        </p:nvSpPr>
        <p:spPr>
          <a:xfrm>
            <a:off x="6063750" y="1456525"/>
            <a:ext cx="5515800" cy="47292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1003"/>
        <p:cNvGrpSpPr/>
        <p:nvPr/>
      </p:nvGrpSpPr>
      <p:grpSpPr>
        <a:xfrm>
          <a:off x="0" y="0"/>
          <a:ext cx="0" cy="0"/>
          <a:chOff x="0" y="0"/>
          <a:chExt cx="0" cy="0"/>
        </a:xfrm>
      </p:grpSpPr>
      <p:sp>
        <p:nvSpPr>
          <p:cNvPr id="1004" name="Google Shape;1004;p9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62</a:t>
            </a:fld>
            <a:endParaRPr dirty="0"/>
          </a:p>
        </p:txBody>
      </p:sp>
      <p:sp>
        <p:nvSpPr>
          <p:cNvPr id="1005" name="Google Shape;1005;p9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Large Outputs</a:t>
            </a:r>
            <a:endParaRPr dirty="0"/>
          </a:p>
        </p:txBody>
      </p:sp>
      <p:pic>
        <p:nvPicPr>
          <p:cNvPr id="1007" name="Google Shape;1007;p91"/>
          <p:cNvPicPr preferRelativeResize="0"/>
          <p:nvPr/>
        </p:nvPicPr>
        <p:blipFill>
          <a:blip r:embed="rId3">
            <a:alphaModFix/>
          </a:blip>
          <a:stretch>
            <a:fillRect/>
          </a:stretch>
        </p:blipFill>
        <p:spPr>
          <a:xfrm>
            <a:off x="764825" y="1780537"/>
            <a:ext cx="10659299" cy="4031338"/>
          </a:xfrm>
          <a:prstGeom prst="rect">
            <a:avLst/>
          </a:prstGeom>
          <a:noFill/>
          <a:ln>
            <a:noFill/>
          </a:ln>
        </p:spPr>
      </p:pic>
      <p:sp>
        <p:nvSpPr>
          <p:cNvPr id="1008" name="Google Shape;1008;p91"/>
          <p:cNvSpPr txBox="1"/>
          <p:nvPr/>
        </p:nvSpPr>
        <p:spPr>
          <a:xfrm>
            <a:off x="685650"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Old values</a:t>
            </a:r>
            <a:endParaRPr dirty="0">
              <a:latin typeface="DM Mono" panose="020B0509040201040103" pitchFamily="49" charset="77"/>
              <a:ea typeface="DM Sans"/>
              <a:cs typeface="DM Sans"/>
              <a:sym typeface="DM Sans"/>
            </a:endParaRPr>
          </a:p>
        </p:txBody>
      </p:sp>
      <p:sp>
        <p:nvSpPr>
          <p:cNvPr id="1009" name="Google Shape;1009;p91"/>
          <p:cNvSpPr txBox="1"/>
          <p:nvPr/>
        </p:nvSpPr>
        <p:spPr>
          <a:xfrm>
            <a:off x="6789075"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New values</a:t>
            </a:r>
            <a:endParaRPr dirty="0">
              <a:latin typeface="DM Mono" panose="020B0509040201040103" pitchFamily="49" charset="77"/>
              <a:ea typeface="DM Sans"/>
              <a:cs typeface="DM Sans"/>
              <a:sym typeface="DM Sans"/>
            </a:endParaRPr>
          </a:p>
        </p:txBody>
      </p:sp>
      <p:sp>
        <p:nvSpPr>
          <p:cNvPr id="1010" name="Google Shape;1010;p91"/>
          <p:cNvSpPr/>
          <p:nvPr/>
        </p:nvSpPr>
        <p:spPr>
          <a:xfrm>
            <a:off x="508425" y="1519200"/>
            <a:ext cx="5515800" cy="47292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1014"/>
        <p:cNvGrpSpPr/>
        <p:nvPr/>
      </p:nvGrpSpPr>
      <p:grpSpPr>
        <a:xfrm>
          <a:off x="0" y="0"/>
          <a:ext cx="0" cy="0"/>
          <a:chOff x="0" y="0"/>
          <a:chExt cx="0" cy="0"/>
        </a:xfrm>
      </p:grpSpPr>
      <p:sp>
        <p:nvSpPr>
          <p:cNvPr id="1015" name="Google Shape;1015;p9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63</a:t>
            </a:fld>
            <a:endParaRPr dirty="0"/>
          </a:p>
        </p:txBody>
      </p:sp>
      <p:sp>
        <p:nvSpPr>
          <p:cNvPr id="1016" name="Google Shape;1016;p9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Large Outputs</a:t>
            </a:r>
            <a:endParaRPr dirty="0"/>
          </a:p>
        </p:txBody>
      </p:sp>
      <p:pic>
        <p:nvPicPr>
          <p:cNvPr id="1018" name="Google Shape;1018;p92"/>
          <p:cNvPicPr preferRelativeResize="0"/>
          <p:nvPr/>
        </p:nvPicPr>
        <p:blipFill>
          <a:blip r:embed="rId3">
            <a:alphaModFix/>
          </a:blip>
          <a:stretch>
            <a:fillRect/>
          </a:stretch>
        </p:blipFill>
        <p:spPr>
          <a:xfrm>
            <a:off x="764825" y="1780537"/>
            <a:ext cx="10659299" cy="4031338"/>
          </a:xfrm>
          <a:prstGeom prst="rect">
            <a:avLst/>
          </a:prstGeom>
          <a:noFill/>
          <a:ln>
            <a:noFill/>
          </a:ln>
        </p:spPr>
      </p:pic>
      <p:sp>
        <p:nvSpPr>
          <p:cNvPr id="1019" name="Google Shape;1019;p92"/>
          <p:cNvSpPr txBox="1"/>
          <p:nvPr/>
        </p:nvSpPr>
        <p:spPr>
          <a:xfrm>
            <a:off x="685650"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Old values</a:t>
            </a:r>
            <a:endParaRPr dirty="0">
              <a:latin typeface="DM Mono" panose="020B0509040201040103" pitchFamily="49" charset="77"/>
              <a:ea typeface="DM Sans"/>
              <a:cs typeface="DM Sans"/>
              <a:sym typeface="DM Sans"/>
            </a:endParaRPr>
          </a:p>
        </p:txBody>
      </p:sp>
      <p:sp>
        <p:nvSpPr>
          <p:cNvPr id="1020" name="Google Shape;1020;p92"/>
          <p:cNvSpPr txBox="1"/>
          <p:nvPr/>
        </p:nvSpPr>
        <p:spPr>
          <a:xfrm>
            <a:off x="6789075"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New values</a:t>
            </a:r>
            <a:endParaRPr dirty="0">
              <a:latin typeface="DM Mono" panose="020B0509040201040103" pitchFamily="49" charset="77"/>
              <a:ea typeface="DM Sans"/>
              <a:cs typeface="DM Sans"/>
              <a:sym typeface="DM Sans"/>
            </a:endParaRPr>
          </a:p>
        </p:txBody>
      </p:sp>
      <p:sp>
        <p:nvSpPr>
          <p:cNvPr id="1021" name="Google Shape;1021;p92"/>
          <p:cNvSpPr/>
          <p:nvPr/>
        </p:nvSpPr>
        <p:spPr>
          <a:xfrm>
            <a:off x="508425" y="1780525"/>
            <a:ext cx="10915800" cy="11367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022" name="Google Shape;1022;p92"/>
          <p:cNvSpPr/>
          <p:nvPr/>
        </p:nvSpPr>
        <p:spPr>
          <a:xfrm>
            <a:off x="636512" y="3429000"/>
            <a:ext cx="10915800" cy="1451446"/>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023" name="Google Shape;1023;p92"/>
          <p:cNvSpPr/>
          <p:nvPr/>
        </p:nvSpPr>
        <p:spPr>
          <a:xfrm>
            <a:off x="706825" y="5519550"/>
            <a:ext cx="10915800" cy="5835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1027"/>
        <p:cNvGrpSpPr/>
        <p:nvPr/>
      </p:nvGrpSpPr>
      <p:grpSpPr>
        <a:xfrm>
          <a:off x="0" y="0"/>
          <a:ext cx="0" cy="0"/>
          <a:chOff x="0" y="0"/>
          <a:chExt cx="0" cy="0"/>
        </a:xfrm>
      </p:grpSpPr>
      <p:sp>
        <p:nvSpPr>
          <p:cNvPr id="1028" name="Google Shape;1028;p9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64</a:t>
            </a:fld>
            <a:endParaRPr dirty="0"/>
          </a:p>
        </p:txBody>
      </p:sp>
      <p:sp>
        <p:nvSpPr>
          <p:cNvPr id="1029" name="Google Shape;1029;p93"/>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Large Outputs</a:t>
            </a:r>
            <a:endParaRPr dirty="0"/>
          </a:p>
        </p:txBody>
      </p:sp>
      <p:grpSp>
        <p:nvGrpSpPr>
          <p:cNvPr id="1031" name="Google Shape;1031;p93"/>
          <p:cNvGrpSpPr/>
          <p:nvPr/>
        </p:nvGrpSpPr>
        <p:grpSpPr>
          <a:xfrm>
            <a:off x="749245" y="1551138"/>
            <a:ext cx="10672724" cy="4784925"/>
            <a:chOff x="1198725" y="1624238"/>
            <a:chExt cx="9651000" cy="4784925"/>
          </a:xfrm>
        </p:grpSpPr>
        <p:sp>
          <p:nvSpPr>
            <p:cNvPr id="1032" name="Google Shape;1032;p93"/>
            <p:cNvSpPr/>
            <p:nvPr/>
          </p:nvSpPr>
          <p:spPr>
            <a:xfrm>
              <a:off x="1198725" y="1656863"/>
              <a:ext cx="9651000" cy="475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0033B3"/>
                </a:solidFill>
                <a:latin typeface="DM Mono" panose="020B0509040201040103" pitchFamily="49" charset="77"/>
              </a:endParaRPr>
            </a:p>
          </p:txBody>
        </p:sp>
        <p:sp>
          <p:nvSpPr>
            <p:cNvPr id="1033" name="Google Shape;1033;p93"/>
            <p:cNvSpPr txBox="1"/>
            <p:nvPr/>
          </p:nvSpPr>
          <p:spPr>
            <a:xfrm>
              <a:off x="1198725" y="1624238"/>
              <a:ext cx="9651000" cy="4617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strftime</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'%Y-%m-%d'</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8C8C8C"/>
                  </a:solidFill>
                  <a:latin typeface="DM Mono" panose="020B0509040201040103" pitchFamily="49" charset="77"/>
                  <a:ea typeface="Courier New"/>
                  <a:cs typeface="Courier New"/>
                  <a:sym typeface="Courier New"/>
                </a:rPr>
                <a:t># with open("fixtures/</a:t>
              </a:r>
              <a:r>
                <a:rPr lang="en" sz="1600" dirty="0" err="1">
                  <a:solidFill>
                    <a:srgbClr val="8C8C8C"/>
                  </a:solidFill>
                  <a:latin typeface="DM Mono" panose="020B0509040201040103" pitchFamily="49" charset="77"/>
                  <a:ea typeface="Courier New"/>
                  <a:cs typeface="Courier New"/>
                  <a:sym typeface="Courier New"/>
                </a:rPr>
                <a:t>expected.json</a:t>
              </a:r>
              <a:r>
                <a:rPr lang="en" sz="1600" dirty="0">
                  <a:solidFill>
                    <a:srgbClr val="8C8C8C"/>
                  </a:solidFill>
                  <a:latin typeface="DM Mono" panose="020B0509040201040103" pitchFamily="49" charset="77"/>
                  <a:ea typeface="Courier New"/>
                  <a:cs typeface="Courier New"/>
                  <a:sym typeface="Courier New"/>
                </a:rPr>
                <a:t>", "w") as f:</a:t>
              </a:r>
              <a:endParaRPr sz="1600" dirty="0">
                <a:solidFill>
                  <a:srgbClr val="8C8C8C"/>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8C8C8C"/>
                  </a:solidFill>
                  <a:latin typeface="DM Mono" panose="020B0509040201040103" pitchFamily="49" charset="77"/>
                  <a:ea typeface="Courier New"/>
                  <a:cs typeface="Courier New"/>
                  <a:sym typeface="Courier New"/>
                </a:rPr>
                <a:t>#     </a:t>
              </a:r>
              <a:r>
                <a:rPr lang="en" sz="1600" dirty="0" err="1">
                  <a:solidFill>
                    <a:srgbClr val="8C8C8C"/>
                  </a:solidFill>
                  <a:latin typeface="DM Mono" panose="020B0509040201040103" pitchFamily="49" charset="77"/>
                  <a:ea typeface="Courier New"/>
                  <a:cs typeface="Courier New"/>
                  <a:sym typeface="Courier New"/>
                </a:rPr>
                <a:t>jsons</a:t>
              </a:r>
              <a:r>
                <a:rPr lang="en" sz="1600" dirty="0">
                  <a:solidFill>
                    <a:srgbClr val="8C8C8C"/>
                  </a:solidFill>
                  <a:latin typeface="DM Mono" panose="020B0509040201040103" pitchFamily="49" charset="77"/>
                  <a:ea typeface="Courier New"/>
                  <a:cs typeface="Courier New"/>
                  <a:sym typeface="Courier New"/>
                </a:rPr>
                <a:t> = ''.join(</a:t>
              </a:r>
              <a:endParaRPr sz="1600" dirty="0">
                <a:solidFill>
                  <a:srgbClr val="8C8C8C"/>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8C8C8C"/>
                  </a:solidFill>
                  <a:latin typeface="DM Mono" panose="020B0509040201040103" pitchFamily="49" charset="77"/>
                  <a:ea typeface="Courier New"/>
                  <a:cs typeface="Courier New"/>
                  <a:sym typeface="Courier New"/>
                </a:rPr>
                <a:t>#         </a:t>
              </a:r>
              <a:r>
                <a:rPr lang="en" sz="1600" dirty="0" err="1">
                  <a:solidFill>
                    <a:srgbClr val="8C8C8C"/>
                  </a:solidFill>
                  <a:latin typeface="DM Mono" panose="020B0509040201040103" pitchFamily="49" charset="77"/>
                  <a:ea typeface="Courier New"/>
                  <a:cs typeface="Courier New"/>
                  <a:sym typeface="Courier New"/>
                </a:rPr>
                <a:t>json.dumps</a:t>
              </a:r>
              <a:r>
                <a:rPr lang="en" sz="1600" dirty="0">
                  <a:solidFill>
                    <a:srgbClr val="8C8C8C"/>
                  </a:solidFill>
                  <a:latin typeface="DM Mono" panose="020B0509040201040103" pitchFamily="49" charset="77"/>
                  <a:ea typeface="Courier New"/>
                  <a:cs typeface="Courier New"/>
                  <a:sym typeface="Courier New"/>
                </a:rPr>
                <a:t>(line) if line else line</a:t>
              </a:r>
              <a:endParaRPr sz="1600" dirty="0">
                <a:solidFill>
                  <a:srgbClr val="8C8C8C"/>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8C8C8C"/>
                  </a:solidFill>
                  <a:latin typeface="DM Mono" panose="020B0509040201040103" pitchFamily="49" charset="77"/>
                  <a:ea typeface="Courier New"/>
                  <a:cs typeface="Courier New"/>
                  <a:sym typeface="Courier New"/>
                </a:rPr>
                <a:t>#         for line in </a:t>
              </a:r>
              <a:r>
                <a:rPr lang="en" sz="1600" dirty="0" err="1">
                  <a:solidFill>
                    <a:srgbClr val="8C8C8C"/>
                  </a:solidFill>
                  <a:latin typeface="DM Mono" panose="020B0509040201040103" pitchFamily="49" charset="77"/>
                  <a:ea typeface="Courier New"/>
                  <a:cs typeface="Courier New"/>
                  <a:sym typeface="Courier New"/>
                </a:rPr>
                <a:t>data_frame_to_json</a:t>
              </a:r>
              <a:r>
                <a:rPr lang="en" sz="1600" dirty="0">
                  <a:solidFill>
                    <a:srgbClr val="8C8C8C"/>
                  </a:solidFill>
                  <a:latin typeface="DM Mono" panose="020B0509040201040103" pitchFamily="49" charset="77"/>
                  <a:ea typeface="Courier New"/>
                  <a:cs typeface="Courier New"/>
                  <a:sym typeface="Courier New"/>
                </a:rPr>
                <a:t>(</a:t>
              </a:r>
              <a:r>
                <a:rPr lang="en" sz="1600" dirty="0" err="1">
                  <a:solidFill>
                    <a:srgbClr val="8C8C8C"/>
                  </a:solidFill>
                  <a:latin typeface="DM Mono" panose="020B0509040201040103" pitchFamily="49" charset="77"/>
                  <a:ea typeface="Courier New"/>
                  <a:cs typeface="Courier New"/>
                  <a:sym typeface="Courier New"/>
                </a:rPr>
                <a:t>actual_df</a:t>
              </a:r>
              <a:r>
                <a:rPr lang="en" sz="1600" dirty="0">
                  <a:solidFill>
                    <a:srgbClr val="8C8C8C"/>
                  </a:solidFill>
                  <a:latin typeface="DM Mono" panose="020B0509040201040103" pitchFamily="49" charset="77"/>
                  <a:ea typeface="Courier New"/>
                  <a:cs typeface="Courier New"/>
                  <a:sym typeface="Courier New"/>
                </a:rPr>
                <a:t>)</a:t>
              </a:r>
              <a:endParaRPr sz="1600" dirty="0">
                <a:solidFill>
                  <a:srgbClr val="8C8C8C"/>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8C8C8C"/>
                  </a:solidFill>
                  <a:latin typeface="DM Mono" panose="020B0509040201040103" pitchFamily="49" charset="77"/>
                  <a:ea typeface="Courier New"/>
                  <a:cs typeface="Courier New"/>
                  <a:sym typeface="Courier New"/>
                </a:rPr>
                <a:t>#     )</a:t>
              </a:r>
              <a:endParaRPr sz="1600" dirty="0">
                <a:solidFill>
                  <a:srgbClr val="8C8C8C"/>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8C8C8C"/>
                  </a:solidFill>
                  <a:latin typeface="DM Mono" panose="020B0509040201040103" pitchFamily="49" charset="77"/>
                  <a:ea typeface="Courier New"/>
                  <a:cs typeface="Courier New"/>
                  <a:sym typeface="Courier New"/>
                </a:rPr>
                <a:t>#</a:t>
              </a:r>
              <a:endParaRPr sz="1600" dirty="0">
                <a:solidFill>
                  <a:srgbClr val="8C8C8C"/>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8C8C8C"/>
                  </a:solidFill>
                  <a:latin typeface="DM Mono" panose="020B0509040201040103" pitchFamily="49" charset="77"/>
                  <a:ea typeface="Courier New"/>
                  <a:cs typeface="Courier New"/>
                  <a:sym typeface="Courier New"/>
                </a:rPr>
                <a:t>#     </a:t>
              </a:r>
              <a:r>
                <a:rPr lang="en" sz="1600" dirty="0" err="1">
                  <a:solidFill>
                    <a:srgbClr val="8C8C8C"/>
                  </a:solidFill>
                  <a:latin typeface="DM Mono" panose="020B0509040201040103" pitchFamily="49" charset="77"/>
                  <a:ea typeface="Courier New"/>
                  <a:cs typeface="Courier New"/>
                  <a:sym typeface="Courier New"/>
                </a:rPr>
                <a:t>f.write</a:t>
              </a:r>
              <a:r>
                <a:rPr lang="en" sz="1600" dirty="0">
                  <a:solidFill>
                    <a:srgbClr val="8C8C8C"/>
                  </a:solidFill>
                  <a:latin typeface="DM Mono" panose="020B0509040201040103" pitchFamily="49" charset="77"/>
                  <a:ea typeface="Courier New"/>
                  <a:cs typeface="Courier New"/>
                  <a:sym typeface="Courier New"/>
                </a:rPr>
                <a:t>(</a:t>
              </a:r>
              <a:r>
                <a:rPr lang="en" sz="1600" dirty="0" err="1">
                  <a:solidFill>
                    <a:srgbClr val="8C8C8C"/>
                  </a:solidFill>
                  <a:latin typeface="DM Mono" panose="020B0509040201040103" pitchFamily="49" charset="77"/>
                  <a:ea typeface="Courier New"/>
                  <a:cs typeface="Courier New"/>
                  <a:sym typeface="Courier New"/>
                </a:rPr>
                <a:t>jsons</a:t>
              </a:r>
              <a:r>
                <a:rPr lang="en" sz="1600" dirty="0">
                  <a:solidFill>
                    <a:srgbClr val="8C8C8C"/>
                  </a:solidFill>
                  <a:latin typeface="DM Mono" panose="020B0509040201040103" pitchFamily="49" charset="77"/>
                  <a:ea typeface="Courier New"/>
                  <a:cs typeface="Courier New"/>
                  <a:sym typeface="Courier New"/>
                </a:rPr>
                <a:t>)</a:t>
              </a:r>
              <a:endParaRPr sz="1600" dirty="0">
                <a:solidFill>
                  <a:srgbClr val="8C8C8C"/>
                </a:solidFill>
                <a:latin typeface="DM Mono" panose="020B0509040201040103" pitchFamily="49" charset="77"/>
                <a:ea typeface="Courier New"/>
                <a:cs typeface="Courier New"/>
                <a:sym typeface="Courier New"/>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1116"/>
        <p:cNvGrpSpPr/>
        <p:nvPr/>
      </p:nvGrpSpPr>
      <p:grpSpPr>
        <a:xfrm>
          <a:off x="0" y="0"/>
          <a:ext cx="0" cy="0"/>
          <a:chOff x="0" y="0"/>
          <a:chExt cx="0" cy="0"/>
        </a:xfrm>
      </p:grpSpPr>
      <p:sp>
        <p:nvSpPr>
          <p:cNvPr id="1117" name="Google Shape;1117;p9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65</a:t>
            </a:fld>
            <a:endParaRPr dirty="0"/>
          </a:p>
        </p:txBody>
      </p:sp>
      <p:sp>
        <p:nvSpPr>
          <p:cNvPr id="1118" name="Google Shape;1118;p99"/>
          <p:cNvSpPr/>
          <p:nvPr/>
        </p:nvSpPr>
        <p:spPr>
          <a:xfrm>
            <a:off x="1278025" y="1941763"/>
            <a:ext cx="1074900" cy="10488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19" name="Google Shape;1119;p99"/>
          <p:cNvSpPr/>
          <p:nvPr/>
        </p:nvSpPr>
        <p:spPr>
          <a:xfrm>
            <a:off x="1278025" y="4381363"/>
            <a:ext cx="1074900" cy="10488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aphicFrame>
        <p:nvGraphicFramePr>
          <p:cNvPr id="1120" name="Google Shape;1120;p99"/>
          <p:cNvGraphicFramePr/>
          <p:nvPr/>
        </p:nvGraphicFramePr>
        <p:xfrm>
          <a:off x="9168125" y="3233338"/>
          <a:ext cx="1914250" cy="1584840"/>
        </p:xfrm>
        <a:graphic>
          <a:graphicData uri="http://schemas.openxmlformats.org/drawingml/2006/table">
            <a:tbl>
              <a:tblPr>
                <a:noFill/>
                <a:tableStyleId>{D7E440C0-9F9F-4B7A-B09E-0B7364B92A36}</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tblGrid>
              <a:tr h="375150">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375150">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341475">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341475">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sp>
        <p:nvSpPr>
          <p:cNvPr id="1121" name="Google Shape;1121;p99"/>
          <p:cNvSpPr/>
          <p:nvPr/>
        </p:nvSpPr>
        <p:spPr>
          <a:xfrm>
            <a:off x="9587800" y="1941763"/>
            <a:ext cx="1074900" cy="1048800"/>
          </a:xfrm>
          <a:prstGeom prst="ellipse">
            <a:avLst/>
          </a:prstGeom>
          <a:solidFill>
            <a:schemeClr val="l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22" name="Google Shape;1122;p99"/>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rPr>
              <a:t>The Problematic Batch Job</a:t>
            </a:r>
            <a:endParaRPr>
              <a:solidFill>
                <a:schemeClr val="dk1"/>
              </a:solidFill>
            </a:endParaRPr>
          </a:p>
        </p:txBody>
      </p:sp>
      <p:sp>
        <p:nvSpPr>
          <p:cNvPr id="1123" name="Google Shape;1123;p99"/>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solidFill>
                  <a:schemeClr val="accent1"/>
                </a:solidFill>
              </a:rPr>
              <a:t>Where exactly is the issue?</a:t>
            </a:r>
            <a:endParaRPr>
              <a:solidFill>
                <a:schemeClr val="accent1"/>
              </a:solidFill>
            </a:endParaRPr>
          </a:p>
        </p:txBody>
      </p:sp>
      <p:pic>
        <p:nvPicPr>
          <p:cNvPr id="1124" name="Google Shape;1124;p99"/>
          <p:cNvPicPr preferRelativeResize="0"/>
          <p:nvPr/>
        </p:nvPicPr>
        <p:blipFill>
          <a:blip r:embed="rId3">
            <a:alphaModFix/>
          </a:blip>
          <a:stretch>
            <a:fillRect/>
          </a:stretch>
        </p:blipFill>
        <p:spPr>
          <a:xfrm>
            <a:off x="9805625" y="2078756"/>
            <a:ext cx="639250" cy="774850"/>
          </a:xfrm>
          <a:prstGeom prst="rect">
            <a:avLst/>
          </a:prstGeom>
          <a:noFill/>
          <a:ln>
            <a:noFill/>
          </a:ln>
        </p:spPr>
      </p:pic>
      <p:grpSp>
        <p:nvGrpSpPr>
          <p:cNvPr id="1125" name="Google Shape;1125;p99"/>
          <p:cNvGrpSpPr/>
          <p:nvPr/>
        </p:nvGrpSpPr>
        <p:grpSpPr>
          <a:xfrm>
            <a:off x="1278025" y="1928725"/>
            <a:ext cx="1074900" cy="3364469"/>
            <a:chOff x="1064850" y="2127800"/>
            <a:chExt cx="1074900" cy="3364469"/>
          </a:xfrm>
        </p:grpSpPr>
        <p:pic>
          <p:nvPicPr>
            <p:cNvPr id="1126" name="Google Shape;1126;p99"/>
            <p:cNvPicPr preferRelativeResize="0"/>
            <p:nvPr/>
          </p:nvPicPr>
          <p:blipFill>
            <a:blip r:embed="rId3">
              <a:alphaModFix/>
            </a:blip>
            <a:stretch>
              <a:fillRect/>
            </a:stretch>
          </p:blipFill>
          <p:spPr>
            <a:xfrm>
              <a:off x="1282675" y="4717418"/>
              <a:ext cx="639250" cy="774850"/>
            </a:xfrm>
            <a:prstGeom prst="rect">
              <a:avLst/>
            </a:prstGeom>
            <a:noFill/>
            <a:ln>
              <a:noFill/>
            </a:ln>
          </p:spPr>
        </p:pic>
        <p:pic>
          <p:nvPicPr>
            <p:cNvPr id="1127" name="Google Shape;1127;p99"/>
            <p:cNvPicPr preferRelativeResize="0"/>
            <p:nvPr/>
          </p:nvPicPr>
          <p:blipFill rotWithShape="1">
            <a:blip r:embed="rId4">
              <a:alphaModFix/>
            </a:blip>
            <a:srcRect/>
            <a:stretch/>
          </p:blipFill>
          <p:spPr>
            <a:xfrm>
              <a:off x="1064850" y="2127800"/>
              <a:ext cx="1074900" cy="1074900"/>
            </a:xfrm>
            <a:prstGeom prst="rect">
              <a:avLst/>
            </a:prstGeom>
            <a:noFill/>
            <a:ln>
              <a:noFill/>
            </a:ln>
          </p:spPr>
        </p:pic>
      </p:grpSp>
      <p:grpSp>
        <p:nvGrpSpPr>
          <p:cNvPr id="1128" name="Google Shape;1128;p99"/>
          <p:cNvGrpSpPr/>
          <p:nvPr/>
        </p:nvGrpSpPr>
        <p:grpSpPr>
          <a:xfrm>
            <a:off x="4754974" y="2634373"/>
            <a:ext cx="2150002" cy="2127705"/>
            <a:chOff x="4629601" y="2780598"/>
            <a:chExt cx="2150002" cy="2127705"/>
          </a:xfrm>
        </p:grpSpPr>
        <p:pic>
          <p:nvPicPr>
            <p:cNvPr id="1129" name="Google Shape;1129;p99"/>
            <p:cNvPicPr preferRelativeResize="0"/>
            <p:nvPr/>
          </p:nvPicPr>
          <p:blipFill>
            <a:blip r:embed="rId5">
              <a:alphaModFix/>
            </a:blip>
            <a:stretch>
              <a:fillRect/>
            </a:stretch>
          </p:blipFill>
          <p:spPr>
            <a:xfrm>
              <a:off x="5384976" y="3460900"/>
              <a:ext cx="639250" cy="767096"/>
            </a:xfrm>
            <a:prstGeom prst="rect">
              <a:avLst/>
            </a:prstGeom>
            <a:noFill/>
            <a:ln>
              <a:noFill/>
            </a:ln>
          </p:spPr>
        </p:pic>
        <p:sp>
          <p:nvSpPr>
            <p:cNvPr id="1130" name="Google Shape;1130;p99"/>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nvGrpSpPr>
            <p:cNvPr id="1131" name="Google Shape;1131;p99"/>
            <p:cNvGrpSpPr/>
            <p:nvPr/>
          </p:nvGrpSpPr>
          <p:grpSpPr>
            <a:xfrm>
              <a:off x="4629601" y="2780598"/>
              <a:ext cx="2150002" cy="2127705"/>
              <a:chOff x="4374339" y="2714600"/>
              <a:chExt cx="1772613" cy="1748176"/>
            </a:xfrm>
          </p:grpSpPr>
          <p:sp>
            <p:nvSpPr>
              <p:cNvPr id="1132" name="Google Shape;1132;p99"/>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33" name="Google Shape;1133;p99"/>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34" name="Google Shape;1134;p99"/>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35" name="Google Shape;1135;p99"/>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grpSp>
      <p:cxnSp>
        <p:nvCxnSpPr>
          <p:cNvPr id="1136" name="Google Shape;1136;p99"/>
          <p:cNvCxnSpPr/>
          <p:nvPr/>
        </p:nvCxnSpPr>
        <p:spPr>
          <a:xfrm rot="10800000" flipH="1">
            <a:off x="2539800" y="4098638"/>
            <a:ext cx="2028300" cy="1087500"/>
          </a:xfrm>
          <a:prstGeom prst="curvedConnector3">
            <a:avLst>
              <a:gd name="adj1" fmla="val 50000"/>
            </a:avLst>
          </a:prstGeom>
          <a:noFill/>
          <a:ln w="28575" cap="flat" cmpd="sng">
            <a:solidFill>
              <a:schemeClr val="accent1"/>
            </a:solidFill>
            <a:prstDash val="solid"/>
            <a:round/>
            <a:headEnd type="none" w="med" len="med"/>
            <a:tailEnd type="triangle" w="med" len="med"/>
          </a:ln>
        </p:spPr>
      </p:cxnSp>
      <p:cxnSp>
        <p:nvCxnSpPr>
          <p:cNvPr id="1137" name="Google Shape;1137;p99"/>
          <p:cNvCxnSpPr/>
          <p:nvPr/>
        </p:nvCxnSpPr>
        <p:spPr>
          <a:xfrm>
            <a:off x="2626800" y="2333975"/>
            <a:ext cx="1947600" cy="965400"/>
          </a:xfrm>
          <a:prstGeom prst="curvedConnector3">
            <a:avLst>
              <a:gd name="adj1" fmla="val 50000"/>
            </a:avLst>
          </a:prstGeom>
          <a:noFill/>
          <a:ln w="28575" cap="flat" cmpd="sng">
            <a:solidFill>
              <a:schemeClr val="accent3"/>
            </a:solidFill>
            <a:prstDash val="solid"/>
            <a:round/>
            <a:headEnd type="none" w="med" len="med"/>
            <a:tailEnd type="triangle" w="med" len="med"/>
          </a:ln>
        </p:spPr>
      </p:cxnSp>
      <p:cxnSp>
        <p:nvCxnSpPr>
          <p:cNvPr id="1138" name="Google Shape;1138;p99"/>
          <p:cNvCxnSpPr/>
          <p:nvPr/>
        </p:nvCxnSpPr>
        <p:spPr>
          <a:xfrm>
            <a:off x="7137750" y="3648975"/>
            <a:ext cx="1797600" cy="600"/>
          </a:xfrm>
          <a:prstGeom prst="curvedConnector3">
            <a:avLst>
              <a:gd name="adj1" fmla="val 50000"/>
            </a:avLst>
          </a:prstGeom>
          <a:noFill/>
          <a:ln w="28575" cap="flat" cmpd="sng">
            <a:solidFill>
              <a:schemeClr val="accent2"/>
            </a:solidFill>
            <a:prstDash val="solid"/>
            <a:round/>
            <a:headEnd type="none" w="med" len="med"/>
            <a:tailEnd type="triangle" w="med" len="med"/>
          </a:ln>
        </p:spPr>
      </p:cxnSp>
      <p:sp>
        <p:nvSpPr>
          <p:cNvPr id="1139" name="Google Shape;1139;p99"/>
          <p:cNvSpPr/>
          <p:nvPr/>
        </p:nvSpPr>
        <p:spPr>
          <a:xfrm>
            <a:off x="1071775" y="31579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BUSINESS</a:t>
            </a:r>
            <a:endParaRPr sz="1000">
              <a:solidFill>
                <a:schemeClr val="accent3"/>
              </a:solidFill>
              <a:latin typeface="DM Mono Medium"/>
              <a:ea typeface="DM Mono Medium"/>
              <a:cs typeface="DM Mono Medium"/>
              <a:sym typeface="DM Mono Medium"/>
            </a:endParaRPr>
          </a:p>
        </p:txBody>
      </p:sp>
      <p:sp>
        <p:nvSpPr>
          <p:cNvPr id="1140" name="Google Shape;1140;p99"/>
          <p:cNvSpPr/>
          <p:nvPr/>
        </p:nvSpPr>
        <p:spPr>
          <a:xfrm>
            <a:off x="1071775" y="35205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REVIEWS</a:t>
            </a:r>
            <a:endParaRPr sz="1000">
              <a:solidFill>
                <a:schemeClr val="accent3"/>
              </a:solidFill>
              <a:latin typeface="DM Mono Medium"/>
              <a:ea typeface="DM Mono Medium"/>
              <a:cs typeface="DM Mono Medium"/>
              <a:sym typeface="DM Mono Medium"/>
            </a:endParaRPr>
          </a:p>
        </p:txBody>
      </p:sp>
      <p:sp>
        <p:nvSpPr>
          <p:cNvPr id="1141" name="Google Shape;1141;p99"/>
          <p:cNvSpPr/>
          <p:nvPr/>
        </p:nvSpPr>
        <p:spPr>
          <a:xfrm>
            <a:off x="1071775" y="38831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TIPS</a:t>
            </a:r>
            <a:endParaRPr sz="1000">
              <a:solidFill>
                <a:schemeClr val="accent3"/>
              </a:solidFill>
              <a:latin typeface="DM Mono Medium"/>
              <a:ea typeface="DM Mono Medium"/>
              <a:cs typeface="DM Mono Medium"/>
              <a:sym typeface="DM Mono Medium"/>
            </a:endParaRPr>
          </a:p>
        </p:txBody>
      </p:sp>
      <p:sp>
        <p:nvSpPr>
          <p:cNvPr id="1142" name="Google Shape;1142;p99"/>
          <p:cNvSpPr/>
          <p:nvPr/>
        </p:nvSpPr>
        <p:spPr>
          <a:xfrm>
            <a:off x="1071775" y="5678775"/>
            <a:ext cx="1487400" cy="2496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1"/>
                </a:solidFill>
                <a:latin typeface="DM Mono Medium"/>
                <a:ea typeface="DM Mono Medium"/>
                <a:cs typeface="DM Mono Medium"/>
                <a:sym typeface="DM Mono Medium"/>
              </a:rPr>
              <a:t>CHECKINS</a:t>
            </a:r>
            <a:endParaRPr sz="1000">
              <a:solidFill>
                <a:schemeClr val="accent1"/>
              </a:solidFill>
              <a:latin typeface="DM Mono Medium"/>
              <a:ea typeface="DM Mono Medium"/>
              <a:cs typeface="DM Mono Medium"/>
              <a:sym typeface="DM Mono Medium"/>
            </a:endParaRPr>
          </a:p>
        </p:txBody>
      </p:sp>
      <p:sp>
        <p:nvSpPr>
          <p:cNvPr id="1143" name="Google Shape;1143;p99"/>
          <p:cNvSpPr/>
          <p:nvPr/>
        </p:nvSpPr>
        <p:spPr>
          <a:xfrm>
            <a:off x="9202875" y="5043600"/>
            <a:ext cx="1914300" cy="2496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1"/>
                </a:solidFill>
                <a:latin typeface="DM Mono Medium"/>
                <a:ea typeface="DM Mono Medium"/>
                <a:cs typeface="DM Mono Medium"/>
                <a:sym typeface="DM Mono Medium"/>
              </a:rPr>
              <a:t>pandemic_recovery</a:t>
            </a:r>
            <a:endParaRPr sz="1000">
              <a:solidFill>
                <a:schemeClr val="accent1"/>
              </a:solidFill>
              <a:latin typeface="DM Mono Medium"/>
              <a:ea typeface="DM Mono Medium"/>
              <a:cs typeface="DM Mono Medium"/>
              <a:sym typeface="DM Mono Medium"/>
            </a:endParaRPr>
          </a:p>
        </p:txBody>
      </p:sp>
      <p:pic>
        <p:nvPicPr>
          <p:cNvPr id="1144" name="Google Shape;1144;p99"/>
          <p:cNvPicPr preferRelativeResize="0"/>
          <p:nvPr/>
        </p:nvPicPr>
        <p:blipFill>
          <a:blip r:embed="rId6">
            <a:alphaModFix/>
          </a:blip>
          <a:stretch>
            <a:fillRect/>
          </a:stretch>
        </p:blipFill>
        <p:spPr>
          <a:xfrm rot="1182378">
            <a:off x="6085631" y="2582265"/>
            <a:ext cx="601891" cy="468823"/>
          </a:xfrm>
          <a:prstGeom prst="rect">
            <a:avLst/>
          </a:prstGeom>
          <a:noFill/>
          <a:ln>
            <a:noFill/>
          </a:ln>
        </p:spPr>
      </p:pic>
      <p:sp>
        <p:nvSpPr>
          <p:cNvPr id="1145" name="Google Shape;1145;p9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6468434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66</a:t>
            </a:fld>
            <a:endParaRPr dirty="0"/>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def </a:t>
            </a:r>
            <a:r>
              <a:rPr lang="en" sz="1600" dirty="0" err="1">
                <a:solidFill>
                  <a:srgbClr val="00627A"/>
                </a:solidFill>
                <a:latin typeface="DM Mono" panose="020B0509040201040103" pitchFamily="49" charset="77"/>
                <a:ea typeface="Courier New"/>
                <a:cs typeface="Courier New"/>
                <a:sym typeface="Courier New"/>
              </a:rPr>
              <a:t>test_will_do_the_right_thing</a:t>
            </a:r>
            <a:r>
              <a:rPr lang="en" sz="1600" dirty="0">
                <a:solidFill>
                  <a:srgbClr val="080808"/>
                </a:solidFill>
                <a:latin typeface="DM Mono" panose="020B0509040201040103" pitchFamily="49" charset="77"/>
                <a:ea typeface="Courier New"/>
                <a:cs typeface="Courier New"/>
                <a:sym typeface="Courier New"/>
              </a:rPr>
              <a:t>(spark: </a:t>
            </a:r>
            <a:r>
              <a:rPr lang="en" sz="1600" dirty="0" err="1">
                <a:latin typeface="DM Mono" panose="020B0509040201040103" pitchFamily="49" charset="77"/>
                <a:ea typeface="Courier New"/>
                <a:cs typeface="Courier New"/>
                <a:sym typeface="Courier New"/>
              </a:rPr>
              <a:t>SparkSession</a:t>
            </a:r>
            <a:r>
              <a:rPr lang="en" sz="1600" dirty="0">
                <a:solidFill>
                  <a:srgbClr val="080808"/>
                </a:solidFill>
                <a:latin typeface="DM Mono" panose="020B0509040201040103" pitchFamily="49" charset="77"/>
                <a:ea typeface="Courier New"/>
                <a:cs typeface="Courier New"/>
                <a:sym typeface="Courier New"/>
              </a:rPr>
              <a:t>) -&gt; </a:t>
            </a:r>
            <a:r>
              <a:rPr lang="en" sz="1600" dirty="0">
                <a:solidFill>
                  <a:srgbClr val="0033B3"/>
                </a:solidFill>
                <a:latin typeface="DM Mono" panose="020B0509040201040103" pitchFamily="49" charset="77"/>
                <a:ea typeface="Courier New"/>
                <a:cs typeface="Courier New"/>
                <a:sym typeface="Courier New"/>
              </a:rPr>
              <a:t>None</a:t>
            </a:r>
            <a:r>
              <a:rPr lang="en" sz="1600" dirty="0">
                <a:solidFill>
                  <a:srgbClr val="080808"/>
                </a:solidFill>
                <a:latin typeface="DM Mono" panose="020B0509040201040103" pitchFamily="49" charset="77"/>
                <a:ea typeface="Courier New"/>
                <a:cs typeface="Courier New"/>
                <a:sym typeface="Courier New"/>
              </a:rPr>
              <a:t>:</a:t>
            </a: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browser_reviews.json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checkin.json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tips.json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business.json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mobile_reviews.json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  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Tree>
    <p:extLst>
      <p:ext uri="{BB962C8B-B14F-4D97-AF65-F5344CB8AC3E}">
        <p14:creationId xmlns:p14="http://schemas.microsoft.com/office/powerpoint/2010/main" val="20725067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149"/>
        <p:cNvGrpSpPr/>
        <p:nvPr/>
      </p:nvGrpSpPr>
      <p:grpSpPr>
        <a:xfrm>
          <a:off x="0" y="0"/>
          <a:ext cx="0" cy="0"/>
          <a:chOff x="0" y="0"/>
          <a:chExt cx="0" cy="0"/>
        </a:xfrm>
      </p:grpSpPr>
      <p:sp>
        <p:nvSpPr>
          <p:cNvPr id="1150" name="Google Shape;1150;p10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67</a:t>
            </a:fld>
            <a:endParaRPr dirty="0"/>
          </a:p>
        </p:txBody>
      </p:sp>
      <p:sp>
        <p:nvSpPr>
          <p:cNvPr id="1151" name="Google Shape;1151;p100"/>
          <p:cNvSpPr txBox="1"/>
          <p:nvPr/>
        </p:nvSpPr>
        <p:spPr>
          <a:xfrm>
            <a:off x="4021225" y="1213675"/>
            <a:ext cx="395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pic>
        <p:nvPicPr>
          <p:cNvPr id="1152" name="Google Shape;1152;p100"/>
          <p:cNvPicPr preferRelativeResize="0"/>
          <p:nvPr/>
        </p:nvPicPr>
        <p:blipFill>
          <a:blip r:embed="rId3">
            <a:alphaModFix/>
          </a:blip>
          <a:stretch>
            <a:fillRect/>
          </a:stretch>
        </p:blipFill>
        <p:spPr>
          <a:xfrm>
            <a:off x="-77725" y="0"/>
            <a:ext cx="12344386" cy="68580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156"/>
        <p:cNvGrpSpPr/>
        <p:nvPr/>
      </p:nvGrpSpPr>
      <p:grpSpPr>
        <a:xfrm>
          <a:off x="0" y="0"/>
          <a:ext cx="0" cy="0"/>
          <a:chOff x="0" y="0"/>
          <a:chExt cx="0" cy="0"/>
        </a:xfrm>
      </p:grpSpPr>
      <p:sp>
        <p:nvSpPr>
          <p:cNvPr id="1157" name="Google Shape;1157;p10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68</a:t>
            </a:fld>
            <a:endParaRPr dirty="0"/>
          </a:p>
        </p:txBody>
      </p:sp>
      <p:sp>
        <p:nvSpPr>
          <p:cNvPr id="1158" name="Google Shape;1158;p101"/>
          <p:cNvSpPr txBox="1"/>
          <p:nvPr/>
        </p:nvSpPr>
        <p:spPr>
          <a:xfrm>
            <a:off x="4021225" y="1213675"/>
            <a:ext cx="395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pic>
        <p:nvPicPr>
          <p:cNvPr id="1159" name="Google Shape;1159;p101"/>
          <p:cNvPicPr preferRelativeResize="0"/>
          <p:nvPr/>
        </p:nvPicPr>
        <p:blipFill>
          <a:blip r:embed="rId3">
            <a:alphaModFix/>
          </a:blip>
          <a:stretch>
            <a:fillRect/>
          </a:stretch>
        </p:blipFill>
        <p:spPr>
          <a:xfrm>
            <a:off x="-77725" y="0"/>
            <a:ext cx="12344386" cy="6858000"/>
          </a:xfrm>
          <a:prstGeom prst="rect">
            <a:avLst/>
          </a:prstGeom>
          <a:noFill/>
          <a:ln>
            <a:noFill/>
          </a:ln>
        </p:spPr>
      </p:pic>
      <p:sp>
        <p:nvSpPr>
          <p:cNvPr id="1160" name="Google Shape;1160;p101"/>
          <p:cNvSpPr txBox="1"/>
          <p:nvPr/>
        </p:nvSpPr>
        <p:spPr>
          <a:xfrm>
            <a:off x="438700" y="1858950"/>
            <a:ext cx="7048200" cy="314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b="1">
                <a:solidFill>
                  <a:srgbClr val="202124"/>
                </a:solidFill>
                <a:latin typeface="Nothing You Could Do"/>
                <a:ea typeface="Nothing You Could Do"/>
                <a:cs typeface="Nothing You Could Do"/>
                <a:sym typeface="Nothing You Could Do"/>
              </a:rPr>
              <a:t>"Have you ever heard of a Saff squeeze?"</a:t>
            </a:r>
            <a:endParaRPr sz="6400" b="1">
              <a:latin typeface="Nothing You Could Do"/>
              <a:ea typeface="Nothing You Could Do"/>
              <a:cs typeface="Nothing You Could Do"/>
              <a:sym typeface="Nothing You Could Do"/>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5" name="Google Shape;1165;p102"/>
          <p:cNvSpPr/>
          <p:nvPr/>
        </p:nvSpPr>
        <p:spPr>
          <a:xfrm>
            <a:off x="8720925" y="5043850"/>
            <a:ext cx="1618500" cy="1013700"/>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66" name="Google Shape;1166;p102"/>
          <p:cNvSpPr/>
          <p:nvPr/>
        </p:nvSpPr>
        <p:spPr>
          <a:xfrm>
            <a:off x="8720925" y="4305650"/>
            <a:ext cx="1618500" cy="583500"/>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67" name="Google Shape;1167;p102"/>
          <p:cNvSpPr/>
          <p:nvPr/>
        </p:nvSpPr>
        <p:spPr>
          <a:xfrm>
            <a:off x="8720925" y="3137250"/>
            <a:ext cx="1618500" cy="1013700"/>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68" name="Google Shape;1168;p102"/>
          <p:cNvSpPr/>
          <p:nvPr/>
        </p:nvSpPr>
        <p:spPr>
          <a:xfrm>
            <a:off x="8720925" y="1968500"/>
            <a:ext cx="1618500" cy="583500"/>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69" name="Google Shape;1169;p102"/>
          <p:cNvSpPr/>
          <p:nvPr/>
        </p:nvSpPr>
        <p:spPr>
          <a:xfrm>
            <a:off x="2861800" y="1675825"/>
            <a:ext cx="1618500" cy="4331400"/>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The Saff Squeeze</a:t>
            </a:r>
            <a:endParaRPr/>
          </a:p>
        </p:txBody>
      </p:sp>
      <p:sp>
        <p:nvSpPr>
          <p:cNvPr id="1172" name="Google Shape;1172;p102"/>
          <p:cNvSpPr txBox="1">
            <a:spLocks noGrp="1"/>
          </p:cNvSpPr>
          <p:nvPr>
            <p:ph type="subTitle" idx="1"/>
          </p:nvPr>
        </p:nvSpPr>
        <p:spPr>
          <a:xfrm>
            <a:off x="749245" y="1029801"/>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Create a simpler test based off of a big one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609450" y="1573380"/>
            <a:ext cx="3151925" cy="4537221"/>
          </a:xfrm>
          <a:prstGeom prst="rect">
            <a:avLst/>
          </a:prstGeom>
          <a:noFill/>
          <a:ln>
            <a:noFill/>
          </a:ln>
        </p:spPr>
      </p:pic>
      <p:sp>
        <p:nvSpPr>
          <p:cNvPr id="1175" name="Google Shape;1175;p102"/>
          <p:cNvSpPr txBox="1"/>
          <p:nvPr/>
        </p:nvSpPr>
        <p:spPr>
          <a:xfrm>
            <a:off x="4702875" y="3256675"/>
            <a:ext cx="1618500" cy="141574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latin typeface="DM Mono" panose="020B0509040201040103" pitchFamily="49" charset="77"/>
                <a:ea typeface="DM Sans"/>
                <a:cs typeface="DM Sans"/>
                <a:sym typeface="DM Sans"/>
              </a:rPr>
              <a:t>A large integration test covers all of this code</a:t>
            </a:r>
            <a:endParaRPr sz="1600" dirty="0">
              <a:latin typeface="DM Mono" panose="020B0509040201040103" pitchFamily="49" charset="77"/>
              <a:ea typeface="DM Sans"/>
              <a:cs typeface="DM Sans"/>
              <a:sym typeface="DM Sans"/>
            </a:endParaRPr>
          </a:p>
        </p:txBody>
      </p:sp>
      <p:pic>
        <p:nvPicPr>
          <p:cNvPr id="1176" name="Google Shape;1176;p102"/>
          <p:cNvPicPr preferRelativeResize="0"/>
          <p:nvPr/>
        </p:nvPicPr>
        <p:blipFill>
          <a:blip r:embed="rId3">
            <a:alphaModFix/>
          </a:blip>
          <a:stretch>
            <a:fillRect/>
          </a:stretch>
        </p:blipFill>
        <p:spPr>
          <a:xfrm>
            <a:off x="6543950" y="1572917"/>
            <a:ext cx="3151925" cy="4537221"/>
          </a:xfrm>
          <a:prstGeom prst="rect">
            <a:avLst/>
          </a:prstGeom>
          <a:noFill/>
          <a:ln>
            <a:noFill/>
          </a:ln>
        </p:spPr>
      </p:pic>
      <p:sp>
        <p:nvSpPr>
          <p:cNvPr id="1177" name="Google Shape;1177;p102"/>
          <p:cNvSpPr txBox="1"/>
          <p:nvPr/>
        </p:nvSpPr>
        <p:spPr>
          <a:xfrm>
            <a:off x="10450575" y="3257138"/>
            <a:ext cx="1618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latin typeface="DM Mono" panose="020B0509040201040103" pitchFamily="49" charset="77"/>
                <a:ea typeface="DM Sans"/>
                <a:cs typeface="DM Sans"/>
                <a:sym typeface="DM Sans"/>
              </a:rPr>
              <a:t>A </a:t>
            </a:r>
            <a:r>
              <a:rPr lang="en" sz="1600" dirty="0" err="1">
                <a:latin typeface="DM Mono" panose="020B0509040201040103" pitchFamily="49" charset="77"/>
                <a:ea typeface="DM Sans"/>
                <a:cs typeface="DM Sans"/>
                <a:sym typeface="DM Sans"/>
              </a:rPr>
              <a:t>Saff</a:t>
            </a:r>
            <a:r>
              <a:rPr lang="en" sz="1600" dirty="0">
                <a:latin typeface="DM Mono" panose="020B0509040201040103" pitchFamily="49" charset="77"/>
                <a:ea typeface="DM Sans"/>
                <a:cs typeface="DM Sans"/>
                <a:sym typeface="DM Sans"/>
              </a:rPr>
              <a:t> Squeeze helps us write smaller tests for specific bugs</a:t>
            </a:r>
            <a:endParaRPr sz="1600" dirty="0">
              <a:latin typeface="DM Mono" panose="020B0509040201040103" pitchFamily="49" charset="77"/>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a:t>
            </a:fld>
            <a:endParaRPr dirty="0"/>
          </a:p>
        </p:txBody>
      </p:sp>
      <p:sp>
        <p:nvSpPr>
          <p:cNvPr id="496" name="Google Shape;496;p61"/>
          <p:cNvSpPr txBox="1"/>
          <p:nvPr/>
        </p:nvSpPr>
        <p:spPr>
          <a:xfrm>
            <a:off x="1198075" y="1813800"/>
            <a:ext cx="8655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Sans" pitchFamily="2" charset="77"/>
                <a:ea typeface="DM Sans"/>
                <a:cs typeface="DM Sans"/>
                <a:sym typeface="DM Sans"/>
              </a:rPr>
              <a:t>Extract</a:t>
            </a:r>
            <a:endParaRPr sz="16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Sans" pitchFamily="2" charset="77"/>
                <a:ea typeface="DM Sans"/>
                <a:cs typeface="DM Sans"/>
                <a:sym typeface="DM Sans"/>
              </a:rPr>
              <a:t>Load</a:t>
            </a:r>
            <a:endParaRPr sz="16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Sans" pitchFamily="2" charset="77"/>
                <a:ea typeface="DM Sans"/>
                <a:cs typeface="DM Sans"/>
                <a:sym typeface="DM Sans"/>
              </a:rPr>
              <a:t>Transform</a:t>
            </a:r>
            <a:endParaRPr sz="1600" dirty="0">
              <a:solidFill>
                <a:srgbClr val="FF9900"/>
              </a:solidFill>
              <a:latin typeface="DM Sans" pitchFamily="2"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grpSp>
        <p:nvGrpSpPr>
          <p:cNvPr id="44" name="Google Shape;864;p78">
            <a:extLst>
              <a:ext uri="{FF2B5EF4-FFF2-40B4-BE49-F238E27FC236}">
                <a16:creationId xmlns:a16="http://schemas.microsoft.com/office/drawing/2014/main" id="{08B14818-2777-0EB9-A0BE-3D164F1B5070}"/>
              </a:ext>
            </a:extLst>
          </p:cNvPr>
          <p:cNvGrpSpPr/>
          <p:nvPr/>
        </p:nvGrpSpPr>
        <p:grpSpPr>
          <a:xfrm>
            <a:off x="8176324" y="3170100"/>
            <a:ext cx="517800" cy="51780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35" name="Google Shape;783;p76">
            <a:extLst>
              <a:ext uri="{FF2B5EF4-FFF2-40B4-BE49-F238E27FC236}">
                <a16:creationId xmlns:a16="http://schemas.microsoft.com/office/drawing/2014/main" id="{C36ADD1E-871E-9E1B-9DC7-A32930EC1C20}"/>
              </a:ext>
            </a:extLst>
          </p:cNvPr>
          <p:cNvGrpSpPr/>
          <p:nvPr/>
        </p:nvGrpSpPr>
        <p:grpSpPr>
          <a:xfrm>
            <a:off x="8085348" y="3099486"/>
            <a:ext cx="625166" cy="614978"/>
            <a:chOff x="7813889" y="2330318"/>
            <a:chExt cx="517800" cy="517800"/>
          </a:xfrm>
          <a:solidFill>
            <a:srgbClr val="12CB5A"/>
          </a:solidFill>
        </p:grpSpPr>
        <p:sp>
          <p:nvSpPr>
            <p:cNvPr id="36" name="Google Shape;784;p76">
              <a:extLst>
                <a:ext uri="{FF2B5EF4-FFF2-40B4-BE49-F238E27FC236}">
                  <a16:creationId xmlns:a16="http://schemas.microsoft.com/office/drawing/2014/main" id="{DE4FEB00-4A6A-BC24-BC8E-F82B2C7CF838}"/>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37" name="Google Shape;785;p76">
              <a:extLst>
                <a:ext uri="{FF2B5EF4-FFF2-40B4-BE49-F238E27FC236}">
                  <a16:creationId xmlns:a16="http://schemas.microsoft.com/office/drawing/2014/main" id="{AC63689C-C125-AFAE-E56B-420EA3B27A9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custDataLst>
      <p:tags r:id="rId1"/>
    </p:custDataLst>
    <p:extLst>
      <p:ext uri="{BB962C8B-B14F-4D97-AF65-F5344CB8AC3E}">
        <p14:creationId xmlns:p14="http://schemas.microsoft.com/office/powerpoint/2010/main" val="2116673529"/>
      </p:ext>
    </p:extLst>
  </p:cSld>
  <p:clrMapOvr>
    <a:masterClrMapping/>
  </p:clrMapOvr>
  <mc:AlternateContent xmlns:mc="http://schemas.openxmlformats.org/markup-compatibility/2006" xmlns:p14="http://schemas.microsoft.com/office/powerpoint/2010/main">
    <mc:Choice Requires="p14">
      <p:transition spd="slow" p14:dur="2000" advTm="1872"/>
    </mc:Choice>
    <mc:Fallback xmlns="">
      <p:transition spd="slow" advTm="18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6" name="Google Shape;1166;p102"/>
          <p:cNvSpPr/>
          <p:nvPr/>
        </p:nvSpPr>
        <p:spPr>
          <a:xfrm>
            <a:off x="8832075" y="5423725"/>
            <a:ext cx="1618500" cy="583500"/>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69" name="Google Shape;1169;p102"/>
          <p:cNvSpPr/>
          <p:nvPr/>
        </p:nvSpPr>
        <p:spPr>
          <a:xfrm>
            <a:off x="2861800" y="1675825"/>
            <a:ext cx="1618500" cy="4331400"/>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The Saff Squeeze</a:t>
            </a:r>
            <a:endParaRPr/>
          </a:p>
        </p:txBody>
      </p:sp>
      <p:sp>
        <p:nvSpPr>
          <p:cNvPr id="1172" name="Google Shape;1172;p102"/>
          <p:cNvSpPr txBox="1">
            <a:spLocks noGrp="1"/>
          </p:cNvSpPr>
          <p:nvPr>
            <p:ph type="subTitle" idx="1"/>
          </p:nvPr>
        </p:nvSpPr>
        <p:spPr>
          <a:xfrm>
            <a:off x="749245" y="1029801"/>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Create a simpler test based off of a big one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609450" y="1573380"/>
            <a:ext cx="3151925" cy="4537221"/>
          </a:xfrm>
          <a:prstGeom prst="rect">
            <a:avLst/>
          </a:prstGeom>
          <a:noFill/>
          <a:ln>
            <a:noFill/>
          </a:ln>
        </p:spPr>
      </p:pic>
      <p:sp>
        <p:nvSpPr>
          <p:cNvPr id="1175" name="Google Shape;1175;p102"/>
          <p:cNvSpPr txBox="1"/>
          <p:nvPr/>
        </p:nvSpPr>
        <p:spPr>
          <a:xfrm>
            <a:off x="4702875" y="3256675"/>
            <a:ext cx="1618500" cy="141574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latin typeface="DM Mono" panose="020B0509040201040103" pitchFamily="49" charset="77"/>
                <a:ea typeface="DM Sans"/>
                <a:cs typeface="DM Sans"/>
                <a:sym typeface="DM Sans"/>
              </a:rPr>
              <a:t>A large integration test covers all of this code</a:t>
            </a:r>
            <a:endParaRPr sz="1600" dirty="0">
              <a:latin typeface="DM Mono" panose="020B0509040201040103" pitchFamily="49" charset="77"/>
              <a:ea typeface="DM Sans"/>
              <a:cs typeface="DM Sans"/>
              <a:sym typeface="DM Sans"/>
            </a:endParaRPr>
          </a:p>
        </p:txBody>
      </p:sp>
      <p:pic>
        <p:nvPicPr>
          <p:cNvPr id="1176" name="Google Shape;1176;p102"/>
          <p:cNvPicPr preferRelativeResize="0"/>
          <p:nvPr/>
        </p:nvPicPr>
        <p:blipFill>
          <a:blip r:embed="rId3">
            <a:alphaModFix/>
          </a:blip>
          <a:stretch>
            <a:fillRect/>
          </a:stretch>
        </p:blipFill>
        <p:spPr>
          <a:xfrm>
            <a:off x="6543950" y="1572917"/>
            <a:ext cx="3151925" cy="4537221"/>
          </a:xfrm>
          <a:prstGeom prst="rect">
            <a:avLst/>
          </a:prstGeom>
          <a:noFill/>
          <a:ln>
            <a:noFill/>
          </a:ln>
        </p:spPr>
      </p:pic>
      <p:sp>
        <p:nvSpPr>
          <p:cNvPr id="1177" name="Google Shape;1177;p102"/>
          <p:cNvSpPr txBox="1"/>
          <p:nvPr/>
        </p:nvSpPr>
        <p:spPr>
          <a:xfrm>
            <a:off x="10450575" y="3257138"/>
            <a:ext cx="1618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latin typeface="DM Mono" panose="020B0509040201040103" pitchFamily="49" charset="77"/>
                <a:ea typeface="DM Sans"/>
                <a:cs typeface="DM Sans"/>
                <a:sym typeface="DM Sans"/>
              </a:rPr>
              <a:t>A </a:t>
            </a:r>
            <a:r>
              <a:rPr lang="en" sz="1600" dirty="0" err="1">
                <a:latin typeface="DM Mono" panose="020B0509040201040103" pitchFamily="49" charset="77"/>
                <a:ea typeface="DM Sans"/>
                <a:cs typeface="DM Sans"/>
                <a:sym typeface="DM Sans"/>
              </a:rPr>
              <a:t>Saff</a:t>
            </a:r>
            <a:r>
              <a:rPr lang="en" sz="1600" dirty="0">
                <a:latin typeface="DM Mono" panose="020B0509040201040103" pitchFamily="49" charset="77"/>
                <a:ea typeface="DM Sans"/>
                <a:cs typeface="DM Sans"/>
                <a:sym typeface="DM Sans"/>
              </a:rPr>
              <a:t> Squeeze will let us write a test for only the logic we care about</a:t>
            </a:r>
            <a:endParaRPr sz="1600" dirty="0">
              <a:latin typeface="DM Mono" panose="020B0509040201040103" pitchFamily="49" charset="77"/>
              <a:ea typeface="DM Sans"/>
              <a:cs typeface="DM Sans"/>
              <a:sym typeface="DM Sans"/>
            </a:endParaRPr>
          </a:p>
        </p:txBody>
      </p:sp>
      <p:sp>
        <p:nvSpPr>
          <p:cNvPr id="15" name="Rectangle 14">
            <a:extLst>
              <a:ext uri="{FF2B5EF4-FFF2-40B4-BE49-F238E27FC236}">
                <a16:creationId xmlns:a16="http://schemas.microsoft.com/office/drawing/2014/main" id="{F0464262-75B5-EBF8-AF22-FF6B4C274387}"/>
              </a:ext>
            </a:extLst>
          </p:cNvPr>
          <p:cNvSpPr/>
          <p:nvPr/>
        </p:nvSpPr>
        <p:spPr>
          <a:xfrm>
            <a:off x="609450" y="1572917"/>
            <a:ext cx="3151925" cy="4537221"/>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3E5CA094-F8FE-FD7E-984C-A1099DF06E01}"/>
              </a:ext>
            </a:extLst>
          </p:cNvPr>
          <p:cNvSpPr/>
          <p:nvPr/>
        </p:nvSpPr>
        <p:spPr>
          <a:xfrm>
            <a:off x="6543825" y="5373846"/>
            <a:ext cx="3151925" cy="683258"/>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8178137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a:t>
            </a:r>
            <a:r>
              <a:rPr lang="en" dirty="0" err="1"/>
              <a:t>Saff</a:t>
            </a:r>
            <a:r>
              <a:rPr lang="en" dirty="0"/>
              <a:t> Squeeze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5" name="TextBox 14">
            <a:extLst>
              <a:ext uri="{FF2B5EF4-FFF2-40B4-BE49-F238E27FC236}">
                <a16:creationId xmlns:a16="http://schemas.microsoft.com/office/drawing/2014/main" id="{0F72D3FF-D21A-1076-DBF4-47594A4469F0}"/>
              </a:ext>
            </a:extLst>
          </p:cNvPr>
          <p:cNvSpPr txBox="1"/>
          <p:nvPr/>
        </p:nvSpPr>
        <p:spPr>
          <a:xfrm>
            <a:off x="3320015" y="1598912"/>
            <a:ext cx="5548794" cy="4524315"/>
          </a:xfrm>
          <a:prstGeom prst="rect">
            <a:avLst/>
          </a:prstGeom>
          <a:noFill/>
        </p:spPr>
        <p:txBody>
          <a:bodyPr wrap="square" rtlCol="0">
            <a:spAutoFit/>
          </a:bodyPr>
          <a:lstStyle/>
          <a:p>
            <a:r>
              <a:rPr lang="en-US" sz="3200" dirty="0">
                <a:solidFill>
                  <a:schemeClr val="tx1"/>
                </a:solidFill>
                <a:latin typeface="DM Mono" panose="020B0509040201040103" pitchFamily="49" charset="77"/>
              </a:rPr>
              <a:t>Duplicate your test.</a:t>
            </a:r>
            <a:endParaRPr lang="en-US" sz="3200" dirty="0">
              <a:latin typeface="DM Mono" panose="020B0509040201040103" pitchFamily="49" charset="77"/>
            </a:endParaRPr>
          </a:p>
          <a:p>
            <a:r>
              <a:rPr lang="en-US" sz="3200" dirty="0">
                <a:latin typeface="DM Mono" panose="020B0509040201040103" pitchFamily="49" charset="77"/>
              </a:rPr>
              <a:t>Change the assertion</a:t>
            </a:r>
          </a:p>
          <a:p>
            <a:r>
              <a:rPr lang="en-US" sz="3200" dirty="0">
                <a:latin typeface="DM Mono" panose="020B0509040201040103" pitchFamily="49" charset="77"/>
              </a:rPr>
              <a:t>Squeeze the bottom</a:t>
            </a:r>
          </a:p>
          <a:p>
            <a:r>
              <a:rPr lang="en-US" sz="3200" dirty="0">
                <a:latin typeface="DM Mono" panose="020B0509040201040103" pitchFamily="49" charset="77"/>
              </a:rPr>
              <a:t>Clean up</a:t>
            </a:r>
          </a:p>
          <a:p>
            <a:r>
              <a:rPr lang="en-US" sz="3200" dirty="0">
                <a:latin typeface="DM Mono" panose="020B0509040201040103" pitchFamily="49" charset="77"/>
              </a:rPr>
              <a:t>Squeeze the top</a:t>
            </a:r>
          </a:p>
          <a:p>
            <a:r>
              <a:rPr lang="en-US" sz="3200" dirty="0">
                <a:latin typeface="DM Mono" panose="020B0509040201040103" pitchFamily="49" charset="77"/>
              </a:rPr>
              <a:t>Clean up</a:t>
            </a:r>
          </a:p>
          <a:p>
            <a:endParaRPr lang="en-US" sz="3200" dirty="0">
              <a:latin typeface="DM Mono" panose="020B0509040201040103" pitchFamily="49" charset="77"/>
            </a:endParaRPr>
          </a:p>
          <a:p>
            <a:r>
              <a:rPr lang="en-US" sz="3200" dirty="0">
                <a:solidFill>
                  <a:schemeClr val="accent3"/>
                </a:solidFill>
                <a:latin typeface="DM Mono" panose="020B0509040201040103" pitchFamily="49" charset="77"/>
              </a:rPr>
              <a:t>…and you get a smaller test!</a:t>
            </a:r>
          </a:p>
        </p:txBody>
      </p:sp>
    </p:spTree>
    <p:extLst>
      <p:ext uri="{BB962C8B-B14F-4D97-AF65-F5344CB8AC3E}">
        <p14:creationId xmlns:p14="http://schemas.microsoft.com/office/powerpoint/2010/main" val="41008999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10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72</a:t>
            </a:fld>
            <a:endParaRPr dirty="0"/>
          </a:p>
        </p:txBody>
      </p:sp>
      <p:sp>
        <p:nvSpPr>
          <p:cNvPr id="1198" name="Google Shape;1198;p104"/>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Set Things Up</a:t>
            </a:r>
            <a:endParaRPr dirty="0"/>
          </a:p>
        </p:txBody>
      </p:sp>
      <p:sp>
        <p:nvSpPr>
          <p:cNvPr id="1199" name="Google Shape;1199;p104"/>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Duplicate the large test</a:t>
            </a:r>
            <a:endParaRPr/>
          </a:p>
        </p:txBody>
      </p:sp>
      <p:sp>
        <p:nvSpPr>
          <p:cNvPr id="1200" name="Google Shape;1200;p104"/>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930726" y="1758202"/>
            <a:ext cx="2956799" cy="4291899"/>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6610325" y="1758200"/>
            <a:ext cx="3242202" cy="4291899"/>
          </a:xfrm>
          <a:prstGeom prst="rect">
            <a:avLst/>
          </a:prstGeom>
          <a:noFill/>
          <a:ln>
            <a:noFill/>
          </a:ln>
        </p:spPr>
      </p:pic>
      <p:sp>
        <p:nvSpPr>
          <p:cNvPr id="1203" name="Google Shape;1203;p104"/>
          <p:cNvSpPr txBox="1"/>
          <p:nvPr/>
        </p:nvSpPr>
        <p:spPr>
          <a:xfrm>
            <a:off x="4030350" y="3121200"/>
            <a:ext cx="17307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The code that we are testing</a:t>
            </a:r>
            <a:endParaRPr dirty="0">
              <a:latin typeface="DM Mono" panose="020B0509040201040103" pitchFamily="49" charset="77"/>
              <a:ea typeface="DM Sans"/>
              <a:cs typeface="DM Sans"/>
              <a:sym typeface="DM Sans"/>
            </a:endParaRPr>
          </a:p>
        </p:txBody>
      </p:sp>
      <p:sp>
        <p:nvSpPr>
          <p:cNvPr id="1204" name="Google Shape;1204;p104"/>
          <p:cNvSpPr txBox="1"/>
          <p:nvPr/>
        </p:nvSpPr>
        <p:spPr>
          <a:xfrm>
            <a:off x="9967750" y="3121200"/>
            <a:ext cx="17307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The large integration test</a:t>
            </a:r>
            <a:endParaRPr dirty="0">
              <a:latin typeface="DM Mono" panose="020B0509040201040103" pitchFamily="49" charset="77"/>
              <a:ea typeface="DM Sans"/>
              <a:cs typeface="DM Sans"/>
              <a:sym typeface="DM Sans"/>
            </a:endParaRPr>
          </a:p>
        </p:txBody>
      </p:sp>
      <p:sp>
        <p:nvSpPr>
          <p:cNvPr id="1207" name="Google Shape;1207;p104"/>
          <p:cNvSpPr/>
          <p:nvPr/>
        </p:nvSpPr>
        <p:spPr>
          <a:xfrm>
            <a:off x="6503525" y="1893075"/>
            <a:ext cx="2648400" cy="1616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5" name="Rectangle 14">
            <a:extLst>
              <a:ext uri="{FF2B5EF4-FFF2-40B4-BE49-F238E27FC236}">
                <a16:creationId xmlns:a16="http://schemas.microsoft.com/office/drawing/2014/main" id="{867B93D7-D81B-2A2E-7613-AEE95A263C6A}"/>
              </a:ext>
            </a:extLst>
          </p:cNvPr>
          <p:cNvSpPr/>
          <p:nvPr/>
        </p:nvSpPr>
        <p:spPr>
          <a:xfrm>
            <a:off x="930726" y="1789518"/>
            <a:ext cx="2956799" cy="4260582"/>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208" name="Google Shape;1208;p104"/>
          <p:cNvSpPr/>
          <p:nvPr/>
        </p:nvSpPr>
        <p:spPr>
          <a:xfrm>
            <a:off x="764716" y="1724014"/>
            <a:ext cx="5046900" cy="4490125"/>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extLst>
      <p:ext uri="{BB962C8B-B14F-4D97-AF65-F5344CB8AC3E}">
        <p14:creationId xmlns:p14="http://schemas.microsoft.com/office/powerpoint/2010/main" val="4241821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10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73</a:t>
            </a:fld>
            <a:endParaRPr dirty="0"/>
          </a:p>
        </p:txBody>
      </p:sp>
      <p:sp>
        <p:nvSpPr>
          <p:cNvPr id="1198" name="Google Shape;1198;p104"/>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Set Things Up</a:t>
            </a:r>
            <a:endParaRPr dirty="0"/>
          </a:p>
        </p:txBody>
      </p:sp>
      <p:sp>
        <p:nvSpPr>
          <p:cNvPr id="1199" name="Google Shape;1199;p104"/>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Duplicate the large test</a:t>
            </a:r>
            <a:endParaRPr/>
          </a:p>
        </p:txBody>
      </p:sp>
      <p:sp>
        <p:nvSpPr>
          <p:cNvPr id="1200" name="Google Shape;1200;p104"/>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930726" y="1758202"/>
            <a:ext cx="2956799" cy="4291899"/>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6610325" y="1758200"/>
            <a:ext cx="3242202" cy="4291899"/>
          </a:xfrm>
          <a:prstGeom prst="rect">
            <a:avLst/>
          </a:prstGeom>
          <a:noFill/>
          <a:ln>
            <a:noFill/>
          </a:ln>
        </p:spPr>
      </p:pic>
      <p:sp>
        <p:nvSpPr>
          <p:cNvPr id="1203" name="Google Shape;1203;p104"/>
          <p:cNvSpPr txBox="1"/>
          <p:nvPr/>
        </p:nvSpPr>
        <p:spPr>
          <a:xfrm>
            <a:off x="4030350" y="3121200"/>
            <a:ext cx="17307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The code that we are testing</a:t>
            </a:r>
            <a:endParaRPr dirty="0">
              <a:latin typeface="DM Mono" panose="020B0509040201040103" pitchFamily="49" charset="77"/>
              <a:ea typeface="DM Sans"/>
              <a:cs typeface="DM Sans"/>
              <a:sym typeface="DM Sans"/>
            </a:endParaRPr>
          </a:p>
        </p:txBody>
      </p:sp>
      <p:sp>
        <p:nvSpPr>
          <p:cNvPr id="1204" name="Google Shape;1204;p104"/>
          <p:cNvSpPr txBox="1"/>
          <p:nvPr/>
        </p:nvSpPr>
        <p:spPr>
          <a:xfrm>
            <a:off x="9967750" y="3121200"/>
            <a:ext cx="17307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The large integration test</a:t>
            </a:r>
            <a:endParaRPr dirty="0">
              <a:latin typeface="DM Mono" panose="020B0509040201040103" pitchFamily="49" charset="77"/>
              <a:ea typeface="DM Sans"/>
              <a:cs typeface="DM Sans"/>
              <a:sym typeface="DM Sans"/>
            </a:endParaRPr>
          </a:p>
        </p:txBody>
      </p:sp>
      <p:cxnSp>
        <p:nvCxnSpPr>
          <p:cNvPr id="1205" name="Google Shape;1205;p104"/>
          <p:cNvCxnSpPr/>
          <p:nvPr/>
        </p:nvCxnSpPr>
        <p:spPr>
          <a:xfrm>
            <a:off x="6998175" y="2701125"/>
            <a:ext cx="300900" cy="300"/>
          </a:xfrm>
          <a:prstGeom prst="straightConnector1">
            <a:avLst/>
          </a:prstGeom>
          <a:noFill/>
          <a:ln w="38100" cap="flat" cmpd="sng">
            <a:solidFill>
              <a:schemeClr val="accent1"/>
            </a:solidFill>
            <a:prstDash val="solid"/>
            <a:round/>
            <a:headEnd type="none" w="med" len="med"/>
            <a:tailEnd type="none" w="med" len="med"/>
          </a:ln>
        </p:spPr>
      </p:cxnSp>
      <p:pic>
        <p:nvPicPr>
          <p:cNvPr id="1206" name="Google Shape;1206;p104"/>
          <p:cNvPicPr preferRelativeResize="0"/>
          <p:nvPr/>
        </p:nvPicPr>
        <p:blipFill>
          <a:blip r:embed="rId5">
            <a:alphaModFix/>
          </a:blip>
          <a:stretch>
            <a:fillRect/>
          </a:stretch>
        </p:blipFill>
        <p:spPr>
          <a:xfrm>
            <a:off x="6610325" y="1758200"/>
            <a:ext cx="3242200" cy="4686975"/>
          </a:xfrm>
          <a:prstGeom prst="rect">
            <a:avLst/>
          </a:prstGeom>
          <a:noFill/>
          <a:ln>
            <a:noFill/>
          </a:ln>
        </p:spPr>
      </p:pic>
      <p:sp>
        <p:nvSpPr>
          <p:cNvPr id="1207" name="Google Shape;1207;p104"/>
          <p:cNvSpPr/>
          <p:nvPr/>
        </p:nvSpPr>
        <p:spPr>
          <a:xfrm>
            <a:off x="6503525" y="1893075"/>
            <a:ext cx="2648400" cy="1616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209" name="Google Shape;1209;p104"/>
          <p:cNvSpPr/>
          <p:nvPr/>
        </p:nvSpPr>
        <p:spPr>
          <a:xfrm>
            <a:off x="6490400" y="3644350"/>
            <a:ext cx="2648400" cy="1616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5" name="Rectangle 14">
            <a:extLst>
              <a:ext uri="{FF2B5EF4-FFF2-40B4-BE49-F238E27FC236}">
                <a16:creationId xmlns:a16="http://schemas.microsoft.com/office/drawing/2014/main" id="{867B93D7-D81B-2A2E-7613-AEE95A263C6A}"/>
              </a:ext>
            </a:extLst>
          </p:cNvPr>
          <p:cNvSpPr/>
          <p:nvPr/>
        </p:nvSpPr>
        <p:spPr>
          <a:xfrm>
            <a:off x="930726" y="1789518"/>
            <a:ext cx="2956799" cy="4260582"/>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208" name="Google Shape;1208;p104"/>
          <p:cNvSpPr/>
          <p:nvPr/>
        </p:nvSpPr>
        <p:spPr>
          <a:xfrm>
            <a:off x="764716" y="1724014"/>
            <a:ext cx="5046900" cy="4490125"/>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Duplicate the test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6" name="TextBox 5">
            <a:extLst>
              <a:ext uri="{FF2B5EF4-FFF2-40B4-BE49-F238E27FC236}">
                <a16:creationId xmlns:a16="http://schemas.microsoft.com/office/drawing/2014/main" id="{E413C292-B91D-2826-FED5-F1D6EF9013B6}"/>
              </a:ext>
            </a:extLst>
          </p:cNvPr>
          <p:cNvSpPr txBox="1"/>
          <p:nvPr/>
        </p:nvSpPr>
        <p:spPr>
          <a:xfrm>
            <a:off x="2684938" y="1241653"/>
            <a:ext cx="7406775" cy="2554545"/>
          </a:xfrm>
          <a:prstGeom prst="rect">
            <a:avLst/>
          </a:prstGeom>
          <a:noFill/>
        </p:spPr>
        <p:txBody>
          <a:bodyPr wrap="square" rtlCol="0">
            <a:spAutoFit/>
          </a:bodyPr>
          <a:lstStyle/>
          <a:p>
            <a:r>
              <a:rPr lang="en-US" sz="2000" dirty="0">
                <a:solidFill>
                  <a:srgbClr val="0070C0"/>
                </a:solidFill>
                <a:latin typeface="Courier" pitchFamily="2" charset="0"/>
              </a:rPr>
              <a:t>def</a:t>
            </a:r>
            <a:r>
              <a:rPr lang="en-US" sz="2000" dirty="0">
                <a:latin typeface="Courier" pitchFamily="2" charset="0"/>
              </a:rPr>
              <a:t> </a:t>
            </a:r>
            <a:r>
              <a:rPr lang="en-US" sz="2000" dirty="0" err="1">
                <a:solidFill>
                  <a:srgbClr val="2F95A0"/>
                </a:solidFill>
                <a:latin typeface="Courier" pitchFamily="2" charset="0"/>
              </a:rPr>
              <a:t>test_will_do_the_right_thing</a:t>
            </a:r>
            <a:r>
              <a:rPr lang="en-US" sz="2000" dirty="0">
                <a:latin typeface="Courier" pitchFamily="2" charset="0"/>
              </a:rPr>
              <a:t>():</a:t>
            </a:r>
          </a:p>
          <a:p>
            <a:r>
              <a:rPr lang="en-US" sz="2000" dirty="0">
                <a:latin typeface="Courier" pitchFamily="2" charset="0"/>
              </a:rPr>
              <a:t>    </a:t>
            </a:r>
            <a:r>
              <a:rPr lang="en-US" sz="2000" dirty="0" err="1">
                <a:latin typeface="Courier" pitchFamily="2" charset="0"/>
              </a:rPr>
              <a:t>input_dfs</a:t>
            </a:r>
            <a:r>
              <a:rPr lang="en-US" sz="2000" dirty="0">
                <a:latin typeface="Courier" pitchFamily="2" charset="0"/>
              </a:rPr>
              <a:t> = </a:t>
            </a:r>
            <a:r>
              <a:rPr lang="en-US" sz="2000" dirty="0" err="1">
                <a:latin typeface="Courier" pitchFamily="2" charset="0"/>
              </a:rPr>
              <a:t>setup_dataframes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output_df</a:t>
            </a:r>
            <a:r>
              <a:rPr lang="en-US" sz="2000" dirty="0">
                <a:latin typeface="Courier" pitchFamily="2" charset="0"/>
              </a:rPr>
              <a:t> = transform(</a:t>
            </a:r>
            <a:r>
              <a:rPr lang="en-US" sz="2000" dirty="0" err="1">
                <a:latin typeface="Courier" pitchFamily="2" charset="0"/>
              </a:rPr>
              <a:t>input_dfs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output_json</a:t>
            </a:r>
            <a:r>
              <a:rPr lang="en-US" sz="2000" dirty="0">
                <a:latin typeface="Courier" pitchFamily="2" charset="0"/>
              </a:rPr>
              <a:t> = </a:t>
            </a:r>
            <a:r>
              <a:rPr lang="en-CA" sz="2000" dirty="0" err="1">
                <a:latin typeface="Courier" pitchFamily="2" charset="0"/>
              </a:rPr>
              <a:t>data_frame_to_json</a:t>
            </a:r>
            <a:r>
              <a:rPr lang="en-CA" sz="2000" dirty="0">
                <a:latin typeface="Courier" pitchFamily="2" charset="0"/>
              </a:rPr>
              <a:t>(</a:t>
            </a:r>
            <a:r>
              <a:rPr lang="en-CA" sz="2000" dirty="0" err="1">
                <a:latin typeface="Courier" pitchFamily="2" charset="0"/>
              </a:rPr>
              <a:t>actual_df</a:t>
            </a:r>
            <a:r>
              <a:rPr lang="en-CA" sz="2000" dirty="0">
                <a:latin typeface="Courier" pitchFamily="2" charset="0"/>
              </a:rPr>
              <a:t>) </a:t>
            </a:r>
            <a:endParaRPr lang="en-US" sz="2000" dirty="0">
              <a:latin typeface="Courier" pitchFamily="2" charset="0"/>
            </a:endParaRPr>
          </a:p>
          <a:p>
            <a:r>
              <a:rPr lang="en-US" sz="2000" dirty="0">
                <a:latin typeface="Courier" pitchFamily="2" charset="0"/>
              </a:rPr>
              <a:t>    assert </a:t>
            </a:r>
            <a:r>
              <a:rPr lang="en-CA" sz="2000" dirty="0" err="1">
                <a:latin typeface="Courier" pitchFamily="2" charset="0"/>
              </a:rPr>
              <a:t>output_json</a:t>
            </a:r>
            <a:r>
              <a:rPr lang="en-CA" sz="2000" dirty="0">
                <a:latin typeface="Courier" pitchFamily="2" charset="0"/>
              </a:rPr>
              <a:t>== </a:t>
            </a:r>
            <a:r>
              <a:rPr lang="en-CA" sz="2000" dirty="0" err="1">
                <a:latin typeface="Courier" pitchFamily="2" charset="0"/>
              </a:rPr>
              <a:t>expected_json</a:t>
            </a:r>
            <a:r>
              <a:rPr lang="en-CA" sz="2000" dirty="0">
                <a:latin typeface="Courier" pitchFamily="2" charset="0"/>
              </a:rPr>
              <a:t>()</a:t>
            </a:r>
            <a:endParaRPr lang="en-US" sz="2000" dirty="0">
              <a:latin typeface="Courier" pitchFamily="2" charset="0"/>
            </a:endParaRPr>
          </a:p>
          <a:p>
            <a:endParaRPr lang="en-US" sz="2000" dirty="0">
              <a:latin typeface="Courier" pitchFamily="2" charset="0"/>
            </a:endParaRPr>
          </a:p>
        </p:txBody>
      </p:sp>
      <p:sp>
        <p:nvSpPr>
          <p:cNvPr id="7" name="TextBox 6">
            <a:extLst>
              <a:ext uri="{FF2B5EF4-FFF2-40B4-BE49-F238E27FC236}">
                <a16:creationId xmlns:a16="http://schemas.microsoft.com/office/drawing/2014/main" id="{ED92293B-50DC-AA04-24B8-ED1358831BE6}"/>
              </a:ext>
            </a:extLst>
          </p:cNvPr>
          <p:cNvSpPr txBox="1"/>
          <p:nvPr/>
        </p:nvSpPr>
        <p:spPr>
          <a:xfrm>
            <a:off x="2684937" y="3796198"/>
            <a:ext cx="7406775" cy="2554545"/>
          </a:xfrm>
          <a:prstGeom prst="rect">
            <a:avLst/>
          </a:prstGeom>
          <a:noFill/>
          <a:ln w="38100">
            <a:solidFill>
              <a:schemeClr val="accent1"/>
            </a:solidFill>
          </a:ln>
        </p:spPr>
        <p:txBody>
          <a:bodyPr wrap="square" rtlCol="0">
            <a:spAutoFit/>
          </a:bodyPr>
          <a:lstStyle/>
          <a:p>
            <a:r>
              <a:rPr lang="en-US" sz="2000" dirty="0">
                <a:solidFill>
                  <a:srgbClr val="0070C0"/>
                </a:solidFill>
                <a:latin typeface="Courier" pitchFamily="2" charset="0"/>
              </a:rPr>
              <a:t>def</a:t>
            </a:r>
            <a:r>
              <a:rPr lang="en-US" sz="2000" dirty="0">
                <a:latin typeface="Courier" pitchFamily="2" charset="0"/>
              </a:rPr>
              <a:t> </a:t>
            </a:r>
            <a:r>
              <a:rPr lang="en-US" sz="2000" dirty="0" err="1">
                <a:solidFill>
                  <a:srgbClr val="2F95A0"/>
                </a:solidFill>
                <a:latin typeface="Courier" pitchFamily="2" charset="0"/>
              </a:rPr>
              <a:t>test_mobile_reviews_bug</a:t>
            </a:r>
            <a:r>
              <a:rPr lang="en-US" sz="2000" dirty="0">
                <a:latin typeface="Courier" pitchFamily="2" charset="0"/>
              </a:rPr>
              <a:t>():</a:t>
            </a:r>
          </a:p>
          <a:p>
            <a:r>
              <a:rPr lang="en-US" sz="2000" dirty="0">
                <a:latin typeface="Courier" pitchFamily="2" charset="0"/>
              </a:rPr>
              <a:t>    </a:t>
            </a:r>
            <a:r>
              <a:rPr lang="en-US" sz="2000" dirty="0" err="1">
                <a:latin typeface="Courier" pitchFamily="2" charset="0"/>
              </a:rPr>
              <a:t>input_dfs</a:t>
            </a:r>
            <a:r>
              <a:rPr lang="en-US" sz="2000" dirty="0">
                <a:latin typeface="Courier" pitchFamily="2" charset="0"/>
              </a:rPr>
              <a:t> = </a:t>
            </a:r>
            <a:r>
              <a:rPr lang="en-US" sz="2000" dirty="0" err="1">
                <a:latin typeface="Courier" pitchFamily="2" charset="0"/>
              </a:rPr>
              <a:t>setup_dataframes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output_df</a:t>
            </a:r>
            <a:r>
              <a:rPr lang="en-US" sz="2000" dirty="0">
                <a:latin typeface="Courier" pitchFamily="2" charset="0"/>
              </a:rPr>
              <a:t> = transform(</a:t>
            </a:r>
            <a:r>
              <a:rPr lang="en-US" sz="2000" dirty="0" err="1">
                <a:latin typeface="Courier" pitchFamily="2" charset="0"/>
              </a:rPr>
              <a:t>input_dfs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output_json</a:t>
            </a:r>
            <a:r>
              <a:rPr lang="en-US" sz="2000" dirty="0">
                <a:latin typeface="Courier" pitchFamily="2" charset="0"/>
              </a:rPr>
              <a:t> = </a:t>
            </a:r>
            <a:r>
              <a:rPr lang="en-CA" sz="2000" dirty="0" err="1">
                <a:latin typeface="Courier" pitchFamily="2" charset="0"/>
              </a:rPr>
              <a:t>data_frame_to_json</a:t>
            </a:r>
            <a:r>
              <a:rPr lang="en-CA" sz="2000" dirty="0">
                <a:latin typeface="Courier" pitchFamily="2" charset="0"/>
              </a:rPr>
              <a:t>(</a:t>
            </a:r>
            <a:r>
              <a:rPr lang="en-CA" sz="2000" dirty="0" err="1">
                <a:latin typeface="Courier" pitchFamily="2" charset="0"/>
              </a:rPr>
              <a:t>actual_df</a:t>
            </a:r>
            <a:r>
              <a:rPr lang="en-CA" sz="2000" dirty="0">
                <a:latin typeface="Courier" pitchFamily="2" charset="0"/>
              </a:rPr>
              <a:t>) </a:t>
            </a:r>
            <a:endParaRPr lang="en-US" sz="2000" dirty="0">
              <a:latin typeface="Courier" pitchFamily="2" charset="0"/>
            </a:endParaRPr>
          </a:p>
          <a:p>
            <a:r>
              <a:rPr lang="en-US" sz="2000" dirty="0">
                <a:latin typeface="Courier" pitchFamily="2" charset="0"/>
              </a:rPr>
              <a:t>    assert </a:t>
            </a:r>
            <a:r>
              <a:rPr lang="en-CA" sz="2000" dirty="0" err="1">
                <a:latin typeface="Courier" pitchFamily="2" charset="0"/>
              </a:rPr>
              <a:t>output_json</a:t>
            </a:r>
            <a:r>
              <a:rPr lang="en-CA" sz="2000" dirty="0">
                <a:latin typeface="Courier" pitchFamily="2" charset="0"/>
              </a:rPr>
              <a:t>== </a:t>
            </a:r>
            <a:r>
              <a:rPr lang="en-CA" sz="2000" dirty="0" err="1">
                <a:latin typeface="Courier" pitchFamily="2" charset="0"/>
              </a:rPr>
              <a:t>expected_json</a:t>
            </a:r>
            <a:r>
              <a:rPr lang="en-CA" sz="2000" dirty="0">
                <a:latin typeface="Courier" pitchFamily="2" charset="0"/>
              </a:rPr>
              <a:t>()</a:t>
            </a:r>
            <a:endParaRPr lang="en-US" sz="2000" dirty="0">
              <a:latin typeface="Courier" pitchFamily="2" charset="0"/>
            </a:endParaRPr>
          </a:p>
          <a:p>
            <a:endParaRPr lang="en-US" sz="2000" dirty="0">
              <a:latin typeface="Courier" pitchFamily="2" charset="0"/>
            </a:endParaRPr>
          </a:p>
        </p:txBody>
      </p:sp>
    </p:spTree>
    <p:extLst>
      <p:ext uri="{BB962C8B-B14F-4D97-AF65-F5344CB8AC3E}">
        <p14:creationId xmlns:p14="http://schemas.microsoft.com/office/powerpoint/2010/main" val="3102917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Give it a specific name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403225" y="1278508"/>
            <a:ext cx="11785600" cy="4832092"/>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test_will_do_the_right_thing</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expected_json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24128364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Give it a specific name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403225" y="1278508"/>
            <a:ext cx="11785600" cy="4832092"/>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highlight>
                  <a:srgbClr val="FFFF00"/>
                </a:highlight>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expected_json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8286093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TextBox 9">
            <a:extLst>
              <a:ext uri="{FF2B5EF4-FFF2-40B4-BE49-F238E27FC236}">
                <a16:creationId xmlns:a16="http://schemas.microsoft.com/office/drawing/2014/main" id="{90C51893-039B-6A38-56E8-EF49DB5CC727}"/>
              </a:ext>
            </a:extLst>
          </p:cNvPr>
          <p:cNvSpPr txBox="1"/>
          <p:nvPr/>
        </p:nvSpPr>
        <p:spPr>
          <a:xfrm>
            <a:off x="403225" y="1278508"/>
            <a:ext cx="11785600" cy="4832092"/>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highlight>
                  <a:srgbClr val="FFFF00"/>
                </a:highlight>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expected_json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621165" y="5520184"/>
            <a:ext cx="9241971" cy="228600"/>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621166" y="3306980"/>
            <a:ext cx="9241971" cy="1905323"/>
          </a:xfrm>
          <a:prstGeom prst="rect">
            <a:avLst/>
          </a:prstGeom>
          <a:solidFill>
            <a:schemeClr val="accent3">
              <a:alpha val="50196"/>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621167" y="1789431"/>
            <a:ext cx="9241971" cy="1326301"/>
          </a:xfrm>
          <a:prstGeom prst="rect">
            <a:avLst/>
          </a:prstGeom>
          <a:solidFill>
            <a:srgbClr val="85DDB5">
              <a:alpha val="50196"/>
            </a:srgb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Arrange, Act, Assert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77539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5" y="521897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TextBox 12">
            <a:extLst>
              <a:ext uri="{FF2B5EF4-FFF2-40B4-BE49-F238E27FC236}">
                <a16:creationId xmlns:a16="http://schemas.microsoft.com/office/drawing/2014/main" id="{E2911816-E45D-CB4C-EAD1-5F6838D23E9E}"/>
              </a:ext>
            </a:extLst>
          </p:cNvPr>
          <p:cNvSpPr txBox="1"/>
          <p:nvPr/>
        </p:nvSpPr>
        <p:spPr>
          <a:xfrm>
            <a:off x="375669" y="1193454"/>
            <a:ext cx="11406451"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p:txBody>
      </p:sp>
    </p:spTree>
    <p:extLst>
      <p:ext uri="{BB962C8B-B14F-4D97-AF65-F5344CB8AC3E}">
        <p14:creationId xmlns:p14="http://schemas.microsoft.com/office/powerpoint/2010/main" val="432199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0"/>
                                        </p:tgtEl>
                                      </p:cBhvr>
                                    </p:animEffect>
                                    <p:animScale>
                                      <p:cBhvr>
                                        <p:cTn id="7"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1028010" y="436588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4" name="Rectangle 23">
            <a:extLst>
              <a:ext uri="{FF2B5EF4-FFF2-40B4-BE49-F238E27FC236}">
                <a16:creationId xmlns:a16="http://schemas.microsoft.com/office/drawing/2014/main" id="{CB2109CC-4D10-1C03-9EF4-C3E8F7EE41A1}"/>
              </a:ext>
            </a:extLst>
          </p:cNvPr>
          <p:cNvSpPr/>
          <p:nvPr/>
        </p:nvSpPr>
        <p:spPr>
          <a:xfrm>
            <a:off x="1028009" y="468293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4" name="Rectangle 33">
            <a:extLst>
              <a:ext uri="{FF2B5EF4-FFF2-40B4-BE49-F238E27FC236}">
                <a16:creationId xmlns:a16="http://schemas.microsoft.com/office/drawing/2014/main" id="{86F79205-66D3-9564-5D0F-570A04F63880}"/>
              </a:ext>
            </a:extLst>
          </p:cNvPr>
          <p:cNvSpPr/>
          <p:nvPr/>
        </p:nvSpPr>
        <p:spPr>
          <a:xfrm>
            <a:off x="1028015" y="521897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TextBox 19">
            <a:extLst>
              <a:ext uri="{FF2B5EF4-FFF2-40B4-BE49-F238E27FC236}">
                <a16:creationId xmlns:a16="http://schemas.microsoft.com/office/drawing/2014/main" id="{2B6311AA-9CC3-BB65-CAFB-4E18EC5A14E9}"/>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16124904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They’re </a:t>
            </a:r>
            <a:r>
              <a:rPr lang="en" dirty="0" err="1"/>
              <a:t>Hoppin</a:t>
            </a:r>
            <a:r>
              <a:rPr lang="en" dirty="0"/>
              <a:t>’</a:t>
            </a:r>
            <a:endParaRPr dirty="0"/>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a:t>
            </a:fld>
            <a:endParaRPr dirty="0"/>
          </a:p>
        </p:txBody>
      </p:sp>
      <p:sp>
        <p:nvSpPr>
          <p:cNvPr id="496" name="Google Shape;496;p61"/>
          <p:cNvSpPr txBox="1"/>
          <p:nvPr/>
        </p:nvSpPr>
        <p:spPr>
          <a:xfrm>
            <a:off x="1198075" y="1813800"/>
            <a:ext cx="865500"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Extract</a:t>
            </a:r>
            <a:endParaRPr sz="1600" dirty="0">
              <a:solidFill>
                <a:schemeClr val="accent4"/>
              </a:solidFill>
              <a:latin typeface="DM Mono" panose="020B0509040201040103" pitchFamily="49"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Load</a:t>
            </a:r>
            <a:endParaRPr sz="1600" dirty="0">
              <a:solidFill>
                <a:schemeClr val="accent2"/>
              </a:solidFill>
              <a:latin typeface="DM Mono" panose="020B0509040201040103" pitchFamily="49"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Transform</a:t>
            </a:r>
            <a:endParaRPr sz="1600" dirty="0">
              <a:solidFill>
                <a:srgbClr val="FF9900"/>
              </a:solidFill>
              <a:latin typeface="DM Mono" panose="020B0509040201040103" pitchFamily="49"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5079348" y="3301916"/>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5548750" y="3870983"/>
            <a:ext cx="517800" cy="517800"/>
            <a:chOff x="9069139" y="3565127"/>
            <a:chExt cx="517800" cy="517800"/>
          </a:xfrm>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32" name="Google Shape;864;p78">
            <a:extLst>
              <a:ext uri="{FF2B5EF4-FFF2-40B4-BE49-F238E27FC236}">
                <a16:creationId xmlns:a16="http://schemas.microsoft.com/office/drawing/2014/main" id="{8C87E9F3-D43B-CEEA-59FF-09810A0DED18}"/>
              </a:ext>
            </a:extLst>
          </p:cNvPr>
          <p:cNvGrpSpPr/>
          <p:nvPr/>
        </p:nvGrpSpPr>
        <p:grpSpPr>
          <a:xfrm>
            <a:off x="5542773" y="3873180"/>
            <a:ext cx="517800" cy="517800"/>
            <a:chOff x="9069139" y="3565127"/>
            <a:chExt cx="517800" cy="517800"/>
          </a:xfrm>
          <a:solidFill>
            <a:srgbClr val="E80F1C"/>
          </a:solidFill>
        </p:grpSpPr>
        <p:sp>
          <p:nvSpPr>
            <p:cNvPr id="33" name="Google Shape;865;p78">
              <a:extLst>
                <a:ext uri="{FF2B5EF4-FFF2-40B4-BE49-F238E27FC236}">
                  <a16:creationId xmlns:a16="http://schemas.microsoft.com/office/drawing/2014/main" id="{BB014842-50BC-0904-77DD-4CBFBCB9C18E}"/>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34" name="Google Shape;866;p78">
              <a:extLst>
                <a:ext uri="{FF2B5EF4-FFF2-40B4-BE49-F238E27FC236}">
                  <a16:creationId xmlns:a16="http://schemas.microsoft.com/office/drawing/2014/main" id="{E6F6F91B-9F0C-5C81-7759-9FAC9DB89A5E}"/>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5491831" y="3831820"/>
            <a:ext cx="625166" cy="614978"/>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56683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7" y="4712606"/>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1028010" y="436588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4" name="Rectangle 23">
            <a:extLst>
              <a:ext uri="{FF2B5EF4-FFF2-40B4-BE49-F238E27FC236}">
                <a16:creationId xmlns:a16="http://schemas.microsoft.com/office/drawing/2014/main" id="{CB2109CC-4D10-1C03-9EF4-C3E8F7EE41A1}"/>
              </a:ext>
            </a:extLst>
          </p:cNvPr>
          <p:cNvSpPr/>
          <p:nvPr/>
        </p:nvSpPr>
        <p:spPr>
          <a:xfrm>
            <a:off x="1028007" y="5041883"/>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31" name="Google Shape;783;p76">
            <a:extLst>
              <a:ext uri="{FF2B5EF4-FFF2-40B4-BE49-F238E27FC236}">
                <a16:creationId xmlns:a16="http://schemas.microsoft.com/office/drawing/2014/main" id="{11819315-41E1-12AE-B311-AA0E4E1A1E31}"/>
              </a:ext>
            </a:extLst>
          </p:cNvPr>
          <p:cNvGrpSpPr/>
          <p:nvPr/>
        </p:nvGrpSpPr>
        <p:grpSpPr>
          <a:xfrm>
            <a:off x="10535649" y="4519417"/>
            <a:ext cx="625166" cy="614978"/>
            <a:chOff x="7813889" y="2330318"/>
            <a:chExt cx="517800" cy="517800"/>
          </a:xfrm>
          <a:solidFill>
            <a:srgbClr val="12CB5A"/>
          </a:solidFill>
        </p:grpSpPr>
        <p:sp>
          <p:nvSpPr>
            <p:cNvPr id="32" name="Google Shape;784;p76">
              <a:extLst>
                <a:ext uri="{FF2B5EF4-FFF2-40B4-BE49-F238E27FC236}">
                  <a16:creationId xmlns:a16="http://schemas.microsoft.com/office/drawing/2014/main" id="{F8C030C3-374A-F8E2-3B09-82622142F7A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33" name="Google Shape;785;p76">
              <a:extLst>
                <a:ext uri="{FF2B5EF4-FFF2-40B4-BE49-F238E27FC236}">
                  <a16:creationId xmlns:a16="http://schemas.microsoft.com/office/drawing/2014/main" id="{4C61282F-F592-C3A4-6701-C669B127189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5" name="TextBox 24">
            <a:extLst>
              <a:ext uri="{FF2B5EF4-FFF2-40B4-BE49-F238E27FC236}">
                <a16:creationId xmlns:a16="http://schemas.microsoft.com/office/drawing/2014/main" id="{26F47306-FD91-C26A-2813-AD023889778D}"/>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21353843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7" y="4712606"/>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1028010" y="436588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31" name="Google Shape;783;p76">
            <a:extLst>
              <a:ext uri="{FF2B5EF4-FFF2-40B4-BE49-F238E27FC236}">
                <a16:creationId xmlns:a16="http://schemas.microsoft.com/office/drawing/2014/main" id="{11819315-41E1-12AE-B311-AA0E4E1A1E31}"/>
              </a:ext>
            </a:extLst>
          </p:cNvPr>
          <p:cNvGrpSpPr/>
          <p:nvPr/>
        </p:nvGrpSpPr>
        <p:grpSpPr>
          <a:xfrm>
            <a:off x="10535649" y="4519417"/>
            <a:ext cx="625166" cy="614978"/>
            <a:chOff x="7813889" y="2330318"/>
            <a:chExt cx="517800" cy="517800"/>
          </a:xfrm>
          <a:solidFill>
            <a:srgbClr val="12CB5A"/>
          </a:solidFill>
        </p:grpSpPr>
        <p:sp>
          <p:nvSpPr>
            <p:cNvPr id="32" name="Google Shape;784;p76">
              <a:extLst>
                <a:ext uri="{FF2B5EF4-FFF2-40B4-BE49-F238E27FC236}">
                  <a16:creationId xmlns:a16="http://schemas.microsoft.com/office/drawing/2014/main" id="{F8C030C3-374A-F8E2-3B09-82622142F7A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33" name="Google Shape;785;p76">
              <a:extLst>
                <a:ext uri="{FF2B5EF4-FFF2-40B4-BE49-F238E27FC236}">
                  <a16:creationId xmlns:a16="http://schemas.microsoft.com/office/drawing/2014/main" id="{4C61282F-F592-C3A4-6701-C669B127189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4" name="TextBox 23">
            <a:extLst>
              <a:ext uri="{FF2B5EF4-FFF2-40B4-BE49-F238E27FC236}">
                <a16:creationId xmlns:a16="http://schemas.microsoft.com/office/drawing/2014/main" id="{71E8B582-8F8B-35F1-A7D2-F09DB4C262E7}"/>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15465553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3" y="4357999"/>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1028003" y="4700607"/>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535645" y="4107095"/>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4" name="TextBox 23">
            <a:extLst>
              <a:ext uri="{FF2B5EF4-FFF2-40B4-BE49-F238E27FC236}">
                <a16:creationId xmlns:a16="http://schemas.microsoft.com/office/drawing/2014/main" id="{69BD986D-F307-FF3B-AB1C-2C4055F1125A}"/>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21948992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3" y="4357999"/>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535645" y="4107095"/>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3" name="TextBox 22">
            <a:extLst>
              <a:ext uri="{FF2B5EF4-FFF2-40B4-BE49-F238E27FC236}">
                <a16:creationId xmlns:a16="http://schemas.microsoft.com/office/drawing/2014/main" id="{29DF2446-F12E-5948-979C-4360AFCE3EE6}"/>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15361395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3" y="4047175"/>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03" y="436531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92548" y="3835630"/>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3" name="TextBox 22">
            <a:extLst>
              <a:ext uri="{FF2B5EF4-FFF2-40B4-BE49-F238E27FC236}">
                <a16:creationId xmlns:a16="http://schemas.microsoft.com/office/drawing/2014/main" id="{9C101C81-CBA6-0634-B5DB-43E2B19916BC}"/>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1407324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3" y="4047175"/>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92548" y="3835630"/>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E690A722-C076-58AC-6A67-62B11A2509D3}"/>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37639476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1" y="3721330"/>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1" y="4030036"/>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72503" y="3525221"/>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E097F543-BED8-6507-7B3C-B2492F3395CB}"/>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37721298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1" y="3721330"/>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72503" y="3525221"/>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9FE95907-3849-E19E-FF79-81B5A8C66F48}"/>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39622295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9" y="3446210"/>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09" y="3750646"/>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72503" y="3266353"/>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2B6ABCC0-8930-5053-2D49-624FD86C0119}"/>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2080841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72503" y="3302290"/>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358EB2D0-1E64-5B38-C1FF-47F67BE71270}"/>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1567939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a:t>
            </a:fld>
            <a:endParaRPr dirty="0"/>
          </a:p>
        </p:txBody>
      </p:sp>
      <p:sp>
        <p:nvSpPr>
          <p:cNvPr id="496" name="Google Shape;496;p61"/>
          <p:cNvSpPr txBox="1"/>
          <p:nvPr/>
        </p:nvSpPr>
        <p:spPr>
          <a:xfrm>
            <a:off x="1198075" y="1813800"/>
            <a:ext cx="8655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Sans" pitchFamily="2" charset="77"/>
                <a:ea typeface="DM Sans"/>
                <a:cs typeface="DM Sans"/>
                <a:sym typeface="DM Sans"/>
              </a:rPr>
              <a:t>Extract</a:t>
            </a:r>
            <a:endParaRPr sz="16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Sans" pitchFamily="2" charset="77"/>
                <a:ea typeface="DM Sans"/>
                <a:cs typeface="DM Sans"/>
                <a:sym typeface="DM Sans"/>
              </a:rPr>
              <a:t>Load</a:t>
            </a:r>
            <a:endParaRPr sz="16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Sans" pitchFamily="2" charset="77"/>
                <a:ea typeface="DM Sans"/>
                <a:cs typeface="DM Sans"/>
                <a:sym typeface="DM Sans"/>
              </a:rPr>
              <a:t>Transform</a:t>
            </a:r>
            <a:endParaRPr sz="1600" dirty="0">
              <a:solidFill>
                <a:srgbClr val="FF9900"/>
              </a:solidFill>
              <a:latin typeface="DM Sans" pitchFamily="2"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spTree>
    <p:extLst>
      <p:ext uri="{BB962C8B-B14F-4D97-AF65-F5344CB8AC3E}">
        <p14:creationId xmlns:p14="http://schemas.microsoft.com/office/powerpoint/2010/main" val="211374285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Find What’s Important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5" y="3123334"/>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5" y="3454527"/>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1" name="Google Shape;864;p78">
            <a:extLst>
              <a:ext uri="{FF2B5EF4-FFF2-40B4-BE49-F238E27FC236}">
                <a16:creationId xmlns:a16="http://schemas.microsoft.com/office/drawing/2014/main" id="{A829A87A-7D02-5CD0-F75A-D6BCE2C10680}"/>
              </a:ext>
            </a:extLst>
          </p:cNvPr>
          <p:cNvGrpSpPr/>
          <p:nvPr/>
        </p:nvGrpSpPr>
        <p:grpSpPr>
          <a:xfrm>
            <a:off x="10447321" y="3019498"/>
            <a:ext cx="517800" cy="517800"/>
            <a:chOff x="9069139" y="3565127"/>
            <a:chExt cx="517800" cy="517800"/>
          </a:xfrm>
          <a:solidFill>
            <a:srgbClr val="E80F1C"/>
          </a:solidFill>
        </p:grpSpPr>
        <p:sp>
          <p:nvSpPr>
            <p:cNvPr id="23" name="Google Shape;865;p78">
              <a:extLst>
                <a:ext uri="{FF2B5EF4-FFF2-40B4-BE49-F238E27FC236}">
                  <a16:creationId xmlns:a16="http://schemas.microsoft.com/office/drawing/2014/main" id="{183FE8EC-BFEE-B797-DF05-2169888F0313}"/>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4" name="Google Shape;866;p78">
              <a:extLst>
                <a:ext uri="{FF2B5EF4-FFF2-40B4-BE49-F238E27FC236}">
                  <a16:creationId xmlns:a16="http://schemas.microsoft.com/office/drawing/2014/main" id="{679EA171-35EF-01FD-0348-B1265CFE0F74}"/>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5" name="TextBox 24">
            <a:extLst>
              <a:ext uri="{FF2B5EF4-FFF2-40B4-BE49-F238E27FC236}">
                <a16:creationId xmlns:a16="http://schemas.microsoft.com/office/drawing/2014/main" id="{DB859CB9-E2F0-B3A1-5EE5-0335BC24C339}"/>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21896382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Find What’s important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72503" y="3302290"/>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22B9C3F2-4604-0C63-3B78-BF3DD6B78DDB}"/>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164706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B4E866E3-39F8-6D2D-5F2D-CEB27CB67CEF}"/>
              </a:ext>
            </a:extLst>
          </p:cNvPr>
          <p:cNvSpPr/>
          <p:nvPr/>
        </p:nvSpPr>
        <p:spPr>
          <a:xfrm>
            <a:off x="0" y="3123333"/>
            <a:ext cx="12188825" cy="712809"/>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Find What’s important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TextBox 22">
            <a:extLst>
              <a:ext uri="{FF2B5EF4-FFF2-40B4-BE49-F238E27FC236}">
                <a16:creationId xmlns:a16="http://schemas.microsoft.com/office/drawing/2014/main" id="{4D2B906B-4831-823C-62F5-0CA770CB3C34}"/>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343070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B4E866E3-39F8-6D2D-5F2D-CEB27CB67CEF}"/>
              </a:ext>
            </a:extLst>
          </p:cNvPr>
          <p:cNvSpPr/>
          <p:nvPr/>
        </p:nvSpPr>
        <p:spPr>
          <a:xfrm>
            <a:off x="0" y="1615786"/>
            <a:ext cx="12188825" cy="1445173"/>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Find What’s important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8007172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TextBox 14">
            <a:extLst>
              <a:ext uri="{FF2B5EF4-FFF2-40B4-BE49-F238E27FC236}">
                <a16:creationId xmlns:a16="http://schemas.microsoft.com/office/drawing/2014/main" id="{48A95662-D183-0056-56B3-7C3428AE030D}"/>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23317271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72503" y="3302290"/>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15" name="TextBox 14">
            <a:extLst>
              <a:ext uri="{FF2B5EF4-FFF2-40B4-BE49-F238E27FC236}">
                <a16:creationId xmlns:a16="http://schemas.microsoft.com/office/drawing/2014/main" id="{77995BE8-7A28-CEF7-A6FA-6A2B64B47747}"/>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9373656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You Have a Smaller Test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0" y="1951978"/>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010" y="2245674"/>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2948672"/>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0" y="258704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2" name="TextBox 11">
            <a:extLst>
              <a:ext uri="{FF2B5EF4-FFF2-40B4-BE49-F238E27FC236}">
                <a16:creationId xmlns:a16="http://schemas.microsoft.com/office/drawing/2014/main" id="{7085CFC6-9673-0CEC-E0F0-ED915625808A}"/>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2916068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the bug we’re trying to catch</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8" name="Freeform 7">
            <a:extLst>
              <a:ext uri="{FF2B5EF4-FFF2-40B4-BE49-F238E27FC236}">
                <a16:creationId xmlns:a16="http://schemas.microsoft.com/office/drawing/2014/main" id="{8412BFBA-7EAD-DEC0-9AF9-2301E9C06C42}"/>
              </a:ext>
            </a:extLst>
          </p:cNvPr>
          <p:cNvSpPr/>
          <p:nvPr/>
        </p:nvSpPr>
        <p:spPr>
          <a:xfrm>
            <a:off x="2187520" y="2789047"/>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749245" y="2478881"/>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ysClr val="windowText" lastClr="000000"/>
                  </a:solidFill>
                </a:ln>
                <a:solidFill>
                  <a:schemeClr val="tx1"/>
                </a:solidFill>
                <a:latin typeface="DM Mono" panose="020B0509040201040103" pitchFamily="49" charset="77"/>
              </a:rPr>
              <a:t>Mobile </a:t>
            </a:r>
          </a:p>
          <a:p>
            <a:pPr algn="ctr"/>
            <a:r>
              <a:rPr lang="en-US" sz="1600" dirty="0">
                <a:ln>
                  <a:solidFill>
                    <a:sysClr val="windowText" lastClr="000000"/>
                  </a:solidFill>
                </a:ln>
                <a:solidFill>
                  <a:schemeClr val="tx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2447077" y="2478881"/>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6" name="TextBox 5">
            <a:extLst>
              <a:ext uri="{FF2B5EF4-FFF2-40B4-BE49-F238E27FC236}">
                <a16:creationId xmlns:a16="http://schemas.microsoft.com/office/drawing/2014/main" id="{FFD0FD33-B74B-848D-40C6-6FB43BCCCE15}"/>
              </a:ext>
            </a:extLst>
          </p:cNvPr>
          <p:cNvSpPr txBox="1"/>
          <p:nvPr/>
        </p:nvSpPr>
        <p:spPr>
          <a:xfrm>
            <a:off x="9860587" y="4059111"/>
            <a:ext cx="1107997" cy="1138773"/>
          </a:xfrm>
          <a:prstGeom prst="rect">
            <a:avLst/>
          </a:prstGeom>
          <a:noFill/>
        </p:spPr>
        <p:txBody>
          <a:bodyPr wrap="none" rtlCol="0">
            <a:spAutoFit/>
          </a:bodyPr>
          <a:lstStyle/>
          <a:p>
            <a:pPr algn="ctr"/>
            <a:r>
              <a:rPr lang="en-US" sz="4800" dirty="0">
                <a:latin typeface="DM Mono" panose="020B0509040201040103" pitchFamily="49" charset="77"/>
              </a:rPr>
              <a:t>1</a:t>
            </a:r>
            <a:endParaRPr lang="en-US" sz="2000" dirty="0">
              <a:latin typeface="DM Mono" panose="020B0509040201040103" pitchFamily="49" charset="77"/>
            </a:endParaRPr>
          </a:p>
          <a:p>
            <a:pPr algn="ctr"/>
            <a:r>
              <a:rPr lang="en-US" sz="20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9783643" y="1836755"/>
            <a:ext cx="1261885" cy="1138773"/>
          </a:xfrm>
          <a:prstGeom prst="rect">
            <a:avLst/>
          </a:prstGeom>
          <a:noFill/>
        </p:spPr>
        <p:txBody>
          <a:bodyPr wrap="none" rtlCol="0">
            <a:spAutoFit/>
          </a:bodyPr>
          <a:lstStyle/>
          <a:p>
            <a:pPr algn="ctr"/>
            <a:r>
              <a:rPr lang="en-US" sz="4800" dirty="0">
                <a:latin typeface="DM Mono" panose="020B0509040201040103" pitchFamily="49" charset="77"/>
              </a:rPr>
              <a:t>0</a:t>
            </a:r>
          </a:p>
          <a:p>
            <a:pPr algn="ctr"/>
            <a:r>
              <a:rPr lang="en-US" sz="2000" dirty="0">
                <a:latin typeface="DM Mono" panose="020B0509040201040103" pitchFamily="49" charset="77"/>
              </a:rPr>
              <a:t>Reviews</a:t>
            </a:r>
          </a:p>
        </p:txBody>
      </p:sp>
      <p:sp>
        <p:nvSpPr>
          <p:cNvPr id="29" name="Rectangle 28">
            <a:extLst>
              <a:ext uri="{FF2B5EF4-FFF2-40B4-BE49-F238E27FC236}">
                <a16:creationId xmlns:a16="http://schemas.microsoft.com/office/drawing/2014/main" id="{C20A5F4F-F0ED-0147-E28E-245ABC86C89A}"/>
              </a:ext>
            </a:extLst>
          </p:cNvPr>
          <p:cNvSpPr/>
          <p:nvPr/>
        </p:nvSpPr>
        <p:spPr>
          <a:xfrm>
            <a:off x="5203765" y="170420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30" name="TextBox 29">
            <a:extLst>
              <a:ext uri="{FF2B5EF4-FFF2-40B4-BE49-F238E27FC236}">
                <a16:creationId xmlns:a16="http://schemas.microsoft.com/office/drawing/2014/main" id="{EF9D689C-474E-919A-2168-94D39198B1B3}"/>
              </a:ext>
            </a:extLst>
          </p:cNvPr>
          <p:cNvSpPr txBox="1"/>
          <p:nvPr/>
        </p:nvSpPr>
        <p:spPr>
          <a:xfrm>
            <a:off x="6979953"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31" name="TextBox 30">
            <a:extLst>
              <a:ext uri="{FF2B5EF4-FFF2-40B4-BE49-F238E27FC236}">
                <a16:creationId xmlns:a16="http://schemas.microsoft.com/office/drawing/2014/main" id="{45F8FEDC-CC1A-3CE3-F51F-335613C24F20}"/>
              </a:ext>
            </a:extLst>
          </p:cNvPr>
          <p:cNvSpPr txBox="1"/>
          <p:nvPr/>
        </p:nvSpPr>
        <p:spPr>
          <a:xfrm>
            <a:off x="9285908"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32" name="Rectangle 31">
            <a:extLst>
              <a:ext uri="{FF2B5EF4-FFF2-40B4-BE49-F238E27FC236}">
                <a16:creationId xmlns:a16="http://schemas.microsoft.com/office/drawing/2014/main" id="{FD1A1794-F68E-4437-20E4-00698616F84A}"/>
              </a:ext>
            </a:extLst>
          </p:cNvPr>
          <p:cNvSpPr/>
          <p:nvPr/>
        </p:nvSpPr>
        <p:spPr>
          <a:xfrm>
            <a:off x="7542195" y="1692897"/>
            <a:ext cx="1679171" cy="1413164"/>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2"/>
                </a:solidFill>
                <a:latin typeface="DM Mono" panose="020B0509040201040103" pitchFamily="49" charset="77"/>
              </a:rPr>
              <a:t>0 </a:t>
            </a:r>
          </a:p>
          <a:p>
            <a:pPr algn="ctr"/>
            <a:r>
              <a:rPr lang="en-US" sz="1600" dirty="0" err="1">
                <a:solidFill>
                  <a:schemeClr val="bg2"/>
                </a:solidFill>
                <a:latin typeface="DM Mono" panose="020B0509040201040103" pitchFamily="49" charset="77"/>
              </a:rPr>
              <a:t>Checkins</a:t>
            </a:r>
            <a:endParaRPr lang="en-US" sz="1600" dirty="0">
              <a:solidFill>
                <a:schemeClr val="bg2"/>
              </a:solidFill>
              <a:latin typeface="DM Mono" panose="020B0509040201040103" pitchFamily="49" charset="77"/>
            </a:endParaRPr>
          </a:p>
        </p:txBody>
      </p:sp>
      <p:sp>
        <p:nvSpPr>
          <p:cNvPr id="34" name="TextBox 33">
            <a:extLst>
              <a:ext uri="{FF2B5EF4-FFF2-40B4-BE49-F238E27FC236}">
                <a16:creationId xmlns:a16="http://schemas.microsoft.com/office/drawing/2014/main" id="{E44C1C11-A76D-FF65-CDD8-B3F1ECBBAD70}"/>
              </a:ext>
            </a:extLst>
          </p:cNvPr>
          <p:cNvSpPr txBox="1"/>
          <p:nvPr/>
        </p:nvSpPr>
        <p:spPr>
          <a:xfrm>
            <a:off x="7089223" y="4410515"/>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35" name="Rectangle 34">
            <a:extLst>
              <a:ext uri="{FF2B5EF4-FFF2-40B4-BE49-F238E27FC236}">
                <a16:creationId xmlns:a16="http://schemas.microsoft.com/office/drawing/2014/main" id="{DDF52ADB-4596-FCE9-385A-87B34D9E051E}"/>
              </a:ext>
            </a:extLst>
          </p:cNvPr>
          <p:cNvSpPr/>
          <p:nvPr/>
        </p:nvSpPr>
        <p:spPr>
          <a:xfrm>
            <a:off x="7542194" y="3921919"/>
            <a:ext cx="1679171" cy="1413164"/>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err="1">
                <a:solidFill>
                  <a:schemeClr val="bg1"/>
                </a:solidFill>
                <a:latin typeface="DM Mono" panose="020B0509040201040103" pitchFamily="49" charset="77"/>
              </a:rPr>
              <a:t>Checkin</a:t>
            </a:r>
            <a:endParaRPr lang="en-US" sz="1600" dirty="0">
              <a:solidFill>
                <a:schemeClr val="bg1"/>
              </a:solidFill>
              <a:latin typeface="DM Mono" panose="020B0509040201040103" pitchFamily="49" charset="77"/>
            </a:endParaRPr>
          </a:p>
        </p:txBody>
      </p:sp>
      <p:sp>
        <p:nvSpPr>
          <p:cNvPr id="36" name="TextBox 35">
            <a:extLst>
              <a:ext uri="{FF2B5EF4-FFF2-40B4-BE49-F238E27FC236}">
                <a16:creationId xmlns:a16="http://schemas.microsoft.com/office/drawing/2014/main" id="{9A758696-0A99-5CC7-6A10-669782F353FF}"/>
              </a:ext>
            </a:extLst>
          </p:cNvPr>
          <p:cNvSpPr txBox="1"/>
          <p:nvPr/>
        </p:nvSpPr>
        <p:spPr>
          <a:xfrm>
            <a:off x="9395178" y="4410515"/>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37" name="Rectangle 36">
            <a:extLst>
              <a:ext uri="{FF2B5EF4-FFF2-40B4-BE49-F238E27FC236}">
                <a16:creationId xmlns:a16="http://schemas.microsoft.com/office/drawing/2014/main" id="{9117C83F-3870-D976-6703-241B603A7CD1}"/>
              </a:ext>
            </a:extLst>
          </p:cNvPr>
          <p:cNvSpPr/>
          <p:nvPr/>
        </p:nvSpPr>
        <p:spPr>
          <a:xfrm>
            <a:off x="5203765" y="392191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Tree>
    <p:extLst>
      <p:ext uri="{BB962C8B-B14F-4D97-AF65-F5344CB8AC3E}">
        <p14:creationId xmlns:p14="http://schemas.microsoft.com/office/powerpoint/2010/main" val="359254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7" grpId="0"/>
      <p:bldP spid="29" grpId="0" animBg="1"/>
      <p:bldP spid="30" grpId="0"/>
      <p:bldP spid="31" grpId="0"/>
      <p:bldP spid="32" grpId="0" animBg="1"/>
      <p:bldP spid="34" grpId="0"/>
      <p:bldP spid="35" grpId="0" animBg="1"/>
      <p:bldP spid="36" grpId="0"/>
      <p:bldP spid="37"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want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8" name="Freeform 7">
            <a:extLst>
              <a:ext uri="{FF2B5EF4-FFF2-40B4-BE49-F238E27FC236}">
                <a16:creationId xmlns:a16="http://schemas.microsoft.com/office/drawing/2014/main" id="{8412BFBA-7EAD-DEC0-9AF9-2301E9C06C42}"/>
              </a:ext>
            </a:extLst>
          </p:cNvPr>
          <p:cNvSpPr/>
          <p:nvPr/>
        </p:nvSpPr>
        <p:spPr>
          <a:xfrm>
            <a:off x="2187520" y="2789047"/>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749245" y="2478881"/>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chemeClr val="bg1"/>
                  </a:solidFill>
                </a:ln>
                <a:solidFill>
                  <a:schemeClr val="bg1"/>
                </a:solidFill>
                <a:latin typeface="DM Mono" panose="020B0509040201040103" pitchFamily="49" charset="77"/>
              </a:rPr>
              <a:t>Mobile </a:t>
            </a:r>
          </a:p>
          <a:p>
            <a:pPr algn="ctr"/>
            <a:r>
              <a:rPr lang="en-US" sz="16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2447077" y="2478881"/>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5203765" y="170420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5203765" y="392191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6979953"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7079703" y="4397666"/>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7566201" y="3926617"/>
            <a:ext cx="1679171" cy="1413164"/>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err="1">
                <a:solidFill>
                  <a:schemeClr val="bg1"/>
                </a:solidFill>
                <a:latin typeface="DM Mono" panose="020B0509040201040103" pitchFamily="49" charset="77"/>
              </a:rPr>
              <a:t>Checkin</a:t>
            </a:r>
            <a:endParaRPr lang="en-US" sz="1600" dirty="0">
              <a:solidFill>
                <a:schemeClr val="bg1"/>
              </a:solidFill>
              <a:latin typeface="DM Mono" panose="020B0509040201040103" pitchFamily="49" charset="77"/>
            </a:endParaRPr>
          </a:p>
        </p:txBody>
      </p:sp>
      <p:sp>
        <p:nvSpPr>
          <p:cNvPr id="19" name="TextBox 18">
            <a:extLst>
              <a:ext uri="{FF2B5EF4-FFF2-40B4-BE49-F238E27FC236}">
                <a16:creationId xmlns:a16="http://schemas.microsoft.com/office/drawing/2014/main" id="{FC7C248F-3B62-192F-0E0E-7F633858D821}"/>
              </a:ext>
            </a:extLst>
          </p:cNvPr>
          <p:cNvSpPr txBox="1"/>
          <p:nvPr/>
        </p:nvSpPr>
        <p:spPr>
          <a:xfrm>
            <a:off x="9285908"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9385658" y="4397666"/>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9860587" y="1833192"/>
            <a:ext cx="1107997" cy="1138773"/>
          </a:xfrm>
          <a:prstGeom prst="rect">
            <a:avLst/>
          </a:prstGeom>
          <a:noFill/>
        </p:spPr>
        <p:txBody>
          <a:bodyPr wrap="none" rtlCol="0">
            <a:spAutoFit/>
          </a:bodyPr>
          <a:lstStyle/>
          <a:p>
            <a:pPr algn="ctr"/>
            <a:r>
              <a:rPr lang="en-US" sz="4800" dirty="0">
                <a:latin typeface="DM Mono" panose="020B0509040201040103" pitchFamily="49" charset="77"/>
              </a:rPr>
              <a:t>1</a:t>
            </a:r>
            <a:endParaRPr lang="en-US" sz="2000" dirty="0">
              <a:latin typeface="DM Mono" panose="020B0509040201040103" pitchFamily="49" charset="77"/>
            </a:endParaRPr>
          </a:p>
          <a:p>
            <a:pPr algn="ctr"/>
            <a:r>
              <a:rPr lang="en-US" sz="20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9850969" y="4059110"/>
            <a:ext cx="1261885" cy="1138773"/>
          </a:xfrm>
          <a:prstGeom prst="rect">
            <a:avLst/>
          </a:prstGeom>
          <a:noFill/>
        </p:spPr>
        <p:txBody>
          <a:bodyPr wrap="none" rtlCol="0">
            <a:spAutoFit/>
          </a:bodyPr>
          <a:lstStyle/>
          <a:p>
            <a:pPr algn="ctr"/>
            <a:r>
              <a:rPr lang="en-US" sz="4800" dirty="0">
                <a:latin typeface="DM Mono" panose="020B0509040201040103" pitchFamily="49" charset="77"/>
              </a:rPr>
              <a:t>0</a:t>
            </a:r>
          </a:p>
          <a:p>
            <a:pPr algn="ctr"/>
            <a:r>
              <a:rPr lang="en-US" sz="2000" dirty="0">
                <a:latin typeface="DM Mono" panose="020B0509040201040103" pitchFamily="49" charset="77"/>
              </a:rPr>
              <a:t>Reviews</a:t>
            </a:r>
          </a:p>
        </p:txBody>
      </p:sp>
      <p:sp>
        <p:nvSpPr>
          <p:cNvPr id="20" name="Rectangle 19">
            <a:extLst>
              <a:ext uri="{FF2B5EF4-FFF2-40B4-BE49-F238E27FC236}">
                <a16:creationId xmlns:a16="http://schemas.microsoft.com/office/drawing/2014/main" id="{72364FD3-46ED-0202-286A-1D33C29C3721}"/>
              </a:ext>
            </a:extLst>
          </p:cNvPr>
          <p:cNvSpPr/>
          <p:nvPr/>
        </p:nvSpPr>
        <p:spPr>
          <a:xfrm>
            <a:off x="7542195" y="1692897"/>
            <a:ext cx="1679171" cy="1413164"/>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2"/>
                </a:solidFill>
                <a:latin typeface="DM Mono" panose="020B0509040201040103" pitchFamily="49" charset="77"/>
              </a:rPr>
              <a:t>0 </a:t>
            </a:r>
          </a:p>
          <a:p>
            <a:pPr algn="ctr"/>
            <a:r>
              <a:rPr lang="en-US" sz="1600" dirty="0" err="1">
                <a:solidFill>
                  <a:schemeClr val="bg2"/>
                </a:solidFill>
                <a:latin typeface="DM Mono" panose="020B0509040201040103" pitchFamily="49" charset="77"/>
              </a:rPr>
              <a:t>Checkins</a:t>
            </a:r>
            <a:endParaRPr lang="en-US" sz="16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4875236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want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8" name="Freeform 7">
            <a:extLst>
              <a:ext uri="{FF2B5EF4-FFF2-40B4-BE49-F238E27FC236}">
                <a16:creationId xmlns:a16="http://schemas.microsoft.com/office/drawing/2014/main" id="{8412BFBA-7EAD-DEC0-9AF9-2301E9C06C42}"/>
              </a:ext>
            </a:extLst>
          </p:cNvPr>
          <p:cNvSpPr/>
          <p:nvPr/>
        </p:nvSpPr>
        <p:spPr>
          <a:xfrm>
            <a:off x="2187520" y="2789047"/>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749245" y="2478881"/>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chemeClr val="bg1"/>
                  </a:solidFill>
                </a:ln>
                <a:solidFill>
                  <a:schemeClr val="bg1"/>
                </a:solidFill>
                <a:latin typeface="DM Mono" panose="020B0509040201040103" pitchFamily="49" charset="77"/>
              </a:rPr>
              <a:t>Mobile </a:t>
            </a:r>
          </a:p>
          <a:p>
            <a:pPr algn="ctr"/>
            <a:r>
              <a:rPr lang="en-US" sz="16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2447077" y="2478881"/>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5203765" y="170420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5203765" y="392191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6979953"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7079703" y="4397666"/>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7566201" y="3926617"/>
            <a:ext cx="1679171" cy="1413164"/>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err="1">
                <a:solidFill>
                  <a:schemeClr val="bg1"/>
                </a:solidFill>
                <a:latin typeface="DM Mono" panose="020B0509040201040103" pitchFamily="49" charset="77"/>
              </a:rPr>
              <a:t>Checkin</a:t>
            </a:r>
            <a:endParaRPr lang="en-US" sz="1600" dirty="0">
              <a:solidFill>
                <a:schemeClr val="bg1"/>
              </a:solidFill>
              <a:latin typeface="DM Mono" panose="020B0509040201040103" pitchFamily="49" charset="77"/>
            </a:endParaRPr>
          </a:p>
        </p:txBody>
      </p:sp>
      <p:sp>
        <p:nvSpPr>
          <p:cNvPr id="19" name="TextBox 18">
            <a:extLst>
              <a:ext uri="{FF2B5EF4-FFF2-40B4-BE49-F238E27FC236}">
                <a16:creationId xmlns:a16="http://schemas.microsoft.com/office/drawing/2014/main" id="{FC7C248F-3B62-192F-0E0E-7F633858D821}"/>
              </a:ext>
            </a:extLst>
          </p:cNvPr>
          <p:cNvSpPr txBox="1"/>
          <p:nvPr/>
        </p:nvSpPr>
        <p:spPr>
          <a:xfrm>
            <a:off x="9285908"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9385658" y="4397666"/>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9860587" y="1833192"/>
            <a:ext cx="1107997" cy="1138773"/>
          </a:xfrm>
          <a:prstGeom prst="rect">
            <a:avLst/>
          </a:prstGeom>
          <a:noFill/>
        </p:spPr>
        <p:txBody>
          <a:bodyPr wrap="none" rtlCol="0">
            <a:spAutoFit/>
          </a:bodyPr>
          <a:lstStyle/>
          <a:p>
            <a:pPr algn="ctr"/>
            <a:r>
              <a:rPr lang="en-US" sz="4800" dirty="0">
                <a:latin typeface="DM Mono" panose="020B0509040201040103" pitchFamily="49" charset="77"/>
              </a:rPr>
              <a:t>1</a:t>
            </a:r>
            <a:endParaRPr lang="en-US" sz="2000" dirty="0">
              <a:latin typeface="DM Mono" panose="020B0509040201040103" pitchFamily="49" charset="77"/>
            </a:endParaRPr>
          </a:p>
          <a:p>
            <a:pPr algn="ctr"/>
            <a:r>
              <a:rPr lang="en-US" sz="20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9850969" y="4059110"/>
            <a:ext cx="1261885" cy="1138773"/>
          </a:xfrm>
          <a:prstGeom prst="rect">
            <a:avLst/>
          </a:prstGeom>
          <a:noFill/>
        </p:spPr>
        <p:txBody>
          <a:bodyPr wrap="none" rtlCol="0">
            <a:spAutoFit/>
          </a:bodyPr>
          <a:lstStyle/>
          <a:p>
            <a:pPr algn="ctr"/>
            <a:r>
              <a:rPr lang="en-US" sz="4800" dirty="0">
                <a:latin typeface="DM Mono" panose="020B0509040201040103" pitchFamily="49" charset="77"/>
              </a:rPr>
              <a:t>0</a:t>
            </a:r>
          </a:p>
          <a:p>
            <a:pPr algn="ctr"/>
            <a:r>
              <a:rPr lang="en-US" sz="20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4938714" y="1444536"/>
            <a:ext cx="6334298" cy="19160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7542195" y="1692897"/>
            <a:ext cx="1679171" cy="1413164"/>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2"/>
                </a:solidFill>
                <a:latin typeface="DM Mono" panose="020B0509040201040103" pitchFamily="49" charset="77"/>
              </a:rPr>
              <a:t>0 </a:t>
            </a:r>
          </a:p>
          <a:p>
            <a:pPr algn="ctr"/>
            <a:r>
              <a:rPr lang="en-US" sz="1600" dirty="0" err="1">
                <a:solidFill>
                  <a:schemeClr val="bg2"/>
                </a:solidFill>
                <a:latin typeface="DM Mono" panose="020B0509040201040103" pitchFamily="49" charset="77"/>
              </a:rPr>
              <a:t>Checkins</a:t>
            </a:r>
            <a:endParaRPr lang="en-US" sz="16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163574699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6.6"/>
</p:tagLst>
</file>

<file path=ppt/tags/tag2.xml><?xml version="1.0" encoding="utf-8"?>
<p:tagLst xmlns:a="http://schemas.openxmlformats.org/drawingml/2006/main" xmlns:r="http://schemas.openxmlformats.org/officeDocument/2006/relationships" xmlns:p="http://schemas.openxmlformats.org/presentationml/2006/main">
  <p:tag name="TIMING" val="|0.8"/>
</p:tagLst>
</file>

<file path=ppt/tags/tag3.xml><?xml version="1.0" encoding="utf-8"?>
<p:tagLst xmlns:a="http://schemas.openxmlformats.org/drawingml/2006/main" xmlns:r="http://schemas.openxmlformats.org/officeDocument/2006/relationships" xmlns:p="http://schemas.openxmlformats.org/presentationml/2006/main">
  <p:tag name="TIMING" val="|0.8"/>
</p:tagLst>
</file>

<file path=ppt/theme/theme1.xml><?xml version="1.0" encoding="utf-8"?>
<a:theme xmlns:a="http://schemas.openxmlformats.org/drawingml/2006/main" name="DAIS Theme 2022">
  <a:themeElements>
    <a:clrScheme name="Office">
      <a:dk1>
        <a:srgbClr val="10121E"/>
      </a:dk1>
      <a:lt1>
        <a:srgbClr val="EDEEF1"/>
      </a:lt1>
      <a:dk2>
        <a:srgbClr val="10121E"/>
      </a:dk2>
      <a:lt2>
        <a:srgbClr val="EDEEF1"/>
      </a:lt2>
      <a:accent1>
        <a:srgbClr val="F16047"/>
      </a:accent1>
      <a:accent2>
        <a:srgbClr val="F3A89B"/>
      </a:accent2>
      <a:accent3>
        <a:srgbClr val="00B6E0"/>
      </a:accent3>
      <a:accent4>
        <a:srgbClr val="8FDDEF"/>
      </a:accent4>
      <a:accent5>
        <a:srgbClr val="85DDB5"/>
      </a:accent5>
      <a:accent6>
        <a:srgbClr val="AFE9CF"/>
      </a:accent6>
      <a:hlink>
        <a:srgbClr val="00B6E0"/>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35010</TotalTime>
  <Words>50506</Words>
  <Application>Microsoft Macintosh PowerPoint</Application>
  <PresentationFormat>Custom</PresentationFormat>
  <Paragraphs>2800</Paragraphs>
  <Slides>247</Slides>
  <Notes>245</Notes>
  <HiddenSlides>43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247</vt:i4>
      </vt:variant>
    </vt:vector>
  </HeadingPairs>
  <TitlesOfParts>
    <vt:vector size="257" baseType="lpstr">
      <vt:lpstr>DM Sans</vt:lpstr>
      <vt:lpstr>Inter</vt:lpstr>
      <vt:lpstr>Arial</vt:lpstr>
      <vt:lpstr>DM Sans Medium</vt:lpstr>
      <vt:lpstr>DM Mono Medium</vt:lpstr>
      <vt:lpstr>Impact</vt:lpstr>
      <vt:lpstr>Nothing You Could Do</vt:lpstr>
      <vt:lpstr>DM Mono</vt:lpstr>
      <vt:lpstr>Courier</vt:lpstr>
      <vt:lpstr>DAIS Theme 2022</vt:lpstr>
      <vt:lpstr>Learn To Efficiently  Test ETL  Pipelines</vt:lpstr>
      <vt:lpstr>PowerPoint Presentation</vt:lpstr>
      <vt:lpstr>Frog Genomics </vt:lpstr>
      <vt:lpstr>Frog Genomics </vt:lpstr>
      <vt:lpstr>Frog Genomics </vt:lpstr>
      <vt:lpstr>Frog Genomics </vt:lpstr>
      <vt:lpstr>Frog Genomics </vt:lpstr>
      <vt:lpstr>Frog Genomics </vt:lpstr>
      <vt:lpstr>Frog Genomics </vt:lpstr>
      <vt:lpstr>PowerPoint Presentation</vt:lpstr>
      <vt:lpstr>PowerPoint Presentation</vt:lpstr>
      <vt:lpstr>PowerPoint Presentation</vt:lpstr>
      <vt:lpstr>The Bug</vt:lpstr>
      <vt:lpstr>“The number of interactions in the pandemic_recovery table doesn’t look right”</vt:lpstr>
      <vt:lpstr>The Problem Table</vt:lpstr>
      <vt:lpstr>The Problem</vt:lpstr>
      <vt:lpstr>The Problem</vt:lpstr>
      <vt:lpstr>The Problem</vt:lpstr>
      <vt:lpstr>The Problem</vt:lpstr>
      <vt:lpstr>The Problem</vt:lpstr>
      <vt:lpstr>The Problem</vt:lpstr>
      <vt:lpstr>The Problem</vt:lpstr>
      <vt:lpstr>PowerPoint Presentation</vt:lpstr>
      <vt:lpstr>PowerPoint Presentation</vt:lpstr>
      <vt:lpstr>The Problematic Batch Job</vt:lpstr>
      <vt:lpstr>Where’s the Bug?</vt:lpstr>
      <vt:lpstr>PowerPoint Presentation</vt:lpstr>
      <vt:lpstr>PowerPoint Presentation</vt:lpstr>
      <vt:lpstr>PowerPoint Presentation</vt:lpstr>
      <vt:lpstr>PowerPoint Presentation</vt:lpstr>
      <vt:lpstr>PowerPoint Presentation</vt:lpstr>
      <vt:lpstr>PowerPoint Presentation</vt:lpstr>
      <vt:lpstr>DBT Tests (Data Build Tool)</vt:lpstr>
      <vt:lpstr>PowerPoint Presentation</vt:lpstr>
      <vt:lpstr>PowerPoint Presentation</vt:lpstr>
      <vt:lpstr>PowerPoint Presentation</vt:lpstr>
      <vt:lpstr>PowerPoint Presentation</vt:lpstr>
      <vt:lpstr>PowerPoint Presentation</vt:lpstr>
      <vt:lpstr>PowerPoint Presentation</vt:lpstr>
      <vt:lpstr>Multi-Layered Tests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Logic Test</vt:lpstr>
      <vt:lpstr>The Logic Test</vt:lpstr>
      <vt:lpstr>PowerPoint Presentation</vt:lpstr>
      <vt:lpstr>The Logic Test</vt:lpstr>
      <vt:lpstr>The Logic Test</vt:lpstr>
      <vt:lpstr>expected.json</vt:lpstr>
      <vt:lpstr>PowerPoint Presentation</vt:lpstr>
      <vt:lpstr>PowerPoint Presentation</vt:lpstr>
      <vt:lpstr>PowerPoint Presentation</vt:lpstr>
      <vt:lpstr>PowerPoint Presentation</vt:lpstr>
      <vt:lpstr>Large Outputs</vt:lpstr>
      <vt:lpstr>Large Outputs</vt:lpstr>
      <vt:lpstr>Large Outputs</vt:lpstr>
      <vt:lpstr>Large Outputs</vt:lpstr>
      <vt:lpstr>Large Outputs</vt:lpstr>
      <vt:lpstr>The Problematic Batch Job</vt:lpstr>
      <vt:lpstr>The Logic Test</vt:lpstr>
      <vt:lpstr>PowerPoint Presentation</vt:lpstr>
      <vt:lpstr>PowerPoint Presentation</vt:lpstr>
      <vt:lpstr>The Saff Squeeze</vt:lpstr>
      <vt:lpstr>The Saff Squeeze</vt:lpstr>
      <vt:lpstr>The Saff Squeeze</vt:lpstr>
      <vt:lpstr>Set Things Up</vt:lpstr>
      <vt:lpstr>Set Things Up</vt:lpstr>
      <vt:lpstr>Duplicate the test</vt:lpstr>
      <vt:lpstr>Give it a specific name</vt:lpstr>
      <vt:lpstr>Give it a specific name</vt:lpstr>
      <vt:lpstr>Arrange, Act, Assert</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Find What’s Important</vt:lpstr>
      <vt:lpstr>Find What’s important</vt:lpstr>
      <vt:lpstr>Find What’s important</vt:lpstr>
      <vt:lpstr>Find What’s important</vt:lpstr>
      <vt:lpstr>Squeeze The Top</vt:lpstr>
      <vt:lpstr>Squeeze the Top</vt:lpstr>
      <vt:lpstr>You Have a Smaller Test</vt:lpstr>
      <vt:lpstr>This is the bug we’re trying to catch</vt:lpstr>
      <vt:lpstr>This is what we want</vt:lpstr>
      <vt:lpstr>This is what we want</vt:lpstr>
      <vt:lpstr>This is what we want</vt:lpstr>
      <vt:lpstr>This is what we are testing</vt:lpstr>
      <vt:lpstr>Starting with the Duplicated Test…</vt:lpstr>
      <vt:lpstr>Give it a better name</vt:lpstr>
      <vt:lpstr>Give it a better name</vt:lpstr>
      <vt:lpstr>Make The Assertion Specific</vt:lpstr>
      <vt:lpstr>Make The Assertion Specific</vt:lpstr>
      <vt:lpstr>mobile_reviews.json</vt:lpstr>
      <vt:lpstr>PowerPoint Presentation</vt:lpstr>
      <vt:lpstr>PowerPoint Presentation</vt:lpstr>
      <vt:lpstr>Make The Assertion Specific</vt:lpstr>
      <vt:lpstr>Make The Assertion Specific</vt:lpstr>
      <vt:lpstr>Make The Assertion Specific</vt:lpstr>
      <vt:lpstr>actual_df</vt:lpstr>
      <vt:lpstr>actual_df</vt:lpstr>
      <vt:lpstr>expected.json</vt:lpstr>
      <vt:lpstr>expected.json</vt:lpstr>
      <vt:lpstr>Make The Assertion Specific</vt:lpstr>
      <vt:lpstr>expected.json</vt:lpstr>
      <vt:lpstr>expected.json</vt:lpstr>
      <vt:lpstr>actual_df</vt:lpstr>
      <vt:lpstr>actual_df</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pandemic_recovery_df.printSchema()</vt:lpstr>
      <vt:lpstr>pandemic_recovery_df.printSchema()</vt:lpstr>
      <vt:lpstr>Squeeze the Bottom</vt:lpstr>
      <vt:lpstr>Squeeze the Bottom</vt:lpstr>
      <vt:lpstr>reviews_df</vt:lpstr>
      <vt:lpstr>pandemic_recovery_df.printSchema()</vt:lpstr>
      <vt:lpstr>pandemic_recovery_df.printSchema()</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Top</vt:lpstr>
      <vt:lpstr>Arrange, Act, Assert</vt:lpstr>
      <vt:lpstr>Squeeze the Top</vt:lpstr>
      <vt:lpstr>Squeeze the Top</vt:lpstr>
      <vt:lpstr>Squeeze the Top</vt:lpstr>
      <vt:lpstr>Squeeze the Top</vt:lpstr>
      <vt:lpstr>Go higher level</vt:lpstr>
      <vt:lpstr>Squeeze the Top</vt:lpstr>
      <vt:lpstr>Squeeze the Top</vt:lpstr>
      <vt:lpstr>Squeeze the Top</vt:lpstr>
      <vt:lpstr>Squeeze the Top</vt:lpstr>
      <vt:lpstr>Simplify &amp; Cache</vt:lpstr>
      <vt:lpstr>checkin.json</vt:lpstr>
      <vt:lpstr>Simplify &amp; Cache</vt:lpstr>
      <vt:lpstr>Simplify &amp; Cache</vt:lpstr>
      <vt:lpstr>checkin_exploded.json</vt:lpstr>
      <vt:lpstr>checkin_exploded.json</vt:lpstr>
      <vt:lpstr>checkin_exploded.json</vt:lpstr>
      <vt:lpstr>Simplify &amp; Cache</vt:lpstr>
      <vt:lpstr>Simplify &amp; Cache</vt:lpstr>
      <vt:lpstr>Simplify &amp; Cache</vt:lpstr>
      <vt:lpstr>Simplify &amp; Cache</vt:lpstr>
      <vt:lpstr>Simplify</vt:lpstr>
      <vt:lpstr>checkin_exploded.json</vt:lpstr>
      <vt:lpstr>checkin_exploded.json</vt:lpstr>
      <vt:lpstr>checkin_exploded.json</vt:lpstr>
      <vt:lpstr>checkin_exploded.json</vt:lpstr>
      <vt:lpstr>Simplify</vt:lpstr>
      <vt:lpstr>Simplify</vt:lpstr>
      <vt:lpstr>Simplify</vt:lpstr>
      <vt:lpstr>browser_reviews.json</vt:lpstr>
      <vt:lpstr>browser_reviews.json</vt:lpstr>
      <vt:lpstr>browser_reviews.json</vt:lpstr>
      <vt:lpstr>browser_reviews.json</vt:lpstr>
      <vt:lpstr>Simplify</vt:lpstr>
      <vt:lpstr>Simplify</vt:lpstr>
      <vt:lpstr>Simplify</vt:lpstr>
      <vt:lpstr>Simplify</vt:lpstr>
      <vt:lpstr>mobile_reviews.json</vt:lpstr>
      <vt:lpstr>mobile_reviews.json</vt:lpstr>
      <vt:lpstr>mobile_reviews.json</vt:lpstr>
      <vt:lpstr>mobile_reviews.json</vt:lpstr>
      <vt:lpstr>Simplify</vt:lpstr>
      <vt:lpstr>Simplify</vt:lpstr>
      <vt:lpstr>Simplify</vt:lpstr>
      <vt:lpstr>Simplify</vt:lpstr>
      <vt:lpstr>Simplify</vt:lpstr>
      <vt:lpstr>Simplify</vt:lpstr>
      <vt:lpstr>Simplify</vt:lpstr>
      <vt:lpstr>Simplify</vt:lpstr>
      <vt:lpstr>Simplify</vt:lpstr>
      <vt:lpstr>PowerPoint Presentation</vt:lpstr>
      <vt:lpstr>PowerPoint Presentation</vt:lpstr>
      <vt:lpstr>Simplify</vt:lpstr>
      <vt:lpstr>Make The Assertion Specific</vt:lpstr>
      <vt:lpstr>Simplify</vt:lpstr>
      <vt:lpstr>Simplify</vt:lpstr>
      <vt:lpstr>Simplify</vt:lpstr>
      <vt:lpstr>Multi-Layered Tests</vt:lpstr>
      <vt:lpstr>Multi-Layered Tests</vt:lpstr>
      <vt:lpstr>Thank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 To Efficiently Test ETL Pipelines</dc:title>
  <cp:lastModifiedBy>Imeuvel Fala</cp:lastModifiedBy>
  <cp:revision>9</cp:revision>
  <dcterms:modified xsi:type="dcterms:W3CDTF">2022-06-05T22:03:59Z</dcterms:modified>
</cp:coreProperties>
</file>